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6" r:id="rId2"/>
    <p:sldId id="307" r:id="rId3"/>
    <p:sldId id="296" r:id="rId4"/>
    <p:sldId id="298" r:id="rId5"/>
    <p:sldId id="299" r:id="rId6"/>
    <p:sldId id="257" r:id="rId7"/>
    <p:sldId id="304" r:id="rId8"/>
    <p:sldId id="308" r:id="rId9"/>
    <p:sldId id="301" r:id="rId10"/>
    <p:sldId id="262" r:id="rId11"/>
    <p:sldId id="258" r:id="rId12"/>
    <p:sldId id="302" r:id="rId13"/>
    <p:sldId id="294" r:id="rId14"/>
    <p:sldId id="263" r:id="rId15"/>
    <p:sldId id="303" r:id="rId16"/>
    <p:sldId id="293" r:id="rId17"/>
    <p:sldId id="264" r:id="rId18"/>
    <p:sldId id="265" r:id="rId19"/>
    <p:sldId id="309" r:id="rId20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ic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FF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558" autoAdjust="0"/>
  </p:normalViewPr>
  <p:slideViewPr>
    <p:cSldViewPr>
      <p:cViewPr varScale="1">
        <p:scale>
          <a:sx n="103" d="100"/>
          <a:sy n="103" d="100"/>
        </p:scale>
        <p:origin x="4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6E316416-828B-D5CB-9756-ABE89FE581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A30F5525-4A17-0170-F3D6-C7A3B03C90C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37E8636E-4D56-9821-15FB-757C6CA155F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FA4A148E-89FF-A08F-FAB4-DCC1ED81606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anose="02020603050405020304" pitchFamily="18" charset="0"/>
              </a:defRPr>
            </a:lvl1pPr>
          </a:lstStyle>
          <a:p>
            <a:fld id="{AC096633-6370-44B6-8442-ADA767473145}" type="slidenum">
              <a:rPr lang="es-PR" altLang="en-US"/>
              <a:pPr/>
              <a:t>‹#›</a:t>
            </a:fld>
            <a:endParaRPr lang="es-P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A463CD7-F6B9-CDA0-337A-6CA496E9AD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5BE7F243-4728-831A-95DA-B728440BAD1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2704E557-DB74-5C05-2BDA-F8795FCFF55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73163" y="696913"/>
            <a:ext cx="4640262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95B19BA6-2BF2-10C3-2F49-3A61790D1F8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PR" altLang="en-US"/>
              <a:t>Click to edit Master text styles</a:t>
            </a:r>
          </a:p>
          <a:p>
            <a:pPr lvl="1"/>
            <a:r>
              <a:rPr lang="es-PR" altLang="en-US"/>
              <a:t>Second level</a:t>
            </a:r>
          </a:p>
          <a:p>
            <a:pPr lvl="2"/>
            <a:r>
              <a:rPr lang="es-PR" altLang="en-US"/>
              <a:t>Third level</a:t>
            </a:r>
          </a:p>
          <a:p>
            <a:pPr lvl="3"/>
            <a:r>
              <a:rPr lang="es-PR" altLang="en-US"/>
              <a:t>Fourth level</a:t>
            </a:r>
          </a:p>
          <a:p>
            <a:pPr lvl="4"/>
            <a:r>
              <a:rPr lang="es-PR" altLang="en-US"/>
              <a:t>Fifth level</a:t>
            </a:r>
          </a:p>
        </p:txBody>
      </p:sp>
      <p:sp>
        <p:nvSpPr>
          <p:cNvPr id="120838" name="Rectangle 6">
            <a:extLst>
              <a:ext uri="{FF2B5EF4-FFF2-40B4-BE49-F238E27FC236}">
                <a16:creationId xmlns:a16="http://schemas.microsoft.com/office/drawing/2014/main" id="{C56B1F9B-C8EE-9533-4F3E-8DCE28CE70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anose="02020603050405020304" pitchFamily="18" charset="0"/>
              </a:defRPr>
            </a:lvl1pPr>
          </a:lstStyle>
          <a:p>
            <a:endParaRPr lang="es-PR" altLang="en-US"/>
          </a:p>
        </p:txBody>
      </p:sp>
      <p:sp>
        <p:nvSpPr>
          <p:cNvPr id="120839" name="Rectangle 7">
            <a:extLst>
              <a:ext uri="{FF2B5EF4-FFF2-40B4-BE49-F238E27FC236}">
                <a16:creationId xmlns:a16="http://schemas.microsoft.com/office/drawing/2014/main" id="{65C82C61-F4AD-9FCA-A07C-F75A9E3B39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13" tIns="46557" rIns="93113" bIns="46557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anose="02020603050405020304" pitchFamily="18" charset="0"/>
              </a:defRPr>
            </a:lvl1pPr>
          </a:lstStyle>
          <a:p>
            <a:fld id="{DA29EB19-9F19-4A12-8B2F-E11FD927965A}" type="slidenum">
              <a:rPr lang="es-PR" altLang="en-US"/>
              <a:pPr/>
              <a:t>‹#›</a:t>
            </a:fld>
            <a:endParaRPr lang="es-P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0BBBD0-86E1-A905-0F84-40BEB0E192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E44E76-437E-45B6-BB89-6A851026F454}" type="slidenum">
              <a:rPr lang="es-PR" altLang="en-US"/>
              <a:pPr/>
              <a:t>1</a:t>
            </a:fld>
            <a:endParaRPr lang="es-PR" altLang="en-US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64898411-584A-C43F-8FBE-EF3FEB8D12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975CF60D-7673-E969-73D7-A93646A5F8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C2AD71-3358-B5A7-C95B-1F20AD659A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B2E54D-F510-46BE-9827-66A4327C0422}" type="slidenum">
              <a:rPr lang="es-PR" altLang="en-US"/>
              <a:pPr/>
              <a:t>2</a:t>
            </a:fld>
            <a:endParaRPr lang="es-PR" altLang="en-US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3E61F90F-9695-C514-582D-885C6A7C5D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F3A9D416-784F-062E-2741-A028D22339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B69970-89A3-B805-519F-6018C8E3D6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71372A-A960-4E17-8364-6D071C8CFB67}" type="slidenum">
              <a:rPr lang="es-PR" altLang="en-US"/>
              <a:pPr/>
              <a:t>3</a:t>
            </a:fld>
            <a:endParaRPr lang="es-PR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1155C671-6A8B-8C7B-5477-D311CE1794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DD7F96D0-4AAE-94B2-8137-324BE5EAC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9C84A32-261B-6E71-0884-610BFC2C30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98FD9-9AA0-4123-92C9-E40AAC265AB3}" type="slidenum">
              <a:rPr lang="es-PR" altLang="en-US"/>
              <a:pPr/>
              <a:t>4</a:t>
            </a:fld>
            <a:endParaRPr lang="es-PR" altLang="en-US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874ADF88-98AE-4B76-DF05-799BC4E004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1328A179-67DD-C374-823C-561963E54B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14F6AF1-6571-1F64-BCE8-876ADB7CA3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63388-8EE0-4952-8E19-3196339216B9}" type="slidenum">
              <a:rPr lang="es-PR" altLang="en-US"/>
              <a:pPr/>
              <a:t>5</a:t>
            </a:fld>
            <a:endParaRPr lang="es-PR" altLang="en-US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42FD86D6-1774-386C-E485-C174A3E084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876099D9-E97E-7373-296D-D51C85375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A491C2-07CE-6F6F-2ABA-6A30E0535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7C7FAE-75EC-4751-915A-5BB4BD589EA8}" type="slidenum">
              <a:rPr lang="es-PR" altLang="en-US"/>
              <a:pPr/>
              <a:t>6</a:t>
            </a:fld>
            <a:endParaRPr lang="es-PR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353C5BBD-3414-EA25-F5EF-A583CDA5C1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72A07EEC-4FA6-48F5-3926-76EB1459DF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3051D5-4D87-A8D2-E8CB-BAB3995A53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A6874-4607-4103-8E92-CC90F4F783C0}" type="slidenum">
              <a:rPr lang="es-PR" altLang="en-US"/>
              <a:pPr/>
              <a:t>7</a:t>
            </a:fld>
            <a:endParaRPr lang="es-PR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3F5FDC1B-5E8E-9038-17F2-04E0219C3E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BA1C4F0-BB84-0136-3F9F-47099662C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B2AB09-3D29-19BD-3080-EAE1C14E97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981D6D-EDCE-42B4-AFD8-91F84631F222}" type="slidenum">
              <a:rPr lang="es-PR" altLang="en-US"/>
              <a:pPr/>
              <a:t>8</a:t>
            </a:fld>
            <a:endParaRPr lang="es-PR" altLang="en-US"/>
          </a:p>
        </p:txBody>
      </p:sp>
      <p:sp>
        <p:nvSpPr>
          <p:cNvPr id="217090" name="Rectangle 2">
            <a:extLst>
              <a:ext uri="{FF2B5EF4-FFF2-40B4-BE49-F238E27FC236}">
                <a16:creationId xmlns:a16="http://schemas.microsoft.com/office/drawing/2014/main" id="{9D7851E5-1DD8-A909-ADAE-60AE93ECCE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589DEF9C-A1FE-897E-17EF-02535E59E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A8A670-D37F-8DF6-067A-213CA2493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0195C-2CDF-4C47-A2F3-904CD10F0894}" type="slidenum">
              <a:rPr lang="es-PR" altLang="en-US"/>
              <a:pPr/>
              <a:t>9</a:t>
            </a:fld>
            <a:endParaRPr lang="es-PR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18E4314F-320E-5FA8-82DE-F9A216B611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29FD3CEA-10D7-583B-D5A6-23BF456D40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FB2C8C-E0A0-4599-57AD-0D74D3CC94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867A5A-CDFA-452A-B4B3-30672C20ABE5}" type="slidenum">
              <a:rPr lang="es-PR" altLang="en-US"/>
              <a:pPr/>
              <a:t>10</a:t>
            </a:fld>
            <a:endParaRPr lang="es-PR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968C4A7C-1313-08FA-C7B0-EF775DCC24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BE6E293F-91F8-A45F-E4F4-5658C6002E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EF5CDF-1003-206B-FEFE-C5BD5D6386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CC0AE5-2FB6-42DD-9AEA-A4E4676200FF}" type="slidenum">
              <a:rPr lang="es-PR" altLang="en-US"/>
              <a:pPr/>
              <a:t>11</a:t>
            </a:fld>
            <a:endParaRPr lang="es-PR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482869D5-A508-9A1E-331D-14E921CA4C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D888DC73-16E2-0027-257A-33F2E8054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A7459E-357A-8A77-C5C0-9A14386E03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4C0B5E-6427-4996-B00B-9061225511FB}" type="slidenum">
              <a:rPr lang="es-PR" altLang="en-US"/>
              <a:pPr/>
              <a:t>12</a:t>
            </a:fld>
            <a:endParaRPr lang="es-PR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1AA3F339-8C4A-C71B-66E8-40F87B4F56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601DE13C-7CBE-01B6-5AD4-53DAD5FF59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E44D03-0EC9-949F-EB14-3F42F323D6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22E7C-5954-4103-A1AD-867328239F82}" type="slidenum">
              <a:rPr lang="es-PR" altLang="en-US"/>
              <a:pPr/>
              <a:t>13</a:t>
            </a:fld>
            <a:endParaRPr lang="es-PR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48FD16A5-9285-395A-E67A-76ED290334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DA28B427-5E64-2C31-8F66-D5F55EBF3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827B39-2FBD-9024-0D04-DD63FB8363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3C9E36-77D6-4902-AC8F-030652FBA800}" type="slidenum">
              <a:rPr lang="es-PR" altLang="en-US"/>
              <a:pPr/>
              <a:t>14</a:t>
            </a:fld>
            <a:endParaRPr lang="es-PR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9C7071F0-E800-EF1B-DF52-001F529C64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A61B6F65-1564-195D-C935-213C89A07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5D2B64-60C8-BBB4-0E14-594AE6FC2C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3A4E5-83F0-476D-9E62-EDF98094E699}" type="slidenum">
              <a:rPr lang="es-PR" altLang="en-US"/>
              <a:pPr/>
              <a:t>15</a:t>
            </a:fld>
            <a:endParaRPr lang="es-PR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626C204D-EA7D-D3EA-C291-8691383EF5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7F796A89-9592-BFBE-1507-EB2AC1FBB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A9BCE5-3E18-5B7D-C8F5-0FB61DF9BE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76109-802A-4645-98ED-C406FAC11576}" type="slidenum">
              <a:rPr lang="es-PR" altLang="en-US"/>
              <a:pPr/>
              <a:t>16</a:t>
            </a:fld>
            <a:endParaRPr lang="es-PR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50C1F5DF-8700-B389-182F-23C76B12B0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D5D6FF18-D8B7-97BF-A880-CD2E9D118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7B4BEF-F19A-2B75-37C6-D375110702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6AB1F9-0F61-4FB7-B749-2AD04228874F}" type="slidenum">
              <a:rPr lang="es-PR" altLang="en-US"/>
              <a:pPr/>
              <a:t>17</a:t>
            </a:fld>
            <a:endParaRPr lang="es-PR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08BF1D44-0393-BE66-ED08-96C4E163F1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82B73C29-329C-7E62-5DCA-5D8EB64B2C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CE0718-9CBA-5A76-C405-C17F151EA5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274FC0-3DF5-4726-AD63-0635B2273E4D}" type="slidenum">
              <a:rPr lang="es-PR" altLang="en-US"/>
              <a:pPr/>
              <a:t>18</a:t>
            </a:fld>
            <a:endParaRPr lang="es-PR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0379E812-11D1-4F70-011F-02575E8DE5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A1415225-CA24-4109-A400-9ED4745C82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8104A7-C300-A8FB-899F-7D56AF08EF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8CBCD-1AEE-4040-A5DC-0DBA0EF0AF5A}" type="slidenum">
              <a:rPr lang="es-PR" altLang="en-US"/>
              <a:pPr/>
              <a:t>19</a:t>
            </a:fld>
            <a:endParaRPr lang="es-PR" altLang="en-US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6A6689A5-549C-34D4-547A-754819FB4E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73163" y="696913"/>
            <a:ext cx="4641850" cy="3481387"/>
          </a:xfrm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756C1936-D3D0-4168-3064-61766DB14D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21275" cy="4176713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506FB-A7AB-FB9E-1C47-6C3FF5FE65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22753-AD29-CEC7-F309-CC585BC70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99A94-064E-D183-D6E9-3E7B7FC7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9885-0025-BD90-3232-8919E6984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A3734-F2FC-5239-DCDC-C54134FD0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0F4D7-9633-41D1-AB5C-FE6C35AE68DD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788045903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D5D9-0C86-80CF-3854-7DAC3460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9870F-93DE-499D-5D34-E8A682DA3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C6282-5E44-2B85-75D5-128E07207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B7CE9-585E-0F8B-83B2-F34DFF10B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06F55-4C17-AB3E-F7EA-C7C435EE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7F124-645B-43DE-81AF-C0E697B2F5FE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857002463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3F72-2F79-330E-3126-6BEF0A28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463B1-D7E7-0F6F-400E-BA5D06910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E2330-825F-F3A4-82B9-BB7F3960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1B293-C7EF-9E84-AD58-046AC1AE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CCFAA-1CE2-BF34-C2B4-89F1C36C6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96801-878F-4FD6-B814-996DF4AE2224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928000560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60C9D-6F58-06CB-AD06-C951DBD98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35759-3420-C47E-6211-ABC26F5D45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145AD-3C93-747E-3334-F7A15AC91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76F4B-CF4C-95AE-A3CC-33DC8EAC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003AD-A474-6A69-1896-AA4216B8F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2E436-482B-CECF-1EED-C40876BA8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1AFF9-425B-4E82-BAD2-E241DC8E5D17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853695160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5B690-C77F-536E-63D8-91EE8FE3B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FCE39-9FAB-DDDD-2DEE-FE1756AB1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458A9F-ACD2-E90A-B452-268FC6A97C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0538F-D855-1AB3-7D09-689C2C087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4DA533-6BB9-AC3A-F952-0F51F38B0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FF8F41-668E-0AB0-629A-DC3A1BA3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605B7-3380-2949-66E2-39E705DF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984E7-E15C-3882-263A-ED5189977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AF083-B834-4520-9872-0A1FF54E5BF6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512188600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D369F-EDF5-37AE-68D3-D152FA302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A8AFF9-BEC3-4E89-148F-7F424153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84F41-E959-32C5-3168-AA74729BA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95F7D-460B-9F6E-DCD3-CFBD203F2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1E7D8-AF54-441B-B7FD-09337A02970A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3207559870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F0286-85D9-DBE4-D4BA-694574939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359719-1281-3BC2-C0B9-E3B38076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D4F3A-774A-B6B6-8CDE-31228125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129AF-AE73-4E7E-89A1-E8228475F622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560956925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E75B-5182-30FE-12B2-335BBF4A2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F416A-CCE6-55B8-8930-E69136DB1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66FCF-4081-5184-0EBC-2C5E6B43D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DE477-528F-BAC2-13C5-542032E7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4CC49-EE7D-7998-47DC-36DB2EF11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C1BF6-8A52-725A-9628-EF4929A5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BDEE5-10F0-4C3A-AC15-7EEE67398F05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579304475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7E85-4F8A-B9C7-F0E5-7A64962D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C29435-2F29-A5D0-4908-488ACA3684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1467A-C24A-F783-6DFA-309FE2A61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CE85E-51F7-2268-D471-787250AA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69CF4-00A5-5AE1-CFFF-27F88300D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2CE65-C7FB-3A57-BE79-1B22D8C0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71300-9525-4F9A-9739-1D871869223C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334436862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260F3-7194-60DE-74B0-238A5B8C5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E87DC-9FFA-A37C-3B63-C123626D8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5E5DF-5980-95F2-4939-E2B5B644F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8AE2-2151-D4FD-FAE1-F2B15EB7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65560-F6E0-8D55-3AC1-62047BAD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915EA-0F2A-4299-AC0D-9EC47753448A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626057441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91D5F8-439F-EA26-F522-C042332CD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DE4276-57DB-913C-F55E-0CF6547AD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AA2D0-D68D-A33E-FA74-B467BF33F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64E15-679E-DA2B-9EF9-1F53963C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6FF30-B9F2-492C-139A-C28DEB2C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55315-B82C-45EF-B690-336F21113BD8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3671915251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158C-FD57-D37B-3756-A48CA15D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FCCC-F00A-B07A-17A4-E94A69ACD41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CE8CE7-0C36-8953-0E78-27BA59E0B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96C71-9E76-7A1A-F7AD-55C7E8525B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9FC347-4440-0A83-2955-1AD40D9B0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B138F-FC10-C554-1D06-3F4E1EE8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6FBDA93-B4C5-4A47-B748-79847D64B36B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07052312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4F05-4B50-79D0-39FF-E50DA0ABA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6F07A-FF5D-2622-5C06-1F71C121B68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BFD01-C04F-036E-9AC6-188D812720C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5426BB-B163-91A5-3ECF-9183FCB90398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1A6187-B177-13D8-ECCF-7D1B0334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BECECD-81D8-3F68-AC17-3B7697B5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PR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53B3C7-50B9-8057-4305-1872801D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F21FA5-4F47-4B6B-86EA-59967EC2BB82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495764941"/>
      </p:ext>
    </p:extLst>
  </p:cSld>
  <p:clrMapOvr>
    <a:masterClrMapping/>
  </p:clrMapOvr>
  <p:transition>
    <p:randomBar dir="vert"/>
    <p:sndAc>
      <p:stSnd>
        <p:snd r:embed="rId1" name="SPKGLIS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>
            <a:extLst>
              <a:ext uri="{FF2B5EF4-FFF2-40B4-BE49-F238E27FC236}">
                <a16:creationId xmlns:a16="http://schemas.microsoft.com/office/drawing/2014/main" id="{1F4D7EDA-E734-3A2A-E129-335D1CCC51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PR" altLang="en-US"/>
              <a:t>Click to edit Master title style</a:t>
            </a:r>
          </a:p>
        </p:txBody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4C52333B-433D-874F-0309-9947D6FD1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PR" altLang="en-US"/>
              <a:t>Click to edit Master text styles</a:t>
            </a:r>
          </a:p>
          <a:p>
            <a:pPr lvl="1"/>
            <a:r>
              <a:rPr lang="es-PR" altLang="en-US"/>
              <a:t>Second level</a:t>
            </a:r>
          </a:p>
          <a:p>
            <a:pPr lvl="2"/>
            <a:r>
              <a:rPr lang="es-PR" altLang="en-US"/>
              <a:t>Third level</a:t>
            </a:r>
          </a:p>
          <a:p>
            <a:pPr lvl="3"/>
            <a:r>
              <a:rPr lang="es-PR" altLang="en-US"/>
              <a:t>Fourth level</a:t>
            </a:r>
          </a:p>
          <a:p>
            <a:pPr lvl="4"/>
            <a:r>
              <a:rPr lang="es-PR" altLang="en-US"/>
              <a:t>Fifth level</a:t>
            </a:r>
          </a:p>
        </p:txBody>
      </p:sp>
      <p:sp>
        <p:nvSpPr>
          <p:cNvPr id="214020" name="Rectangle 4">
            <a:extLst>
              <a:ext uri="{FF2B5EF4-FFF2-40B4-BE49-F238E27FC236}">
                <a16:creationId xmlns:a16="http://schemas.microsoft.com/office/drawing/2014/main" id="{FCF716F0-43B7-C2C2-863E-F34B7FB37F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PR" altLang="en-US"/>
          </a:p>
        </p:txBody>
      </p:sp>
      <p:sp>
        <p:nvSpPr>
          <p:cNvPr id="214021" name="Rectangle 5">
            <a:extLst>
              <a:ext uri="{FF2B5EF4-FFF2-40B4-BE49-F238E27FC236}">
                <a16:creationId xmlns:a16="http://schemas.microsoft.com/office/drawing/2014/main" id="{EBAD06A6-4D54-85A7-BC4A-6613740ACD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PR" altLang="en-US"/>
          </a:p>
        </p:txBody>
      </p:sp>
      <p:sp>
        <p:nvSpPr>
          <p:cNvPr id="214022" name="Rectangle 6">
            <a:extLst>
              <a:ext uri="{FF2B5EF4-FFF2-40B4-BE49-F238E27FC236}">
                <a16:creationId xmlns:a16="http://schemas.microsoft.com/office/drawing/2014/main" id="{0F40D20C-642E-E5FC-E238-D5C8D42908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94CFBDD-D871-431F-AA97-FF52ACA74AAF}" type="slidenum">
              <a:rPr lang="es-PR" altLang="en-US"/>
              <a:pPr/>
              <a:t>‹#›</a:t>
            </a:fld>
            <a:endParaRPr lang="es-PR" altLang="en-US"/>
          </a:p>
        </p:txBody>
      </p:sp>
      <p:sp>
        <p:nvSpPr>
          <p:cNvPr id="214023" name="AutoShape 7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9EDD5A03-99CD-4377-331E-A0197E1F98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82000" y="6477000"/>
            <a:ext cx="762000" cy="381000"/>
          </a:xfrm>
          <a:prstGeom prst="actionButtonHome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4024" name="AutoShape 8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id="{66EB90A1-E172-E10A-84B1-1AFC81DFD2B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67600" y="6477000"/>
            <a:ext cx="914400" cy="381000"/>
          </a:xfrm>
          <a:prstGeom prst="actionButtonBlank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029" altLang="en-US" sz="2400" b="1">
                <a:latin typeface="Times New Roman" panose="02020603050405020304" pitchFamily="18" charset="0"/>
              </a:rPr>
              <a:t>Salir</a:t>
            </a: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214025" name="AutoShape 9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7449FE1D-C6AB-AD67-FCD3-DDF95EEB07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38800" y="6477000"/>
            <a:ext cx="609600" cy="381000"/>
          </a:xfrm>
          <a:prstGeom prst="actionButtonBackPrevious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4026" name="AutoShape 10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DC9772F1-7890-A044-A2D4-72655C32240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48400" y="6477000"/>
            <a:ext cx="609600" cy="381000"/>
          </a:xfrm>
          <a:prstGeom prst="actionButtonReturn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>
    <p:randomBar dir="vert"/>
    <p:sndAc>
      <p:stSnd>
        <p:snd r:embed="rId15" name="SPKGLISS.WAV"/>
      </p:stSnd>
    </p:sndAc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hyperlink" Target="../Una%20entrevista%20con%20Dios.do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D:\Plantillla%20Plan%20de%20Lecci&#243;n\INSERTANDO%20VIDEO.doc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gif"/><Relationship Id="rId5" Type="http://schemas.openxmlformats.org/officeDocument/2006/relationships/image" Target="../media/image5.wmf"/><Relationship Id="rId4" Type="http://schemas.openxmlformats.org/officeDocument/2006/relationships/hyperlink" Target="../cenit%20sept%20demostraciones/practic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hyperlink" Target="http://www.google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science.glencoe.com/" TargetMode="Externa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orldofteachi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9" name="Rectangle 17">
            <a:extLst>
              <a:ext uri="{FF2B5EF4-FFF2-40B4-BE49-F238E27FC236}">
                <a16:creationId xmlns:a16="http://schemas.microsoft.com/office/drawing/2014/main" id="{98DBAF2F-C5DE-5CDB-C662-6E9DDDE98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7600"/>
            <a:ext cx="7772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r>
              <a:rPr lang="en-US" altLang="en-US" sz="2400">
                <a:solidFill>
                  <a:srgbClr val="66FFFF"/>
                </a:solidFill>
                <a:latin typeface="Times New Roman" panose="02020603050405020304" pitchFamily="18" charset="0"/>
              </a:rPr>
              <a:t>Biotecnología Marina y Administración de Empresas</a:t>
            </a:r>
          </a:p>
        </p:txBody>
      </p:sp>
      <p:sp>
        <p:nvSpPr>
          <p:cNvPr id="28690" name="Rectangle 18">
            <a:extLst>
              <a:ext uri="{FF2B5EF4-FFF2-40B4-BE49-F238E27FC236}">
                <a16:creationId xmlns:a16="http://schemas.microsoft.com/office/drawing/2014/main" id="{9B4B0BDB-58FB-199D-0F81-3C2235A4F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648200"/>
            <a:ext cx="44942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Yolanda Ramos Soto</a:t>
            </a:r>
          </a:p>
          <a:p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Andrea Arias García</a:t>
            </a:r>
          </a:p>
        </p:txBody>
      </p:sp>
      <p:sp>
        <p:nvSpPr>
          <p:cNvPr id="28691" name="Text Box 19">
            <a:extLst>
              <a:ext uri="{FF2B5EF4-FFF2-40B4-BE49-F238E27FC236}">
                <a16:creationId xmlns:a16="http://schemas.microsoft.com/office/drawing/2014/main" id="{52CB6AE0-658D-5A68-5D51-1478538C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81534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Aprendiendo Biotecnología en Equipo y a través de Investigación y Centros Interdiciplinarios</a:t>
            </a:r>
          </a:p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Recinto Universitario Mayaguez</a:t>
            </a:r>
          </a:p>
        </p:txBody>
      </p:sp>
      <p:sp>
        <p:nvSpPr>
          <p:cNvPr id="28692" name="AutoShape 2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775E48C-52A8-5C83-AD19-3319D292D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477000"/>
            <a:ext cx="1524000" cy="381000"/>
          </a:xfrm>
          <a:prstGeom prst="actionButtonForwardNex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EF53C00E-4D7F-16E9-98C7-953E86032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Reflexión</a:t>
            </a:r>
          </a:p>
        </p:txBody>
      </p:sp>
      <p:pic>
        <p:nvPicPr>
          <p:cNvPr id="190467" name="Picture 3">
            <a:hlinkClick r:id="rId4" action="ppaction://hlinkfile"/>
            <a:extLst>
              <a:ext uri="{FF2B5EF4-FFF2-40B4-BE49-F238E27FC236}">
                <a16:creationId xmlns:a16="http://schemas.microsoft.com/office/drawing/2014/main" id="{B699E294-C118-ECF7-9BA6-7EA306EC4962}"/>
              </a:ext>
            </a:extLst>
          </p:cNvPr>
          <p:cNvPicPr>
            <a:picLocks noChangeAspect="1" noChangeArrowheads="1" noCro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4163" y="2293938"/>
            <a:ext cx="3495675" cy="31384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0468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7C85310-241E-0AF5-4E22-24FC216F4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2F177D5D-1062-D5D6-3C65-F1E5880831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Estándar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15E23487-1E03-9DA8-6620-7ECC2EDB3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524000"/>
            <a:ext cx="7620000" cy="4800600"/>
          </a:xfrm>
        </p:spPr>
        <p:txBody>
          <a:bodyPr/>
          <a:lstStyle/>
          <a:p>
            <a:endParaRPr lang="es-PR" altLang="en-US"/>
          </a:p>
          <a:p>
            <a:pPr lvl="1"/>
            <a:endParaRPr lang="es-PR" altLang="en-US"/>
          </a:p>
          <a:p>
            <a:pPr lvl="1"/>
            <a:r>
              <a:rPr lang="es-PR" altLang="en-US"/>
              <a:t>La Ciencia y la Tecnología</a:t>
            </a:r>
          </a:p>
        </p:txBody>
      </p:sp>
      <p:sp>
        <p:nvSpPr>
          <p:cNvPr id="94212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3BF7869-86D6-F782-D653-3297F6F7D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A0572CB9-F8AC-6324-60FE-6F21434C5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Tema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DE4C4801-DAA5-50CD-AF38-19DCF3333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PR" altLang="en-US"/>
              <a:t>Biotecnología Marina y Administración de Empresas</a:t>
            </a:r>
          </a:p>
        </p:txBody>
      </p:sp>
      <p:sp>
        <p:nvSpPr>
          <p:cNvPr id="96260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97C9817-57BD-FD3E-8A0A-6B85BE1D7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C268DF0B-68B5-38E7-DD0F-B6DE27C35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Título de la Actividad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6B10EE81-BD53-CC9D-E916-B77F262FC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4267200" cy="4191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s-PR" altLang="en-US"/>
              <a:t>Producción de Peces Comerciales a partir de la identificación de sus larvas mediante Biotecnología</a:t>
            </a:r>
          </a:p>
        </p:txBody>
      </p:sp>
      <p:sp>
        <p:nvSpPr>
          <p:cNvPr id="97284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A825F7C-EC2B-5652-45CF-DC3EBB506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7285" name="Picture 5">
            <a:extLst>
              <a:ext uri="{FF2B5EF4-FFF2-40B4-BE49-F238E27FC236}">
                <a16:creationId xmlns:a16="http://schemas.microsoft.com/office/drawing/2014/main" id="{80560FC9-5CDC-EB1C-C047-8A62EA490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52600"/>
            <a:ext cx="2316163" cy="351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F9E2FE6-3D33-A002-918E-FCF45498B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Objetivos de la lección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3A4F01B-900A-A89A-6B96-CFC2A8CFBB8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7297738" cy="2819400"/>
          </a:xfrm>
        </p:spPr>
        <p:txBody>
          <a:bodyPr/>
          <a:lstStyle/>
          <a:p>
            <a:r>
              <a:rPr lang="en-US" altLang="en-US" sz="2000"/>
              <a:t>Al terminar la lección el estudiante:</a:t>
            </a:r>
          </a:p>
          <a:p>
            <a:pPr lvl="1"/>
            <a:endParaRPr lang="en-US" altLang="en-US" sz="1800"/>
          </a:p>
          <a:p>
            <a:pPr lvl="1"/>
            <a:r>
              <a:rPr lang="en-US" altLang="en-US" sz="1600"/>
              <a:t>Identificarán especies de peces en etapa haciendo uso de</a:t>
            </a:r>
          </a:p>
          <a:p>
            <a:pPr lvl="1">
              <a:buFontTx/>
              <a:buNone/>
            </a:pPr>
            <a:r>
              <a:rPr lang="en-US" altLang="en-US" sz="1600"/>
              <a:t>	 secuencias de una porción de adn mitocondrial de larvas y adultos</a:t>
            </a:r>
          </a:p>
          <a:p>
            <a:pPr lvl="1"/>
            <a:r>
              <a:rPr lang="en-US" altLang="en-US" sz="1600"/>
              <a:t>Compararan las secuencias para determiar cual larva corresponde al pez adulto</a:t>
            </a:r>
          </a:p>
          <a:p>
            <a:pPr lvl="1"/>
            <a:r>
              <a:rPr lang="en-US" altLang="en-US" sz="1600"/>
              <a:t>Definirán en forma operacional los conceptos dna mitocondrial, pcr, secuenciación</a:t>
            </a:r>
          </a:p>
          <a:p>
            <a:pPr lvl="1"/>
            <a:r>
              <a:rPr lang="en-US" altLang="en-US" sz="1600"/>
              <a:t>Prepararán un vivero ideal para la producción en masa de peces.</a:t>
            </a:r>
          </a:p>
          <a:p>
            <a:pPr lvl="1"/>
            <a:r>
              <a:rPr lang="en-US" altLang="en-US" sz="1600"/>
              <a:t>Prepararán un plan o modelo comercial de la venta y producción de peces a gran escala</a:t>
            </a:r>
          </a:p>
          <a:p>
            <a:pPr lvl="1"/>
            <a:r>
              <a:rPr lang="en-US" altLang="en-US" sz="1600"/>
              <a:t>Manejaran presupuesto y realizarán toma de deciciones al formar una nueva empresa.</a:t>
            </a:r>
          </a:p>
          <a:p>
            <a:pPr lvl="1"/>
            <a:r>
              <a:rPr lang="en-US" altLang="en-US" sz="1600"/>
              <a:t>Prepararán organizadores gráficos.</a:t>
            </a:r>
          </a:p>
          <a:p>
            <a:pPr lvl="1"/>
            <a:r>
              <a:rPr lang="en-US" altLang="en-US" sz="1600"/>
              <a:t>Diseñaran anuncios comerciales.</a:t>
            </a:r>
          </a:p>
        </p:txBody>
      </p:sp>
      <p:sp>
        <p:nvSpPr>
          <p:cNvPr id="29702" name="AutoShape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F130B2E-EE46-A09E-1470-0273C02FA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9703" name="Picture 7">
            <a:extLst>
              <a:ext uri="{FF2B5EF4-FFF2-40B4-BE49-F238E27FC236}">
                <a16:creationId xmlns:a16="http://schemas.microsoft.com/office/drawing/2014/main" id="{3A54C34D-33DC-68D4-E4CF-EDE673EEB436}"/>
              </a:ext>
            </a:extLst>
          </p:cNvPr>
          <p:cNvPicPr>
            <a:picLocks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5791200"/>
            <a:ext cx="838200" cy="838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E745ED55-1F86-D0FE-0E45-C478C8738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Procesos y Destrezas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1B0A3FE-ED66-6F07-4D2F-75AC58FC9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077200" cy="4800600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es-PR" altLang="en-US"/>
              <a:t>Los procesos y destrezas son: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Observación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Formulación de definiciones operacionales.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Clasificación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Medición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Uso de relaciones de espacio y tiempo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Formulación de modelos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Predicción </a:t>
            </a:r>
          </a:p>
          <a:p>
            <a:pPr lvl="1">
              <a:lnSpc>
                <a:spcPct val="60000"/>
              </a:lnSpc>
            </a:pPr>
            <a:r>
              <a:rPr lang="es-PR" altLang="en-US">
                <a:solidFill>
                  <a:srgbClr val="FF0000"/>
                </a:solidFill>
              </a:rPr>
              <a:t>Interpretación de datos</a:t>
            </a:r>
          </a:p>
          <a:p>
            <a:pPr lvl="1">
              <a:lnSpc>
                <a:spcPct val="60000"/>
              </a:lnSpc>
            </a:pPr>
            <a:endParaRPr lang="es-PR" altLang="en-US">
              <a:solidFill>
                <a:srgbClr val="FF0000"/>
              </a:solidFill>
            </a:endParaRPr>
          </a:p>
          <a:p>
            <a:pPr lvl="2">
              <a:lnSpc>
                <a:spcPct val="60000"/>
              </a:lnSpc>
            </a:pPr>
            <a:endParaRPr lang="es-PR" altLang="en-US"/>
          </a:p>
        </p:txBody>
      </p:sp>
      <p:sp>
        <p:nvSpPr>
          <p:cNvPr id="105476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8234A6F-7E4B-E009-8BC2-EB178403D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EDE8A20B-4446-0391-D967-F8502701D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Estrategias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1B4CB41A-20FC-B568-49EE-B87FDB13F0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343400"/>
          </a:xfrm>
        </p:spPr>
        <p:txBody>
          <a:bodyPr/>
          <a:lstStyle/>
          <a:p>
            <a:pPr>
              <a:lnSpc>
                <a:spcPct val="60000"/>
              </a:lnSpc>
            </a:pPr>
            <a:r>
              <a:rPr lang="en-US" altLang="en-US"/>
              <a:t>Uso de diversas fuentes de información</a:t>
            </a:r>
          </a:p>
          <a:p>
            <a:pPr>
              <a:lnSpc>
                <a:spcPct val="60000"/>
              </a:lnSpc>
            </a:pPr>
            <a:r>
              <a:rPr lang="en-US" altLang="en-US"/>
              <a:t>Formulacion de preguntas</a:t>
            </a:r>
          </a:p>
          <a:p>
            <a:pPr>
              <a:lnSpc>
                <a:spcPct val="60000"/>
              </a:lnSpc>
            </a:pPr>
            <a:r>
              <a:rPr lang="en-US" altLang="en-US"/>
              <a:t>Uso del método científico</a:t>
            </a:r>
          </a:p>
          <a:p>
            <a:pPr>
              <a:lnSpc>
                <a:spcPct val="60000"/>
              </a:lnSpc>
            </a:pPr>
            <a:r>
              <a:rPr lang="en-US" altLang="en-US"/>
              <a:t>Registro de datos</a:t>
            </a:r>
          </a:p>
          <a:p>
            <a:pPr>
              <a:lnSpc>
                <a:spcPct val="60000"/>
              </a:lnSpc>
            </a:pPr>
            <a:r>
              <a:rPr lang="en-US" altLang="en-US"/>
              <a:t>Trabajo en grupo</a:t>
            </a:r>
          </a:p>
          <a:p>
            <a:pPr>
              <a:lnSpc>
                <a:spcPct val="60000"/>
              </a:lnSpc>
            </a:pPr>
            <a:r>
              <a:rPr lang="en-US" altLang="en-US"/>
              <a:t>Discusión socializada</a:t>
            </a:r>
          </a:p>
          <a:p>
            <a:pPr>
              <a:lnSpc>
                <a:spcPct val="60000"/>
              </a:lnSpc>
            </a:pPr>
            <a:endParaRPr lang="en-US" altLang="en-US"/>
          </a:p>
          <a:p>
            <a:pPr>
              <a:lnSpc>
                <a:spcPct val="60000"/>
              </a:lnSpc>
            </a:pPr>
            <a:endParaRPr lang="en-US" altLang="en-US"/>
          </a:p>
          <a:p>
            <a:pPr>
              <a:lnSpc>
                <a:spcPct val="60000"/>
              </a:lnSpc>
            </a:pPr>
            <a:endParaRPr lang="en-US" altLang="en-US" sz="1800"/>
          </a:p>
          <a:p>
            <a:pPr>
              <a:lnSpc>
                <a:spcPct val="60000"/>
              </a:lnSpc>
            </a:pPr>
            <a:endParaRPr lang="en-US" altLang="en-US" sz="1800"/>
          </a:p>
        </p:txBody>
      </p:sp>
      <p:sp>
        <p:nvSpPr>
          <p:cNvPr id="194564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EA942A4-AEF5-BC2C-8C8F-F285F7CA6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2B44EB70-B95C-5D6A-F8D5-580981422A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Técnicas de enseñanza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3FC013B5-F2CC-01E3-BC45-DF3ACD030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7772400" cy="2819400"/>
          </a:xfrm>
        </p:spPr>
        <p:txBody>
          <a:bodyPr/>
          <a:lstStyle/>
          <a:p>
            <a:endParaRPr lang="es-PR" altLang="en-US"/>
          </a:p>
          <a:p>
            <a:r>
              <a:rPr lang="es-PR" altLang="en-US"/>
              <a:t>Diseños </a:t>
            </a:r>
          </a:p>
          <a:p>
            <a:r>
              <a:rPr lang="es-PR" altLang="en-US"/>
              <a:t>juegos</a:t>
            </a:r>
          </a:p>
          <a:p>
            <a:endParaRPr lang="es-PR" altLang="en-US"/>
          </a:p>
          <a:p>
            <a:endParaRPr lang="es-PR" altLang="en-US"/>
          </a:p>
        </p:txBody>
      </p:sp>
      <p:sp>
        <p:nvSpPr>
          <p:cNvPr id="99332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12FBD-53BE-B3D4-E267-55000067D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24554BC-D735-8F4B-D7B1-E4DB0FC47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Los estudiantes construyen su propio conocimiento</a:t>
            </a:r>
          </a:p>
        </p:txBody>
      </p:sp>
      <p:sp>
        <p:nvSpPr>
          <p:cNvPr id="34821" name="AutoShape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8BC9DC8-A9E0-9627-7DBC-506811D60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824" name="AutoShape 8">
            <a:hlinkClick r:id="rId3" action="ppaction://hlinkfile" highlightClick="1"/>
            <a:extLst>
              <a:ext uri="{FF2B5EF4-FFF2-40B4-BE49-F238E27FC236}">
                <a16:creationId xmlns:a16="http://schemas.microsoft.com/office/drawing/2014/main" id="{5F8850AB-83D6-FA34-5C16-E65870A00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477000"/>
            <a:ext cx="1143000" cy="381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9815" name="Rectangle 2055">
            <a:extLst>
              <a:ext uri="{FF2B5EF4-FFF2-40B4-BE49-F238E27FC236}">
                <a16:creationId xmlns:a16="http://schemas.microsoft.com/office/drawing/2014/main" id="{4F6E4A66-4C4A-9B2E-482D-F8CF2B105D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s-PR" altLang="en-US" sz="2800"/>
          </a:p>
        </p:txBody>
      </p:sp>
    </p:spTree>
  </p:cSld>
  <p:clrMapOvr>
    <a:masterClrMapping/>
  </p:clrMapOvr>
  <p:transition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B1AAB2E-E8FA-1F6B-4752-8EB0650B3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Inicio</a:t>
            </a:r>
            <a:br>
              <a:rPr lang="en-US" altLang="en-US" sz="4000"/>
            </a:br>
            <a:r>
              <a:rPr lang="en-US" altLang="en-US" sz="4000"/>
              <a:t>Etapa 1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0144767-ECDD-385A-B440-257F4D369F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541963" cy="3684588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/>
          </a:p>
          <a:p>
            <a:r>
              <a:rPr lang="en-US" altLang="en-US" sz="2800"/>
              <a:t>Descripción de rúbricas</a:t>
            </a:r>
          </a:p>
        </p:txBody>
      </p:sp>
      <p:sp>
        <p:nvSpPr>
          <p:cNvPr id="30729" name="AutoShape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67FE238-8347-06C1-6B09-81CB1EF4C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477000"/>
            <a:ext cx="6096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0429" name="Picture 1037">
            <a:extLst>
              <a:ext uri="{FF2B5EF4-FFF2-40B4-BE49-F238E27FC236}">
                <a16:creationId xmlns:a16="http://schemas.microsoft.com/office/drawing/2014/main" id="{24BA679A-65F2-AC09-7E3E-C2B743154A97}"/>
              </a:ext>
            </a:extLst>
          </p:cNvPr>
          <p:cNvPicPr>
            <a:picLocks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5025" y="3094038"/>
            <a:ext cx="2184400" cy="1824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F4C8A6F2-F0F9-412E-DBDC-535BDBDC41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Actividades de Desarrollo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E4A7347-B862-D120-A5ED-C6C2C2B43D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0188" cy="4525963"/>
          </a:xfrm>
        </p:spPr>
        <p:txBody>
          <a:bodyPr/>
          <a:lstStyle/>
          <a:p>
            <a:r>
              <a:rPr lang="en-US" altLang="en-US" sz="2800"/>
              <a:t>Etapa 2</a:t>
            </a:r>
          </a:p>
          <a:p>
            <a:r>
              <a:rPr lang="en-US" altLang="en-US" sz="2800">
                <a:solidFill>
                  <a:srgbClr val="FF0000"/>
                </a:solidFill>
                <a:hlinkClick r:id="rId4" action="ppaction://hlinkfile"/>
              </a:rPr>
              <a:t>Practicando</a:t>
            </a:r>
            <a:endParaRPr lang="en-US" altLang="en-US" sz="2800">
              <a:solidFill>
                <a:srgbClr val="FF0000"/>
              </a:solidFill>
            </a:endParaRPr>
          </a:p>
        </p:txBody>
      </p:sp>
      <p:pic>
        <p:nvPicPr>
          <p:cNvPr id="100360" name="Picture 8">
            <a:extLst>
              <a:ext uri="{FF2B5EF4-FFF2-40B4-BE49-F238E27FC236}">
                <a16:creationId xmlns:a16="http://schemas.microsoft.com/office/drawing/2014/main" id="{91E0EFBB-BCE5-D7CC-C96C-79CA07CF7A62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5113" y="4333875"/>
            <a:ext cx="2643187" cy="1395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0356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7F6A9DA-DA07-AD20-FC20-6162B8A32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477000"/>
            <a:ext cx="6096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0358" name="Text Box 6">
            <a:extLst>
              <a:ext uri="{FF2B5EF4-FFF2-40B4-BE49-F238E27FC236}">
                <a16:creationId xmlns:a16="http://schemas.microsoft.com/office/drawing/2014/main" id="{4A060548-43B9-061D-B67A-AFA1D7EFB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6525" y="18684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PR" altLang="en-US" sz="2400">
              <a:latin typeface="Swiss 721 SWA" pitchFamily="34" charset="0"/>
            </a:endParaRPr>
          </a:p>
        </p:txBody>
      </p:sp>
      <p:pic>
        <p:nvPicPr>
          <p:cNvPr id="100363" name="Picture 11">
            <a:extLst>
              <a:ext uri="{FF2B5EF4-FFF2-40B4-BE49-F238E27FC236}">
                <a16:creationId xmlns:a16="http://schemas.microsoft.com/office/drawing/2014/main" id="{9EAC6A34-8D25-FDDC-02F9-D6AE375E7FF8}"/>
              </a:ext>
            </a:extLst>
          </p:cNvPr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9850" y="2505075"/>
            <a:ext cx="2014538" cy="1630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244E66D1-F84C-22B5-1099-75552FC46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Experiencias con los estudiantes</a:t>
            </a:r>
          </a:p>
        </p:txBody>
      </p:sp>
      <p:sp>
        <p:nvSpPr>
          <p:cNvPr id="84996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F651722-3CD2-4CC8-1B47-FDD08D30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4998" name="Picture 6">
            <a:extLst>
              <a:ext uri="{FF2B5EF4-FFF2-40B4-BE49-F238E27FC236}">
                <a16:creationId xmlns:a16="http://schemas.microsoft.com/office/drawing/2014/main" id="{8A41C0BA-769B-E002-F3BA-29E34C02A3C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52600"/>
            <a:ext cx="2971800" cy="1974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5000" name="Picture 8">
            <a:extLst>
              <a:ext uri="{FF2B5EF4-FFF2-40B4-BE49-F238E27FC236}">
                <a16:creationId xmlns:a16="http://schemas.microsoft.com/office/drawing/2014/main" id="{C99B0EF9-5F50-0947-3707-B5E8B64BF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09800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04" name="Picture 12">
            <a:extLst>
              <a:ext uri="{FF2B5EF4-FFF2-40B4-BE49-F238E27FC236}">
                <a16:creationId xmlns:a16="http://schemas.microsoft.com/office/drawing/2014/main" id="{6C61A500-C527-06D6-FEFE-11564F4D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05200"/>
            <a:ext cx="21209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5" name="Text Box 13">
            <a:extLst>
              <a:ext uri="{FF2B5EF4-FFF2-40B4-BE49-F238E27FC236}">
                <a16:creationId xmlns:a16="http://schemas.microsoft.com/office/drawing/2014/main" id="{B13EB4D7-AB0C-E591-CD8B-3A1061F81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62400"/>
            <a:ext cx="4876800" cy="246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…Me encanta inventar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…Es el día mas feliz de mi vida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…No creí que podía hacerlo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sz="2400">
                <a:solidFill>
                  <a:srgbClr val="FFFF00"/>
                </a:solidFill>
                <a:latin typeface="Times New Roman" panose="02020603050405020304" pitchFamily="18" charset="0"/>
              </a:rPr>
              <a:t>…Todos nos vimos presntando todos pudimos wao…</a:t>
            </a:r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8EF8879-3796-61A1-86D1-2D8CB7E7D2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</a:t>
            </a:r>
          </a:p>
        </p:txBody>
      </p:sp>
      <p:sp>
        <p:nvSpPr>
          <p:cNvPr id="35847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69DAF9C-50AA-26DE-CEBF-5993B0A0B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5852" name="Picture 12">
            <a:extLst>
              <a:ext uri="{FF2B5EF4-FFF2-40B4-BE49-F238E27FC236}">
                <a16:creationId xmlns:a16="http://schemas.microsoft.com/office/drawing/2014/main" id="{F707B361-47E0-1288-D7B2-47BE05F4DB1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600" y="1447800"/>
            <a:ext cx="2559050" cy="2590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ED7437AB-AA7A-8DFD-4815-26B105DFF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Actividades de Cierre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14B777F0-B3B0-378D-2A71-7C1F06A9990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0188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  <p:pic>
        <p:nvPicPr>
          <p:cNvPr id="101384" name="Picture 8">
            <a:extLst>
              <a:ext uri="{FF2B5EF4-FFF2-40B4-BE49-F238E27FC236}">
                <a16:creationId xmlns:a16="http://schemas.microsoft.com/office/drawing/2014/main" id="{1A57AD5F-BB71-3043-0650-D85EF7D3C8E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0675" y="3863975"/>
            <a:ext cx="1211263" cy="16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1380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4FC6733-EBDD-AA34-7556-B48C15B72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477000"/>
            <a:ext cx="6096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1382" name="Text Box 6">
            <a:extLst>
              <a:ext uri="{FF2B5EF4-FFF2-40B4-BE49-F238E27FC236}">
                <a16:creationId xmlns:a16="http://schemas.microsoft.com/office/drawing/2014/main" id="{DF5A6A02-38BA-3067-2D6D-DFE28481A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133508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PR" altLang="en-US" sz="2400">
              <a:latin typeface="Swiss 721 SWA" pitchFamily="34" charset="0"/>
            </a:endParaRPr>
          </a:p>
        </p:txBody>
      </p:sp>
      <p:pic>
        <p:nvPicPr>
          <p:cNvPr id="101387" name="Picture 11">
            <a:extLst>
              <a:ext uri="{FF2B5EF4-FFF2-40B4-BE49-F238E27FC236}">
                <a16:creationId xmlns:a16="http://schemas.microsoft.com/office/drawing/2014/main" id="{C9101C3F-9EA5-C83B-730F-EF7235F8B86F}"/>
              </a:ext>
            </a:extLst>
          </p:cNvPr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2800" y="228600"/>
            <a:ext cx="1704975" cy="1704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1389" name="Picture 13">
            <a:extLst>
              <a:ext uri="{FF2B5EF4-FFF2-40B4-BE49-F238E27FC236}">
                <a16:creationId xmlns:a16="http://schemas.microsoft.com/office/drawing/2014/main" id="{EB82C343-FC0B-63B0-9F69-768C3CDB0C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6482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16DFE9D-5119-D3F5-8B25-70C0178F6B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500">
                <a:latin typeface="Subway" pitchFamily="2" charset="0"/>
              </a:rPr>
              <a:t>¡</a:t>
            </a:r>
            <a:r>
              <a:rPr lang="en-US" altLang="en-US"/>
              <a:t>Gracias!</a:t>
            </a:r>
          </a:p>
        </p:txBody>
      </p:sp>
      <p:sp>
        <p:nvSpPr>
          <p:cNvPr id="66564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A9B556A-9989-8C2C-A947-80B78191B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6565" name="Picture 5">
            <a:extLst>
              <a:ext uri="{FF2B5EF4-FFF2-40B4-BE49-F238E27FC236}">
                <a16:creationId xmlns:a16="http://schemas.microsoft.com/office/drawing/2014/main" id="{A1B5CF27-0232-2573-C9B8-89C55043C4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52600"/>
            <a:ext cx="51054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87B063E-411F-1D8D-B3D0-7FCBBA398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Referencias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C11E9DA-E018-4CDB-2546-7089ED04F0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28800"/>
            <a:ext cx="3806825" cy="2819400"/>
          </a:xfrm>
        </p:spPr>
        <p:txBody>
          <a:bodyPr/>
          <a:lstStyle/>
          <a:p>
            <a:endParaRPr lang="en-US" altLang="en-US" sz="1200"/>
          </a:p>
          <a:p>
            <a:r>
              <a:rPr lang="en-US" altLang="en-US" sz="1200"/>
              <a:t>…</a:t>
            </a:r>
            <a:r>
              <a:rPr lang="en-US" altLang="en-US" sz="1200" i="1"/>
              <a:t>. Zitzewitz Paul W., Ph.D. (2004). </a:t>
            </a:r>
            <a:r>
              <a:rPr lang="es-ES" altLang="en-US" sz="1200" i="1" u="sng"/>
              <a:t>F</a:t>
            </a:r>
            <a:r>
              <a:rPr lang="es-ES" altLang="ja-JP" sz="1200" i="1" u="sng">
                <a:ea typeface="MS PGothic" panose="020B0600070205080204" pitchFamily="34" charset="-128"/>
              </a:rPr>
              <a:t>ísica Principios y Problemas</a:t>
            </a:r>
            <a:r>
              <a:rPr lang="es-ES" altLang="ja-JP" sz="1200" i="1">
                <a:ea typeface="MS PGothic" panose="020B0600070205080204" pitchFamily="34" charset="-128"/>
              </a:rPr>
              <a:t>. McGraw-Hill</a:t>
            </a:r>
          </a:p>
          <a:p>
            <a:r>
              <a:rPr lang="es-ES" altLang="ja-JP" sz="1200" i="1">
                <a:ea typeface="MS PGothic" panose="020B0600070205080204" pitchFamily="34" charset="-128"/>
              </a:rPr>
              <a:t>         Interamericana.México.Pág.531-534.</a:t>
            </a:r>
          </a:p>
          <a:p>
            <a:r>
              <a:rPr lang="es-ES" altLang="ja-JP" sz="1200" i="1">
                <a:ea typeface="MS PGothic" panose="020B0600070205080204" pitchFamily="34" charset="-128"/>
              </a:rPr>
              <a:t>.Gómez de Orengo Nancy.(1997). </a:t>
            </a:r>
            <a:r>
              <a:rPr lang="es-ES" altLang="ja-JP" sz="1200" i="1" u="sng">
                <a:ea typeface="MS PGothic" panose="020B0600070205080204" pitchFamily="34" charset="-128"/>
              </a:rPr>
              <a:t>Descubrimiento Ciencia Integrada 8</a:t>
            </a:r>
            <a:r>
              <a:rPr lang="es-ES" altLang="ja-JP" sz="1200" i="1">
                <a:ea typeface="MS PGothic" panose="020B0600070205080204" pitchFamily="34" charset="-128"/>
              </a:rPr>
              <a:t>.</a:t>
            </a:r>
          </a:p>
          <a:p>
            <a:r>
              <a:rPr lang="es-ES" altLang="ja-JP" sz="1200" i="1">
                <a:ea typeface="MS PGothic" panose="020B0600070205080204" pitchFamily="34" charset="-128"/>
              </a:rPr>
              <a:t>          Ediciones Santillana, Inc. Puerto Rico. Pág. 531-534.</a:t>
            </a:r>
            <a:endParaRPr lang="en-US" altLang="ja-JP" sz="1200" i="1">
              <a:ea typeface="MS PGothic" panose="020B0600070205080204" pitchFamily="34" charset="-128"/>
            </a:endParaRPr>
          </a:p>
          <a:p>
            <a:r>
              <a:rPr lang="en-US" altLang="ja-JP" sz="1200" i="1">
                <a:ea typeface="MS PGothic" panose="020B0600070205080204" pitchFamily="34" charset="-128"/>
              </a:rPr>
              <a:t> Murphy, James, Zitzeruitz, Paul, Max, Hallon, James. </a:t>
            </a:r>
            <a:r>
              <a:rPr lang="es-ES" altLang="ja-JP" sz="1200" i="1">
                <a:ea typeface="MS PGothic" panose="020B0600070205080204" pitchFamily="34" charset="-128"/>
              </a:rPr>
              <a:t>(1898).Física: </a:t>
            </a:r>
            <a:r>
              <a:rPr lang="es-ES" altLang="ja-JP" sz="1200" i="1" u="sng">
                <a:ea typeface="MS PGothic" panose="020B0600070205080204" pitchFamily="34" charset="-128"/>
              </a:rPr>
              <a:t>Una </a:t>
            </a:r>
            <a:endParaRPr lang="en-US" altLang="ja-JP" sz="1200" i="1">
              <a:ea typeface="MS PGothic" panose="020B0600070205080204" pitchFamily="34" charset="-128"/>
            </a:endParaRPr>
          </a:p>
          <a:p>
            <a:r>
              <a:rPr lang="en-US" altLang="ja-JP" sz="1200" i="1">
                <a:ea typeface="MS PGothic" panose="020B0600070205080204" pitchFamily="34" charset="-128"/>
              </a:rPr>
              <a:t>          </a:t>
            </a:r>
            <a:r>
              <a:rPr lang="en-US" altLang="ja-JP" sz="1200" i="1" u="sng">
                <a:ea typeface="MS PGothic" panose="020B0600070205080204" pitchFamily="34" charset="-128"/>
              </a:rPr>
              <a:t>ciencia para todos</a:t>
            </a:r>
            <a:r>
              <a:rPr lang="en-US" altLang="ja-JP" sz="1200" i="1">
                <a:ea typeface="MS PGothic" panose="020B0600070205080204" pitchFamily="34" charset="-128"/>
              </a:rPr>
              <a:t>. Ohio: Merill Publishing Co. Pág. 367-380.</a:t>
            </a:r>
          </a:p>
          <a:p>
            <a:r>
              <a:rPr lang="es-PR" altLang="ja-JP" sz="1200" i="1">
                <a:ea typeface="MS PGothic" panose="020B0600070205080204" pitchFamily="34" charset="-128"/>
              </a:rPr>
              <a:t> Rathjen</a:t>
            </a:r>
            <a:r>
              <a:rPr lang="en-US" altLang="ja-JP" sz="1200" i="1">
                <a:ea typeface="MS PGothic" panose="020B0600070205080204" pitchFamily="34" charset="-128"/>
              </a:rPr>
              <a:t> Don, Doherty, and the Exploration Teasher Institute. (2002). </a:t>
            </a:r>
          </a:p>
          <a:p>
            <a:r>
              <a:rPr lang="en-US" altLang="ja-JP" sz="1200" i="1">
                <a:ea typeface="MS PGothic" panose="020B0600070205080204" pitchFamily="34" charset="-128"/>
              </a:rPr>
              <a:t>        </a:t>
            </a:r>
            <a:r>
              <a:rPr lang="en-US" altLang="ja-JP" sz="1200" i="1" u="sng">
                <a:ea typeface="MS PGothic" panose="020B0600070205080204" pitchFamily="34" charset="-128"/>
              </a:rPr>
              <a:t>Squeare Wheels And Other Easy-build Hends-On Since Activities.</a:t>
            </a:r>
            <a:endParaRPr lang="en-US" altLang="ja-JP" sz="1200" i="1">
              <a:ea typeface="MS PGothic" panose="020B0600070205080204" pitchFamily="34" charset="-128"/>
            </a:endParaRPr>
          </a:p>
          <a:p>
            <a:r>
              <a:rPr lang="en-US" altLang="ja-JP" sz="1200" i="1">
                <a:ea typeface="MS PGothic" panose="020B0600070205080204" pitchFamily="34" charset="-128"/>
              </a:rPr>
              <a:t>         San Francisco, Co. explorations. Pág. 9.</a:t>
            </a:r>
            <a:endParaRPr lang="es-ES" altLang="ja-JP" sz="1200" i="1">
              <a:ea typeface="MS PGothic" panose="020B0600070205080204" pitchFamily="34" charset="-128"/>
            </a:endParaRPr>
          </a:p>
          <a:p>
            <a:r>
              <a:rPr lang="es-ES" altLang="ja-JP" sz="1200" i="1">
                <a:ea typeface="MS PGothic" panose="020B0600070205080204" pitchFamily="34" charset="-128"/>
              </a:rPr>
              <a:t> Microsoft Corporation. (1993-2003). </a:t>
            </a:r>
            <a:r>
              <a:rPr lang="es-ES" altLang="ja-JP" sz="1200" i="1" u="sng">
                <a:ea typeface="MS PGothic" panose="020B0600070205080204" pitchFamily="34" charset="-128"/>
              </a:rPr>
              <a:t>Enciclopedia Encarta</a:t>
            </a:r>
            <a:r>
              <a:rPr lang="es-ES" altLang="ja-JP" sz="1200" i="1">
                <a:ea typeface="MS PGothic" panose="020B0600070205080204" pitchFamily="34" charset="-128"/>
              </a:rPr>
              <a:t>. </a:t>
            </a:r>
          </a:p>
          <a:p>
            <a:r>
              <a:rPr lang="en-US" altLang="en-US" sz="1200"/>
              <a:t>…</a:t>
            </a:r>
          </a:p>
          <a:p>
            <a:r>
              <a:rPr lang="en-US" altLang="en-US" sz="1200"/>
              <a:t>…</a:t>
            </a:r>
          </a:p>
        </p:txBody>
      </p:sp>
      <p:sp>
        <p:nvSpPr>
          <p:cNvPr id="36868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C955EE8-E757-CF5C-DC46-0CE510134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6872" name="Picture 8">
            <a:extLst>
              <a:ext uri="{FF2B5EF4-FFF2-40B4-BE49-F238E27FC236}">
                <a16:creationId xmlns:a16="http://schemas.microsoft.com/office/drawing/2014/main" id="{131196D3-3E62-8C83-39C9-EE470F433773}"/>
              </a:ext>
            </a:extLst>
          </p:cNvPr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0888" y="3486150"/>
            <a:ext cx="2519362" cy="2262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BBDCBEB-81B9-A83A-37A2-FAB8C26F1A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Referencias electrónicas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57BB163-4D84-7EC1-E9E9-ACC9A8E6F5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0663" cy="4525963"/>
          </a:xfrm>
        </p:spPr>
        <p:txBody>
          <a:bodyPr/>
          <a:lstStyle/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  <a:p>
            <a:r>
              <a:rPr lang="en-US" altLang="en-US" sz="2800"/>
              <a:t>…</a:t>
            </a:r>
          </a:p>
        </p:txBody>
      </p:sp>
      <p:pic>
        <p:nvPicPr>
          <p:cNvPr id="37897" name="Picture 9">
            <a:extLst>
              <a:ext uri="{FF2B5EF4-FFF2-40B4-BE49-F238E27FC236}">
                <a16:creationId xmlns:a16="http://schemas.microsoft.com/office/drawing/2014/main" id="{F984108E-B57B-1FD2-5239-1DE52AC6569A}"/>
              </a:ext>
            </a:extLst>
          </p:cNvPr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35713" y="2203450"/>
            <a:ext cx="1490662" cy="989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896" name="AutoShape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04D67F3-09F2-38C1-C908-DC6C7D075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6477000"/>
            <a:ext cx="685800" cy="381000"/>
          </a:xfrm>
          <a:prstGeom prst="actionButtonForwardNext">
            <a:avLst/>
          </a:prstGeom>
          <a:solidFill>
            <a:schemeClr val="hlink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7899" name="Picture 11">
            <a:extLst>
              <a:ext uri="{FF2B5EF4-FFF2-40B4-BE49-F238E27FC236}">
                <a16:creationId xmlns:a16="http://schemas.microsoft.com/office/drawing/2014/main" id="{A634B57B-AC81-D35F-0CA0-29B83073F354}"/>
              </a:ext>
            </a:extLst>
          </p:cNvPr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6338" y="3940175"/>
            <a:ext cx="1484312" cy="1516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2" name="Rectangle 14">
            <a:extLst>
              <a:ext uri="{FF2B5EF4-FFF2-40B4-BE49-F238E27FC236}">
                <a16:creationId xmlns:a16="http://schemas.microsoft.com/office/drawing/2014/main" id="{EEB99071-EC37-61B1-CD15-614422ED4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570038"/>
            <a:ext cx="39576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s-PR" altLang="en-US" sz="2400">
                <a:latin typeface="Times New Roman" panose="02020603050405020304" pitchFamily="18" charset="0"/>
                <a:hlinkClick r:id="rId6"/>
              </a:rPr>
              <a:t>www.science.glencoe.com</a:t>
            </a:r>
            <a:endParaRPr lang="en-US" altLang="en-US" sz="2400">
              <a:latin typeface="Times New Roman" panose="02020603050405020304" pitchFamily="18" charset="0"/>
            </a:endParaRPr>
          </a:p>
          <a:p>
            <a:pPr algn="ctr"/>
            <a:r>
              <a:rPr lang="es-PR" altLang="en-US" sz="2400">
                <a:latin typeface="Times New Roman" panose="02020603050405020304" pitchFamily="18" charset="0"/>
              </a:rPr>
              <a:t>www.diccionarios.el mundo.</a:t>
            </a:r>
            <a:endParaRPr lang="en-US" altLang="en-US" sz="2400">
              <a:latin typeface="Times New Roman" panose="02020603050405020304" pitchFamily="18" charset="0"/>
            </a:endParaRPr>
          </a:p>
          <a:p>
            <a:pPr algn="ctr"/>
            <a:r>
              <a:rPr lang="es-PR" altLang="en-US" sz="2400">
                <a:latin typeface="Times New Roman" panose="02020603050405020304" pitchFamily="18" charset="0"/>
                <a:hlinkClick r:id="rId7"/>
              </a:rPr>
              <a:t>www.google.com</a:t>
            </a:r>
            <a:endParaRPr lang="es-PR" altLang="en-US" sz="2400">
              <a:latin typeface="Times New Roman" panose="02020603050405020304" pitchFamily="18" charset="0"/>
            </a:endParaRPr>
          </a:p>
          <a:p>
            <a:pPr algn="ctr"/>
            <a:r>
              <a:rPr lang="es-PR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www. La ciencia es divertida</a:t>
            </a:r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Text Box 2">
            <a:extLst>
              <a:ext uri="{FF2B5EF4-FFF2-40B4-BE49-F238E27FC236}">
                <a16:creationId xmlns:a16="http://schemas.microsoft.com/office/drawing/2014/main" id="{83C4FE55-F77C-8844-6038-3D1A1CAD4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4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4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  <p:sndAc>
      <p:stSnd>
        <p:snd r:embed="rId3" name="SPKGLISS.WAV"/>
      </p:stSnd>
    </p:sndAc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1724</TotalTime>
  <Words>524</Words>
  <Application>Microsoft Office PowerPoint</Application>
  <PresentationFormat>On-screen Show (4:3)</PresentationFormat>
  <Paragraphs>115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Times New Roman</vt:lpstr>
      <vt:lpstr>Arial</vt:lpstr>
      <vt:lpstr>Swiss 721 SWA</vt:lpstr>
      <vt:lpstr>Subway</vt:lpstr>
      <vt:lpstr>MS PGothic</vt:lpstr>
      <vt:lpstr>Default Design</vt:lpstr>
      <vt:lpstr>PowerPoint Presentation</vt:lpstr>
      <vt:lpstr>Reflexión</vt:lpstr>
      <vt:lpstr>Estándar</vt:lpstr>
      <vt:lpstr>Tema</vt:lpstr>
      <vt:lpstr>Título de la Actividad</vt:lpstr>
      <vt:lpstr>Objetivos de la lección</vt:lpstr>
      <vt:lpstr>Procesos y Destrezas</vt:lpstr>
      <vt:lpstr>Estrategias</vt:lpstr>
      <vt:lpstr>Técnicas de enseñanza</vt:lpstr>
      <vt:lpstr>Los estudiantes construyen su propio conocimiento</vt:lpstr>
      <vt:lpstr>Inicio Etapa 1</vt:lpstr>
      <vt:lpstr>Actividades de Desarrollo</vt:lpstr>
      <vt:lpstr>Experiencias con los estudiantes</vt:lpstr>
      <vt:lpstr> </vt:lpstr>
      <vt:lpstr>Actividades de Cierre</vt:lpstr>
      <vt:lpstr>¡Gracias!</vt:lpstr>
      <vt:lpstr>Referencias</vt:lpstr>
      <vt:lpstr>Referencias electrónicas</vt:lpstr>
      <vt:lpstr>PowerPoint Presentation</vt:lpstr>
    </vt:vector>
  </TitlesOfParts>
  <Company>RUM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PlanesAlACiMa</dc:title>
  <dc:subject>Actividad de Logros</dc:subject>
  <dc:creator>Yolanda Ramos, Elba Sepulveda y Rosa Olivencia</dc:creator>
  <cp:lastModifiedBy>Nayan GRIFFITHS</cp:lastModifiedBy>
  <cp:revision>62</cp:revision>
  <cp:lastPrinted>1601-01-01T00:00:00Z</cp:lastPrinted>
  <dcterms:created xsi:type="dcterms:W3CDTF">2003-04-07T12:40:53Z</dcterms:created>
  <dcterms:modified xsi:type="dcterms:W3CDTF">2023-03-14T11:14:41Z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 completed">
    <vt:lpwstr>15 febrero de 2005</vt:lpwstr>
  </property>
  <property fmtid="{D5CDD505-2E9C-101B-9397-08002B2CF9AE}" pid="3" name="Project">
    <vt:lpwstr>Plantilla de planes AlACiMa</vt:lpwstr>
  </property>
</Properties>
</file>