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0" r:id="rId2"/>
    <p:sldId id="275" r:id="rId3"/>
    <p:sldId id="348" r:id="rId4"/>
    <p:sldId id="315" r:id="rId5"/>
    <p:sldId id="327" r:id="rId6"/>
    <p:sldId id="322" r:id="rId7"/>
    <p:sldId id="332" r:id="rId8"/>
    <p:sldId id="302" r:id="rId9"/>
    <p:sldId id="321" r:id="rId10"/>
    <p:sldId id="308" r:id="rId11"/>
    <p:sldId id="328" r:id="rId12"/>
    <p:sldId id="343" r:id="rId13"/>
    <p:sldId id="344" r:id="rId14"/>
    <p:sldId id="329" r:id="rId15"/>
    <p:sldId id="331" r:id="rId16"/>
    <p:sldId id="323" r:id="rId17"/>
    <p:sldId id="324" r:id="rId18"/>
    <p:sldId id="325" r:id="rId19"/>
    <p:sldId id="349" r:id="rId20"/>
    <p:sldId id="326" r:id="rId21"/>
    <p:sldId id="345" r:id="rId22"/>
    <p:sldId id="334" r:id="rId23"/>
    <p:sldId id="333" r:id="rId24"/>
    <p:sldId id="347" r:id="rId25"/>
    <p:sldId id="283" r:id="rId26"/>
    <p:sldId id="350" r:id="rId27"/>
    <p:sldId id="338" r:id="rId28"/>
    <p:sldId id="339" r:id="rId29"/>
    <p:sldId id="318" r:id="rId30"/>
    <p:sldId id="35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66"/>
    <a:srgbClr val="CC33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5" autoAdjust="0"/>
    <p:restoredTop sz="90929"/>
  </p:normalViewPr>
  <p:slideViewPr>
    <p:cSldViewPr>
      <p:cViewPr varScale="1">
        <p:scale>
          <a:sx n="102" d="100"/>
          <a:sy n="102" d="100"/>
        </p:scale>
        <p:origin x="114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D9DF9BA-1EF3-36E4-E254-76D1780D9F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EC14C03-0EA5-E84C-F9FD-3285C7EB2E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AD77F82E-3023-C3F3-02B3-5BBFC5F85B1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BA341100-5BF4-5F48-45A2-2A3328ECC5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72B77779-323B-5D89-B933-16F80927EA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79E8D91A-96AF-6F81-33C7-E723EFDC5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98E0FC-7D4D-4FF8-BE3A-37C6CF61E9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BEADEC-29CA-C2D9-C948-B1A98EC3B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14265-9B21-402E-9D1B-204D6091B12C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43F2C4B8-731E-8EA8-FD0A-914B776E9C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87E0224-FD3B-D054-212C-95859CDBF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1FCA4B-1855-EC18-E7B4-578D12327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6A262-B343-4C86-80AA-2E7125E6D87C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4CFDC317-F3A9-3A8E-2C42-94425B0CAC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D25410EF-0996-C582-A73F-C08A0AEA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E8D804-2F17-40D4-54AA-59BA07BBB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3462C-AC6F-4A49-95A4-F3FB1EC8B542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36B576C4-7B26-6B26-07F2-42EBCB97BC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79C686D-3F8A-1157-0B25-855A613D6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C3D064-3249-E1E5-3053-973A6922F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BA66A-7AA3-493E-9E11-C6AC4AD22051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714BFE2-E4B5-A018-7B1F-90C35D47CF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113A802-DDA9-A00B-FB7C-A4550AD33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4BB081-843B-E7BE-E786-A7B29C00F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DABBE-FA1C-424E-A30E-BA4AB8CCF15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4280CB1-DBF2-BBEA-EFFF-2D93D6770A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C4B107E-9864-CE77-7B7B-1E995E852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96FAFE-6E7B-1830-335B-4FADF8520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50D7B-1C62-48ED-88A3-4A312089A73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8D598A49-1183-C48A-EF3B-E679D37A07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53951BB8-32B8-CAB4-8271-2894496BB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1D616F-5076-8C69-9829-A1845737E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AE2BA-AD0B-4552-839F-FF74DEB74B87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EC6B3F97-1399-A4A8-5DEF-FEFA10D478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CF6347C-0A7D-8493-004E-A900131C1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4A6202-9FDC-BA94-7B06-02CC05FCB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23FEC-369E-4B38-AB0F-77F979F98EF7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7BCCA439-6AA9-75F6-69D6-DBFE9B20FD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F25906C-7A14-2E2E-3250-69F23580C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89BCDB-6ABF-57BE-EFA3-EDF5449EC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A562-4AAC-499A-8158-34554D66FD57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0FC22CD6-5DA7-0B65-B464-DF4ECCE67D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FB74226-3026-610C-014C-EF6D7C8BD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C9DB06-F4EB-CCCD-261B-7398E26F9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F6114-F16C-48A2-A9AB-0FB672A79D5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A5DC93BD-B24A-51C3-7D96-850A46B70A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5AFB6427-4B4B-0364-3A36-715A44C99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3793A2-F841-3609-0BC0-6CFE1208C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FD7FA-2E1A-4A84-B532-D2446B9116CC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9E360DD1-21E8-B4BD-8095-75F547856C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7C14F369-7EE7-C579-6B08-E9D3F9FF2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E6902F-051B-A781-CDA5-2A66A051F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F56CD-DB6F-41E0-A5BB-3C41C9086E46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84E418F-B87A-BEDD-41E5-D7AD6C6210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733F273-BABF-D1CE-A67B-55DBBD52D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2C2AB8-ED3B-CDD9-6043-FAFB2038C0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72F2E-CEFB-4F2C-B718-C2D9B12405A1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662926E9-B8E3-C55F-A77A-3EE0C13C90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7F2C15A8-C368-77A4-D9AD-192BFC7DC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B45ECF-5E0C-7857-F7DB-AD15F4BE8D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1BEDA-B95F-47C4-8272-FDB3F37B3C73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208674BF-4438-73C0-3F68-7DE4DC83E3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A439284-5CE9-15DB-F9A9-81ED77152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16DF94-CCEC-E65E-B808-55055B126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37612-B1BF-43B6-BA4C-F5B91282AC05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DD58845E-5E45-6614-3E92-217DCF5EF1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B779B1E4-9D9A-FB8D-BB53-005A92249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712799-9E79-DE21-EF04-03FAF7197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FA443-D228-4072-821D-173C8A5EED35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BF864EA-2944-D705-2529-D8AFB82328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4CBC900-8B81-50D0-AC0B-2203D304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BD1707-C395-6EFA-846D-8CC6B51946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208C6-7305-423A-ABB9-D1D0267375B5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21432572-BE7E-AC47-ABBF-E83356CCC9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A4CFB20-BDCB-9EEC-7192-A3C1DB9DB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E50CC2-9AB9-A977-E383-87E8D0EA6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50980-3785-4456-93F2-D499756F0853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F155C5FE-0454-4122-93EB-5804E8B4E6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0E44A19-EFC2-2421-A5A5-C1B984E82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17B421-FCD6-B809-AD1E-CA0DAC79E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BEE65-D61D-416C-9E97-199504AD7B24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31CEC97C-ECFE-7625-793F-112496AD64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097432C-F2E9-0721-BEC4-02D1AB3C2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BCEB386-D3C8-A46D-1D5D-D5CA89F77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728CA-847D-481B-B43D-B58C514C220D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3860DC72-8066-1790-30C9-B16E9FD542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945D1EA-6040-2F76-78F7-83E8FB136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7984A4-9CC0-B44A-620A-0DF21B571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55B65-C4D6-4A09-AF3D-9BF179206892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26FCC098-B6B5-160D-6701-82F1C3E8F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DB6B1F76-19C7-EF5E-4B26-E68C2AC3E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2ACD1D-1394-B4FA-CDC5-AC078331F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ABDE3-2B0C-4B32-BBCB-B02FE946E733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BE0D332B-085A-6379-B28C-C64F94AF65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7909CE30-D116-28A8-7CE2-00A0698AC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68A1F9-4445-F289-C991-29C087D62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D8626-C614-4A67-A478-2A3C01690B2C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ED12204B-A080-4CBE-45E1-EC4AAA1A05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BAEAE2A-F01B-8F91-CFFA-0AA82D3EA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4ACE57-7F15-7A73-F47E-4CC040D93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43E63-FAAD-4DE4-BE6C-5AA66468208C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78F57E66-4AE6-2E7C-1FC5-CEE6D5B7D3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293EEAD-29CF-815B-A656-1172FBFC8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5D7684-B522-B4FA-72BD-108C79CFC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B6E19-EDF4-441B-8641-2F9FF095BF4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2AD9E17D-F2A8-B800-7518-2F1AA252AF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210FE80-B2A8-7DBA-7A61-98ADBD1E1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988C5F-7EE8-9B10-D87D-32546EF13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60C40-797E-4AF9-B16B-79EF31BCA9F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4208EFBA-32B0-7256-4A6E-8B3A0345E9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5CFC2F42-341B-E774-66DE-C6FA28C3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41DF36D-969E-343E-56E1-2274089AB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AFF57-9D80-4924-8313-48AAEFA056D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F3C6DECA-17FD-741E-46A1-E6CDB290D1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12D66B3-89F1-642F-7CB4-80962661C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9B9494-351C-88E9-4BC2-EFB78F7598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7F537-FCDB-4EA1-B3D7-A3600D8EB37D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7F84BB38-F546-295A-2791-90E7402D95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8DAD22C-4E03-9369-1BD4-B7E11C13A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E7D281-98E6-51D7-00A1-684BC5F37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3A52E-C221-4578-8E6B-C6D3EAA03B1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600112AC-01EC-FEF1-CC82-3AD6B09B8B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F19C67C-3FAD-0DCE-106B-3E8DCF94E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BC44F9-3619-1E62-7DAF-B2FBBD724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9AB2-7ADE-4FC1-A645-1767DA22757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076C9492-D8CE-88C1-693C-33E7D8F078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1717484B-1947-ECD6-4850-42AA3AF7F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566F-69B4-E94E-6EF3-703FF8606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076CF-A6E0-9F8C-160D-07CFE92BE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27F39-FC4C-F889-9D26-9CC02278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3A00-A8BC-6002-7E3D-264D22A6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144A-97B7-8E82-F441-BF3508B4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6F1F7-09CC-4492-94B9-0E148953E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4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A754-A4F3-EDED-B2AF-3F996DE6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4F538-15A9-341B-2512-4367ECE75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566C-8F4D-2293-07FB-6A48F492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DAFC9-DF3A-94E5-48AF-9949E625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E642C-ED5C-41D0-0ECF-EEA5E171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73BBE-DA30-43C8-8826-9310F7A6B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3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B0356-80CF-6C60-D4DE-217707522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490AC-4D78-25A2-078B-EDAF84AE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1D6BA-389B-0F57-16A1-609B1FF9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1D1DF-E747-C7D5-F20D-57C4FBCE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6D89F-4D28-2B58-FCED-A099E34A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4C6BA-C42A-4B9F-970A-915F6FFF1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5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D72B-8182-701A-B037-05246277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E6FAF-0984-CC52-D630-ABAD1FC2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884F1-BE83-F2F0-97F9-3CE4DDD4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938DA-D2C5-B3E4-187D-C23E76F0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73EBA-134B-BAF1-75EC-2794A112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BD69F-6EA2-42EE-A774-16777B74A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8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508D-84C0-D479-4C8B-78D93900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0C82F-9451-89FE-EC90-10968DFDC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A54AB-840C-5BA5-6A32-794C442F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C9E2E-E210-9E5B-F378-3AE36A78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3486-A89C-1881-2DE5-3CD6990C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C10EE-8496-499E-B666-56C966A3E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25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3119-2842-1AA5-C42C-44417886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138-A339-45E2-E061-E7AFF8E0B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50CE8-07BC-C5E8-E023-F642609C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D2CD9-855C-A9A3-6066-66F780E8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1D36-C2A6-2FDF-38FC-B4C07599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3C6E0-713D-A8E0-B922-0C7C064E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80AFB-F9B7-4B65-A741-9A4F2CA4B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09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FF8F-845D-4EDB-7D3F-DB8B5AB6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0C724-6725-B9C5-E6E7-F911D8795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FD634-2B91-10DC-553A-D25214F05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063F6-3E21-4BC0-A847-908174FD4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8621D-874B-7633-5C3D-A243A53F8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FCE41-DDA1-FA5D-E495-18845373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8B2CA-703C-EC1F-1BFC-C233578C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017D2-B7E3-BEAA-C1C6-F1D17F75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B35C8-26DB-4031-8EF5-DFD5526EC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DF32-3B7A-4136-DB7E-692D68F0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83B1B-C157-5853-98E2-78715B7C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5E97-BDFA-371F-946D-E456C5DD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22416-7907-B091-D340-7D6038FC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B9792-13E7-4933-80DD-6AA227E81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1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7BA0E-EE1B-8BF9-4DD1-BBCA54B3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C8B89-A08F-7474-80EE-07B60243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84C7-55F0-11F7-215B-E28FC089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F4B49-66F7-4AB9-8A8A-7265335A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33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460A-3610-8994-77FF-E616C20F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936F-3566-FE39-FBE0-7C03CBEB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488D0-3836-6639-1911-0FFC35EAC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9F307-008F-1AB7-722C-CBBDCEE5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9A5B7-2C28-453B-4532-748C8379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93675-69E3-ADEC-45D5-1538A71B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E8BE-B473-46E7-BD1A-551300334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7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3059-788A-D381-67F5-3502526E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EBF43-83D2-B1DC-C622-3E271378F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83711-15AC-D0D3-49CE-45FB02D82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95111-BC64-F794-6356-13588E83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22F64-ABD8-CE35-BB6B-119424BD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8A5EC-CDAB-9FAB-1426-D0791EB2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AE90-0383-4B10-9E38-EDF355FD3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7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2ABD3D-EAA1-6A05-42DB-2B3AD5C50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9F437A-E89C-8263-E3D4-EAEC636D9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E410D9-758F-2F50-84F9-6A780D401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D5DCE4-6E63-3DCD-4AC3-B43FD579B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48EFF7-F6C5-EE90-7A19-4F1FA7A31E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547A76-A5F6-459D-9F09-221C9047B8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5" name="Picture 17">
            <a:extLst>
              <a:ext uri="{FF2B5EF4-FFF2-40B4-BE49-F238E27FC236}">
                <a16:creationId xmlns:a16="http://schemas.microsoft.com/office/drawing/2014/main" id="{51D7B563-87A7-A14F-3ECA-14EBD8A88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963"/>
            <a:ext cx="6934200" cy="5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20AAD794-02E1-2959-D9C4-C286E3DF79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3657600" cy="12192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4000">
                <a:latin typeface="Arial" panose="020B0604020202020204" pitchFamily="34" charset="0"/>
              </a:rPr>
              <a:t>The </a:t>
            </a:r>
            <a:br>
              <a:rPr lang="en-US" altLang="en-US" sz="4000">
                <a:latin typeface="Arial" panose="020B0604020202020204" pitchFamily="34" charset="0"/>
              </a:rPr>
            </a:br>
            <a:r>
              <a:rPr lang="en-US" altLang="en-US" sz="4000">
                <a:latin typeface="Arial" panose="020B0604020202020204" pitchFamily="34" charset="0"/>
              </a:rPr>
              <a:t>Building Blocks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63CB0678-DAD2-E6AB-2AEC-CD332F1E8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6200"/>
            <a:ext cx="4724400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Matter is made up of atoms.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</a:rPr>
              <a:t>The structure of atoms dictate their properties. How atoms combine dictate what we see in the many </a:t>
            </a:r>
            <a:r>
              <a:rPr lang="en-US" altLang="en-US" i="1">
                <a:latin typeface="Arial" panose="020B0604020202020204" pitchFamily="34" charset="0"/>
              </a:rPr>
              <a:t>minerals</a:t>
            </a:r>
            <a:r>
              <a:rPr lang="en-US" altLang="en-US">
                <a:latin typeface="Arial" panose="020B0604020202020204" pitchFamily="34" charset="0"/>
              </a:rPr>
              <a:t> in nature. 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0DB38642-E2EA-6A46-8EBB-B696746BC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591175"/>
            <a:ext cx="411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New technologies allow us to peer ever closer at the minute structures of minerals, down to the scale of individual atoms.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5A4F7A2-D3F4-49FA-A92B-734C16DB80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The Periodic Table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2E0E1B28-99BA-85C7-A497-284FF90B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4400"/>
            <a:ext cx="8915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The periodic table is read from top to bottom, left to right, as atomic number increases: 1=H, 2=He, 3=Li, 4=Be, 5=B, 6=C, and so on. </a:t>
            </a: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9566494C-DADD-6E85-78F4-CBE50FD7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075">
            <a:extLst>
              <a:ext uri="{FF2B5EF4-FFF2-40B4-BE49-F238E27FC236}">
                <a16:creationId xmlns:a16="http://schemas.microsoft.com/office/drawing/2014/main" id="{EE5F4307-BBC2-5019-D104-B425DF8F5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1750"/>
            <a:ext cx="4724400" cy="1698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</a:rPr>
              <a:t>Elements in </a:t>
            </a:r>
            <a:r>
              <a:rPr lang="en-US" altLang="en-US" u="sng">
                <a:latin typeface="Arial" panose="020B0604020202020204" pitchFamily="34" charset="0"/>
              </a:rPr>
              <a:t>columns</a:t>
            </a:r>
            <a:r>
              <a:rPr lang="en-US" altLang="en-US">
                <a:latin typeface="Arial" panose="020B0604020202020204" pitchFamily="34" charset="0"/>
              </a:rPr>
              <a:t> (groups) have similar </a:t>
            </a: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</a:rPr>
              <a:t>outer-electron configurations, </a:t>
            </a:r>
          </a:p>
          <a:p>
            <a:pPr algn="ctr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</a:rPr>
              <a:t>and so tend to behave similarly.</a:t>
            </a:r>
          </a:p>
        </p:txBody>
      </p:sp>
      <p:pic>
        <p:nvPicPr>
          <p:cNvPr id="83972" name="Picture 3076">
            <a:extLst>
              <a:ext uri="{FF2B5EF4-FFF2-40B4-BE49-F238E27FC236}">
                <a16:creationId xmlns:a16="http://schemas.microsoft.com/office/drawing/2014/main" id="{EAD98203-AAAF-59BD-F0C2-89F0C8F9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3074">
            <a:extLst>
              <a:ext uri="{FF2B5EF4-FFF2-40B4-BE49-F238E27FC236}">
                <a16:creationId xmlns:a16="http://schemas.microsoft.com/office/drawing/2014/main" id="{A427E48D-2317-BD9D-D104-CEB34A1098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4038600" cy="5334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The Periodic Table</a:t>
            </a:r>
          </a:p>
        </p:txBody>
      </p:sp>
      <p:sp>
        <p:nvSpPr>
          <p:cNvPr id="83973" name="Text Box 3077">
            <a:extLst>
              <a:ext uri="{FF2B5EF4-FFF2-40B4-BE49-F238E27FC236}">
                <a16:creationId xmlns:a16="http://schemas.microsoft.com/office/drawing/2014/main" id="{5F0B68D5-2E87-C43C-1846-2D5A36B787B4}"/>
              </a:ext>
            </a:extLst>
          </p:cNvPr>
          <p:cNvSpPr txBox="1">
            <a:spLocks noChangeArrowheads="1"/>
          </p:cNvSpPr>
          <p:nvPr/>
        </p:nvSpPr>
        <p:spPr bwMode="auto">
          <a:xfrm rot="-5302383">
            <a:off x="-182562" y="4983162"/>
            <a:ext cx="91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alkalis</a:t>
            </a:r>
          </a:p>
        </p:txBody>
      </p:sp>
      <p:sp>
        <p:nvSpPr>
          <p:cNvPr id="83974" name="Text Box 3078">
            <a:extLst>
              <a:ext uri="{FF2B5EF4-FFF2-40B4-BE49-F238E27FC236}">
                <a16:creationId xmlns:a16="http://schemas.microsoft.com/office/drawing/2014/main" id="{81021A04-058F-B194-E898-EE86AD49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alkali earths</a:t>
            </a:r>
          </a:p>
        </p:txBody>
      </p:sp>
      <p:sp>
        <p:nvSpPr>
          <p:cNvPr id="83975" name="Text Box 3079">
            <a:extLst>
              <a:ext uri="{FF2B5EF4-FFF2-40B4-BE49-F238E27FC236}">
                <a16:creationId xmlns:a16="http://schemas.microsoft.com/office/drawing/2014/main" id="{5E0AB53C-9ADE-52D1-7127-3FBDE9BC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14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rare earths</a:t>
            </a:r>
          </a:p>
        </p:txBody>
      </p:sp>
      <p:sp>
        <p:nvSpPr>
          <p:cNvPr id="83976" name="Text Box 3080">
            <a:extLst>
              <a:ext uri="{FF2B5EF4-FFF2-40B4-BE49-F238E27FC236}">
                <a16:creationId xmlns:a16="http://schemas.microsoft.com/office/drawing/2014/main" id="{1BE84AC5-D040-6C04-7429-38E43280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3400"/>
            <a:ext cx="1295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halogens</a:t>
            </a:r>
          </a:p>
        </p:txBody>
      </p:sp>
      <p:sp>
        <p:nvSpPr>
          <p:cNvPr id="83977" name="Text Box 3081">
            <a:extLst>
              <a:ext uri="{FF2B5EF4-FFF2-40B4-BE49-F238E27FC236}">
                <a16:creationId xmlns:a16="http://schemas.microsoft.com/office/drawing/2014/main" id="{412714F5-BDF7-7600-6B28-BABB757B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019800"/>
            <a:ext cx="1676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noble gases</a:t>
            </a:r>
          </a:p>
        </p:txBody>
      </p:sp>
      <p:sp>
        <p:nvSpPr>
          <p:cNvPr id="83978" name="Text Box 3082">
            <a:extLst>
              <a:ext uri="{FF2B5EF4-FFF2-40B4-BE49-F238E27FC236}">
                <a16:creationId xmlns:a16="http://schemas.microsoft.com/office/drawing/2014/main" id="{2351DAF4-64AE-A958-A7AD-471E19530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213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transition metals</a:t>
            </a:r>
          </a:p>
        </p:txBody>
      </p:sp>
      <p:sp>
        <p:nvSpPr>
          <p:cNvPr id="83980" name="Line 3084">
            <a:extLst>
              <a:ext uri="{FF2B5EF4-FFF2-40B4-BE49-F238E27FC236}">
                <a16:creationId xmlns:a16="http://schemas.microsoft.com/office/drawing/2014/main" id="{BF2786FD-7804-BF83-6997-763992AB6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5867400"/>
            <a:ext cx="381000" cy="6096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1" name="Line 3085">
            <a:extLst>
              <a:ext uri="{FF2B5EF4-FFF2-40B4-BE49-F238E27FC236}">
                <a16:creationId xmlns:a16="http://schemas.microsoft.com/office/drawing/2014/main" id="{7570F031-32FA-51C2-7F5B-8196C1118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6477000"/>
            <a:ext cx="457200" cy="2286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2" name="Text Box 3086">
            <a:extLst>
              <a:ext uri="{FF2B5EF4-FFF2-40B4-BE49-F238E27FC236}">
                <a16:creationId xmlns:a16="http://schemas.microsoft.com/office/drawing/2014/main" id="{BFA45FE6-102F-6626-02D9-5157DE10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461125"/>
            <a:ext cx="1295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actinides</a:t>
            </a:r>
          </a:p>
        </p:txBody>
      </p:sp>
      <p:sp>
        <p:nvSpPr>
          <p:cNvPr id="83979" name="Line 3083">
            <a:extLst>
              <a:ext uri="{FF2B5EF4-FFF2-40B4-BE49-F238E27FC236}">
                <a16:creationId xmlns:a16="http://schemas.microsoft.com/office/drawing/2014/main" id="{65F17489-37A5-3024-20F5-7EB7CC8B0D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5105400"/>
            <a:ext cx="533400" cy="762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3" name="Line 3087">
            <a:extLst>
              <a:ext uri="{FF2B5EF4-FFF2-40B4-BE49-F238E27FC236}">
                <a16:creationId xmlns:a16="http://schemas.microsoft.com/office/drawing/2014/main" id="{64B617BD-D04E-DBF9-E7CD-E6D47B1BA7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191000"/>
            <a:ext cx="228600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4" name="Line 3088">
            <a:extLst>
              <a:ext uri="{FF2B5EF4-FFF2-40B4-BE49-F238E27FC236}">
                <a16:creationId xmlns:a16="http://schemas.microsoft.com/office/drawing/2014/main" id="{7E180B85-6866-49B1-7FE5-1AB1AF1424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572000"/>
            <a:ext cx="6096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85" name="Line 3089">
            <a:extLst>
              <a:ext uri="{FF2B5EF4-FFF2-40B4-BE49-F238E27FC236}">
                <a16:creationId xmlns:a16="http://schemas.microsoft.com/office/drawing/2014/main" id="{58439EFE-9C2C-6BBA-D775-F93143C6B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4267200"/>
            <a:ext cx="0" cy="1905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EF55EF52-F0E3-9B2E-4BC1-BE006912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Text Box 2">
            <a:extLst>
              <a:ext uri="{FF2B5EF4-FFF2-40B4-BE49-F238E27FC236}">
                <a16:creationId xmlns:a16="http://schemas.microsoft.com/office/drawing/2014/main" id="{E31D34A6-1CEB-114B-CED8-2A928951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00600"/>
            <a:ext cx="78486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Most atoms will form the same kinds of ions all the time.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For example, all the alkalis form +1 ions,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and the halogens form -1 ions.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19C7F5DA-3787-F70C-6339-073E41A072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152400"/>
            <a:ext cx="4038600" cy="5334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Oxidation State</a:t>
            </a: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8A89FBB4-6C59-0AB7-8D56-20B9ED3E50B5}"/>
              </a:ext>
            </a:extLst>
          </p:cNvPr>
          <p:cNvSpPr txBox="1">
            <a:spLocks noChangeArrowheads="1"/>
          </p:cNvSpPr>
          <p:nvPr/>
        </p:nvSpPr>
        <p:spPr bwMode="auto">
          <a:xfrm rot="-5302383">
            <a:off x="-173037" y="5049837"/>
            <a:ext cx="914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alkalis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06EB0C1F-44D5-DA44-F442-6043ACE4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3400"/>
            <a:ext cx="1295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halogens</a:t>
            </a:r>
          </a:p>
        </p:txBody>
      </p:sp>
      <p:sp>
        <p:nvSpPr>
          <p:cNvPr id="101391" name="Line 15">
            <a:extLst>
              <a:ext uri="{FF2B5EF4-FFF2-40B4-BE49-F238E27FC236}">
                <a16:creationId xmlns:a16="http://schemas.microsoft.com/office/drawing/2014/main" id="{2FCCBF09-2366-ED2A-67C5-4AC0ED34A2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191000"/>
            <a:ext cx="228600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392" name="Line 16">
            <a:extLst>
              <a:ext uri="{FF2B5EF4-FFF2-40B4-BE49-F238E27FC236}">
                <a16:creationId xmlns:a16="http://schemas.microsoft.com/office/drawing/2014/main" id="{62DC42F2-D6A2-FB4B-B1B3-8C1E6B8267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7600" y="4572000"/>
            <a:ext cx="6096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026">
            <a:extLst>
              <a:ext uri="{FF2B5EF4-FFF2-40B4-BE49-F238E27FC236}">
                <a16:creationId xmlns:a16="http://schemas.microsoft.com/office/drawing/2014/main" id="{06D722F8-DE3F-DB7E-F592-85EF5E3E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Rectangle 1028">
            <a:extLst>
              <a:ext uri="{FF2B5EF4-FFF2-40B4-BE49-F238E27FC236}">
                <a16:creationId xmlns:a16="http://schemas.microsoft.com/office/drawing/2014/main" id="{5B2EAB78-1FD3-0150-2A43-E8ED19C076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76200"/>
            <a:ext cx="6248400" cy="4572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Oxidized and Reduced States</a:t>
            </a:r>
          </a:p>
        </p:txBody>
      </p:sp>
      <p:sp>
        <p:nvSpPr>
          <p:cNvPr id="102411" name="Rectangle 1035">
            <a:extLst>
              <a:ext uri="{FF2B5EF4-FFF2-40B4-BE49-F238E27FC236}">
                <a16:creationId xmlns:a16="http://schemas.microsoft.com/office/drawing/2014/main" id="{050D8703-89D7-1820-B8C0-88D0C69AA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67200"/>
            <a:ext cx="8915400" cy="2409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22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A transition metal cation with a higher charge is more  </a:t>
            </a:r>
            <a:r>
              <a:rPr lang="en-US" altLang="en-US" sz="2200" i="1">
                <a:solidFill>
                  <a:schemeClr val="tx2"/>
                </a:solidFill>
                <a:latin typeface="Arial" panose="020B0604020202020204" pitchFamily="34" charset="0"/>
              </a:rPr>
              <a:t>oxidized  </a:t>
            </a: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than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one of lower charge. That comes from the fact that materials with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high proportions of Fe</a:t>
            </a:r>
            <a:r>
              <a:rPr lang="en-US" altLang="en-US" sz="2200" baseline="30000">
                <a:solidFill>
                  <a:schemeClr val="tx2"/>
                </a:solidFill>
                <a:latin typeface="Arial" panose="020B0604020202020204" pitchFamily="34" charset="0"/>
              </a:rPr>
              <a:t>+3</a:t>
            </a: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/Fe</a:t>
            </a:r>
            <a:r>
              <a:rPr lang="en-US" altLang="en-US" sz="2200" baseline="30000">
                <a:solidFill>
                  <a:schemeClr val="tx2"/>
                </a:solidFill>
                <a:latin typeface="Arial" panose="020B0604020202020204" pitchFamily="34" charset="0"/>
              </a:rPr>
              <a:t>+2</a:t>
            </a: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 form in environments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where oxygen is abundant.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The opposite is also true, and we call Fe</a:t>
            </a:r>
            <a:r>
              <a:rPr lang="en-US" altLang="en-US" sz="2200" baseline="30000">
                <a:solidFill>
                  <a:schemeClr val="tx2"/>
                </a:solidFill>
                <a:latin typeface="Arial" panose="020B0604020202020204" pitchFamily="34" charset="0"/>
              </a:rPr>
              <a:t>+2</a:t>
            </a: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i="1">
                <a:solidFill>
                  <a:schemeClr val="tx2"/>
                </a:solidFill>
                <a:latin typeface="Arial" panose="020B0604020202020204" pitchFamily="34" charset="0"/>
              </a:rPr>
              <a:t>reduced  </a:t>
            </a:r>
            <a: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  <a:t>iron.</a:t>
            </a:r>
          </a:p>
        </p:txBody>
      </p:sp>
      <p:sp>
        <p:nvSpPr>
          <p:cNvPr id="102410" name="Text Box 1034">
            <a:extLst>
              <a:ext uri="{FF2B5EF4-FFF2-40B4-BE49-F238E27FC236}">
                <a16:creationId xmlns:a16="http://schemas.microsoft.com/office/drawing/2014/main" id="{5A0C72CF-18AB-6590-BB05-251CBDF3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0"/>
            <a:ext cx="2133600" cy="41910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transition metals</a:t>
            </a:r>
          </a:p>
        </p:txBody>
      </p:sp>
      <p:sp>
        <p:nvSpPr>
          <p:cNvPr id="102409" name="Rectangle 1033">
            <a:extLst>
              <a:ext uri="{FF2B5EF4-FFF2-40B4-BE49-F238E27FC236}">
                <a16:creationId xmlns:a16="http://schemas.microsoft.com/office/drawing/2014/main" id="{4649A506-EDE8-B840-E95D-6D92806C8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00400"/>
            <a:ext cx="7848600" cy="133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transition metals are more electronically complex.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They may form ions of various charges.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For example, iron (Fe) is found as +2 and +3 ions. </a:t>
            </a:r>
          </a:p>
        </p:txBody>
      </p:sp>
      <p:sp>
        <p:nvSpPr>
          <p:cNvPr id="102413" name="Rectangle 1037">
            <a:extLst>
              <a:ext uri="{FF2B5EF4-FFF2-40B4-BE49-F238E27FC236}">
                <a16:creationId xmlns:a16="http://schemas.microsoft.com/office/drawing/2014/main" id="{8BD4E9EB-5D02-C653-90A8-05C324F8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4602163"/>
            <a:ext cx="1209675" cy="42703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i="1">
                <a:solidFill>
                  <a:schemeClr val="bg1"/>
                </a:solidFill>
                <a:latin typeface="Arial" panose="020B0604020202020204" pitchFamily="34" charset="0"/>
              </a:rPr>
              <a:t>oxidized</a:t>
            </a:r>
          </a:p>
        </p:txBody>
      </p:sp>
      <p:sp>
        <p:nvSpPr>
          <p:cNvPr id="102414" name="Rectangle 1038">
            <a:extLst>
              <a:ext uri="{FF2B5EF4-FFF2-40B4-BE49-F238E27FC236}">
                <a16:creationId xmlns:a16="http://schemas.microsoft.com/office/drawing/2014/main" id="{361397CB-5B41-2C4E-3718-990F288C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6248400"/>
            <a:ext cx="1195387" cy="4270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i="1">
                <a:solidFill>
                  <a:schemeClr val="tx2"/>
                </a:solidFill>
                <a:latin typeface="Arial" panose="020B0604020202020204" pitchFamily="34" charset="0"/>
              </a:rPr>
              <a:t>reduced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DA64B92-1D4E-FDF8-B42D-9C667670EF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The Periodic Table: the Bulk Earth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CA46B7D6-88DC-6BCD-E26F-BA8B6294C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891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A small number of elements make up &gt;99% of the solid Earth. </a:t>
            </a:r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9843D1BB-C649-84D3-39F7-378D4F6FB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>
            <a:extLst>
              <a:ext uri="{FF2B5EF4-FFF2-40B4-BE49-F238E27FC236}">
                <a16:creationId xmlns:a16="http://schemas.microsoft.com/office/drawing/2014/main" id="{1630C990-B777-5BD0-0669-BDF57E5F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6CDE4C6F-A0B4-0A62-5B5C-309FDE22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47BAC3EC-5FA6-7D8B-3391-B5B5F3C43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0358D0C6-D181-EC95-5253-CF627949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226B69DF-7C49-82EC-ECD0-045B278D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id="{0433C189-A6E0-94CF-7FF6-7CA4A10BD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AAC68549-BED3-B3F5-D319-FB79FFB3C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8" name="Rectangle 12">
            <a:extLst>
              <a:ext uri="{FF2B5EF4-FFF2-40B4-BE49-F238E27FC236}">
                <a16:creationId xmlns:a16="http://schemas.microsoft.com/office/drawing/2014/main" id="{45E37D38-36A5-CC51-824C-12E8E76B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9" name="Rectangle 13">
            <a:extLst>
              <a:ext uri="{FF2B5EF4-FFF2-40B4-BE49-F238E27FC236}">
                <a16:creationId xmlns:a16="http://schemas.microsoft.com/office/drawing/2014/main" id="{9EF3BA12-99B5-469D-61D5-60700846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AD9373D3-E46C-0A37-AE1E-1812FC7C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8918E0B2-0224-643E-9F51-4A132871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C3529B59-FC0D-F722-E8EC-A7DABAAB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id="{C66CFF9C-1FB7-7D31-4E29-2C5272DB2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id="{30E9C360-EA46-32C0-D969-0FC98201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5" name="Rectangle 19">
            <a:extLst>
              <a:ext uri="{FF2B5EF4-FFF2-40B4-BE49-F238E27FC236}">
                <a16:creationId xmlns:a16="http://schemas.microsoft.com/office/drawing/2014/main" id="{DC833358-CD1C-0EA4-62E7-A8C5C6166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6" name="Rectangle 20">
            <a:extLst>
              <a:ext uri="{FF2B5EF4-FFF2-40B4-BE49-F238E27FC236}">
                <a16:creationId xmlns:a16="http://schemas.microsoft.com/office/drawing/2014/main" id="{5530C1BA-327E-E09C-FA30-2184CD56E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7" name="Rectangle 21">
            <a:extLst>
              <a:ext uri="{FF2B5EF4-FFF2-40B4-BE49-F238E27FC236}">
                <a16:creationId xmlns:a16="http://schemas.microsoft.com/office/drawing/2014/main" id="{68B69AC3-8B61-8E99-EC55-D272D4FC4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8" name="Rectangle 22">
            <a:extLst>
              <a:ext uri="{FF2B5EF4-FFF2-40B4-BE49-F238E27FC236}">
                <a16:creationId xmlns:a16="http://schemas.microsoft.com/office/drawing/2014/main" id="{C6E259A5-E7DB-03BE-31C5-8B3771AB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39" name="Rectangle 23">
            <a:extLst>
              <a:ext uri="{FF2B5EF4-FFF2-40B4-BE49-F238E27FC236}">
                <a16:creationId xmlns:a16="http://schemas.microsoft.com/office/drawing/2014/main" id="{9F72B6C5-88CB-AD5A-9B20-982DD4E0B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0" name="Rectangle 24">
            <a:extLst>
              <a:ext uri="{FF2B5EF4-FFF2-40B4-BE49-F238E27FC236}">
                <a16:creationId xmlns:a16="http://schemas.microsoft.com/office/drawing/2014/main" id="{086BF8F8-B048-B810-839F-18A45E44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1" name="Rectangle 25">
            <a:extLst>
              <a:ext uri="{FF2B5EF4-FFF2-40B4-BE49-F238E27FC236}">
                <a16:creationId xmlns:a16="http://schemas.microsoft.com/office/drawing/2014/main" id="{50B7D0C0-39F5-4113-9A5C-06619D5F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2" name="Rectangle 26">
            <a:extLst>
              <a:ext uri="{FF2B5EF4-FFF2-40B4-BE49-F238E27FC236}">
                <a16:creationId xmlns:a16="http://schemas.microsoft.com/office/drawing/2014/main" id="{063122F7-A92D-1EB9-876B-0158857CC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3" name="Rectangle 27">
            <a:extLst>
              <a:ext uri="{FF2B5EF4-FFF2-40B4-BE49-F238E27FC236}">
                <a16:creationId xmlns:a16="http://schemas.microsoft.com/office/drawing/2014/main" id="{49655125-8A64-C414-A7AC-68B58B36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4" name="Rectangle 28">
            <a:extLst>
              <a:ext uri="{FF2B5EF4-FFF2-40B4-BE49-F238E27FC236}">
                <a16:creationId xmlns:a16="http://schemas.microsoft.com/office/drawing/2014/main" id="{A11C1873-A309-944A-095E-E5217EFDC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5" name="Rectangle 29">
            <a:extLst>
              <a:ext uri="{FF2B5EF4-FFF2-40B4-BE49-F238E27FC236}">
                <a16:creationId xmlns:a16="http://schemas.microsoft.com/office/drawing/2014/main" id="{C63220B0-D49D-A59C-B0AC-FBF4BA2E6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6" name="Rectangle 30">
            <a:extLst>
              <a:ext uri="{FF2B5EF4-FFF2-40B4-BE49-F238E27FC236}">
                <a16:creationId xmlns:a16="http://schemas.microsoft.com/office/drawing/2014/main" id="{46C1398B-C9C5-1D12-ADE0-61CA9C09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7" name="Rectangle 31">
            <a:extLst>
              <a:ext uri="{FF2B5EF4-FFF2-40B4-BE49-F238E27FC236}">
                <a16:creationId xmlns:a16="http://schemas.microsoft.com/office/drawing/2014/main" id="{28DC4BDB-B417-8A1A-2051-EA9674CB3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8" name="Rectangle 32">
            <a:extLst>
              <a:ext uri="{FF2B5EF4-FFF2-40B4-BE49-F238E27FC236}">
                <a16:creationId xmlns:a16="http://schemas.microsoft.com/office/drawing/2014/main" id="{014E3C31-01E6-DAFA-353B-7537A3750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49" name="Rectangle 33">
            <a:extLst>
              <a:ext uri="{FF2B5EF4-FFF2-40B4-BE49-F238E27FC236}">
                <a16:creationId xmlns:a16="http://schemas.microsoft.com/office/drawing/2014/main" id="{2A050793-62B8-F2F3-32DB-3D3D923A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0" name="Rectangle 34">
            <a:extLst>
              <a:ext uri="{FF2B5EF4-FFF2-40B4-BE49-F238E27FC236}">
                <a16:creationId xmlns:a16="http://schemas.microsoft.com/office/drawing/2014/main" id="{CEF9E11F-28B4-318B-A9AD-618AF8056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1" name="Rectangle 35">
            <a:extLst>
              <a:ext uri="{FF2B5EF4-FFF2-40B4-BE49-F238E27FC236}">
                <a16:creationId xmlns:a16="http://schemas.microsoft.com/office/drawing/2014/main" id="{3C54D6E7-E41D-FBBB-5BD7-8D9B61A79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2" name="Rectangle 36">
            <a:extLst>
              <a:ext uri="{FF2B5EF4-FFF2-40B4-BE49-F238E27FC236}">
                <a16:creationId xmlns:a16="http://schemas.microsoft.com/office/drawing/2014/main" id="{8D0A4E39-EF23-E31B-C649-1CEBD33A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3" name="Rectangle 37">
            <a:extLst>
              <a:ext uri="{FF2B5EF4-FFF2-40B4-BE49-F238E27FC236}">
                <a16:creationId xmlns:a16="http://schemas.microsoft.com/office/drawing/2014/main" id="{993F1AD2-BC72-84BE-23B7-7A05F1768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4" name="Rectangle 38">
            <a:extLst>
              <a:ext uri="{FF2B5EF4-FFF2-40B4-BE49-F238E27FC236}">
                <a16:creationId xmlns:a16="http://schemas.microsoft.com/office/drawing/2014/main" id="{EADC54AA-837A-C974-0B23-9E0681A9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5" name="Rectangle 39">
            <a:extLst>
              <a:ext uri="{FF2B5EF4-FFF2-40B4-BE49-F238E27FC236}">
                <a16:creationId xmlns:a16="http://schemas.microsoft.com/office/drawing/2014/main" id="{DFB7FD7F-43FE-F96C-F2B0-838ACAEA0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6" name="Rectangle 40">
            <a:extLst>
              <a:ext uri="{FF2B5EF4-FFF2-40B4-BE49-F238E27FC236}">
                <a16:creationId xmlns:a16="http://schemas.microsoft.com/office/drawing/2014/main" id="{78EC4D72-0653-4D13-B12F-C9256EBE9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7" name="Rectangle 41">
            <a:extLst>
              <a:ext uri="{FF2B5EF4-FFF2-40B4-BE49-F238E27FC236}">
                <a16:creationId xmlns:a16="http://schemas.microsoft.com/office/drawing/2014/main" id="{6038FF6B-A797-9802-9FA4-45C87373D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8" name="Rectangle 42">
            <a:extLst>
              <a:ext uri="{FF2B5EF4-FFF2-40B4-BE49-F238E27FC236}">
                <a16:creationId xmlns:a16="http://schemas.microsoft.com/office/drawing/2014/main" id="{7CFF1F41-41BA-C73A-600D-E3519FFE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59" name="Rectangle 43">
            <a:extLst>
              <a:ext uri="{FF2B5EF4-FFF2-40B4-BE49-F238E27FC236}">
                <a16:creationId xmlns:a16="http://schemas.microsoft.com/office/drawing/2014/main" id="{30AC42DB-2B3C-822B-4010-53F40930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0" name="Rectangle 44">
            <a:extLst>
              <a:ext uri="{FF2B5EF4-FFF2-40B4-BE49-F238E27FC236}">
                <a16:creationId xmlns:a16="http://schemas.microsoft.com/office/drawing/2014/main" id="{DF52D324-53AB-9FE6-E9EE-C79994F93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1" name="Rectangle 45">
            <a:extLst>
              <a:ext uri="{FF2B5EF4-FFF2-40B4-BE49-F238E27FC236}">
                <a16:creationId xmlns:a16="http://schemas.microsoft.com/office/drawing/2014/main" id="{CB793244-D137-909D-52B9-1BF38916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2" name="Rectangle 46">
            <a:extLst>
              <a:ext uri="{FF2B5EF4-FFF2-40B4-BE49-F238E27FC236}">
                <a16:creationId xmlns:a16="http://schemas.microsoft.com/office/drawing/2014/main" id="{322F68C5-4933-D3F3-6698-7DA550438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3" name="Rectangle 47">
            <a:extLst>
              <a:ext uri="{FF2B5EF4-FFF2-40B4-BE49-F238E27FC236}">
                <a16:creationId xmlns:a16="http://schemas.microsoft.com/office/drawing/2014/main" id="{8F4D3B1D-A2AE-D189-8417-DEF0ECD53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4" name="Rectangle 48">
            <a:extLst>
              <a:ext uri="{FF2B5EF4-FFF2-40B4-BE49-F238E27FC236}">
                <a16:creationId xmlns:a16="http://schemas.microsoft.com/office/drawing/2014/main" id="{FF1EC45E-0CE1-2E59-C57E-1BF27256E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5" name="Rectangle 49">
            <a:extLst>
              <a:ext uri="{FF2B5EF4-FFF2-40B4-BE49-F238E27FC236}">
                <a16:creationId xmlns:a16="http://schemas.microsoft.com/office/drawing/2014/main" id="{C11C4877-D1A7-D5C3-C89A-8E0D5A28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6" name="Rectangle 50">
            <a:extLst>
              <a:ext uri="{FF2B5EF4-FFF2-40B4-BE49-F238E27FC236}">
                <a16:creationId xmlns:a16="http://schemas.microsoft.com/office/drawing/2014/main" id="{2830CF80-E878-6A74-9751-0457E9192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7" name="Rectangle 51">
            <a:extLst>
              <a:ext uri="{FF2B5EF4-FFF2-40B4-BE49-F238E27FC236}">
                <a16:creationId xmlns:a16="http://schemas.microsoft.com/office/drawing/2014/main" id="{61BB6136-EA1B-5A2F-6C7F-B60A2DAD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8" name="Rectangle 52">
            <a:extLst>
              <a:ext uri="{FF2B5EF4-FFF2-40B4-BE49-F238E27FC236}">
                <a16:creationId xmlns:a16="http://schemas.microsoft.com/office/drawing/2014/main" id="{074FBA8C-2B3A-1DC4-B071-F45A19CC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69" name="Rectangle 53">
            <a:extLst>
              <a:ext uri="{FF2B5EF4-FFF2-40B4-BE49-F238E27FC236}">
                <a16:creationId xmlns:a16="http://schemas.microsoft.com/office/drawing/2014/main" id="{0350041F-52BD-FE02-E07D-3F8CBB8E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0" name="Rectangle 54">
            <a:extLst>
              <a:ext uri="{FF2B5EF4-FFF2-40B4-BE49-F238E27FC236}">
                <a16:creationId xmlns:a16="http://schemas.microsoft.com/office/drawing/2014/main" id="{4382424A-EB75-373A-590D-1C2B8C07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1" name="Rectangle 55">
            <a:extLst>
              <a:ext uri="{FF2B5EF4-FFF2-40B4-BE49-F238E27FC236}">
                <a16:creationId xmlns:a16="http://schemas.microsoft.com/office/drawing/2014/main" id="{6C549E9C-43B4-1C20-6A70-061B0655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2" name="Rectangle 56">
            <a:extLst>
              <a:ext uri="{FF2B5EF4-FFF2-40B4-BE49-F238E27FC236}">
                <a16:creationId xmlns:a16="http://schemas.microsoft.com/office/drawing/2014/main" id="{58C48E62-1AE2-4630-588E-4A4F420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3" name="Rectangle 57">
            <a:extLst>
              <a:ext uri="{FF2B5EF4-FFF2-40B4-BE49-F238E27FC236}">
                <a16:creationId xmlns:a16="http://schemas.microsoft.com/office/drawing/2014/main" id="{2E93EC98-E643-A104-53E3-7E81D9C3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4" name="Rectangle 58">
            <a:extLst>
              <a:ext uri="{FF2B5EF4-FFF2-40B4-BE49-F238E27FC236}">
                <a16:creationId xmlns:a16="http://schemas.microsoft.com/office/drawing/2014/main" id="{2CD1A567-2734-566A-8F1A-E859C99A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5" name="Rectangle 59">
            <a:extLst>
              <a:ext uri="{FF2B5EF4-FFF2-40B4-BE49-F238E27FC236}">
                <a16:creationId xmlns:a16="http://schemas.microsoft.com/office/drawing/2014/main" id="{5D168E54-FCB2-713A-B000-2A0737B14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6" name="Rectangle 60">
            <a:extLst>
              <a:ext uri="{FF2B5EF4-FFF2-40B4-BE49-F238E27FC236}">
                <a16:creationId xmlns:a16="http://schemas.microsoft.com/office/drawing/2014/main" id="{A59561C3-58A2-961F-870D-E53595090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7" name="Rectangle 61">
            <a:extLst>
              <a:ext uri="{FF2B5EF4-FFF2-40B4-BE49-F238E27FC236}">
                <a16:creationId xmlns:a16="http://schemas.microsoft.com/office/drawing/2014/main" id="{DCF7551D-1551-FD9B-96BD-82E2FA04F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8" name="Rectangle 62">
            <a:extLst>
              <a:ext uri="{FF2B5EF4-FFF2-40B4-BE49-F238E27FC236}">
                <a16:creationId xmlns:a16="http://schemas.microsoft.com/office/drawing/2014/main" id="{C5A89108-244A-3B84-108A-3E570BFD8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79" name="Rectangle 63">
            <a:extLst>
              <a:ext uri="{FF2B5EF4-FFF2-40B4-BE49-F238E27FC236}">
                <a16:creationId xmlns:a16="http://schemas.microsoft.com/office/drawing/2014/main" id="{6A2E23FD-ACE8-1BCB-8598-ABC90C6F3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0" name="Rectangle 64">
            <a:extLst>
              <a:ext uri="{FF2B5EF4-FFF2-40B4-BE49-F238E27FC236}">
                <a16:creationId xmlns:a16="http://schemas.microsoft.com/office/drawing/2014/main" id="{223080E3-BFF0-6D66-A1D6-ED896C82B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1" name="Rectangle 65">
            <a:extLst>
              <a:ext uri="{FF2B5EF4-FFF2-40B4-BE49-F238E27FC236}">
                <a16:creationId xmlns:a16="http://schemas.microsoft.com/office/drawing/2014/main" id="{145E9239-3417-15A8-704F-81A853C6C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2" name="Rectangle 66">
            <a:extLst>
              <a:ext uri="{FF2B5EF4-FFF2-40B4-BE49-F238E27FC236}">
                <a16:creationId xmlns:a16="http://schemas.microsoft.com/office/drawing/2014/main" id="{0B5D522C-88DA-E071-5386-3E1739763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3" name="Rectangle 67">
            <a:extLst>
              <a:ext uri="{FF2B5EF4-FFF2-40B4-BE49-F238E27FC236}">
                <a16:creationId xmlns:a16="http://schemas.microsoft.com/office/drawing/2014/main" id="{BD72891B-E977-EFBA-1D34-490FD2F36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4" name="Rectangle 68">
            <a:extLst>
              <a:ext uri="{FF2B5EF4-FFF2-40B4-BE49-F238E27FC236}">
                <a16:creationId xmlns:a16="http://schemas.microsoft.com/office/drawing/2014/main" id="{09A8B408-1DCE-97EA-C046-FBCFC159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5" name="Rectangle 69">
            <a:extLst>
              <a:ext uri="{FF2B5EF4-FFF2-40B4-BE49-F238E27FC236}">
                <a16:creationId xmlns:a16="http://schemas.microsoft.com/office/drawing/2014/main" id="{3C04EE0A-6A2A-5063-84E8-A5CF93D1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6" name="Rectangle 70">
            <a:extLst>
              <a:ext uri="{FF2B5EF4-FFF2-40B4-BE49-F238E27FC236}">
                <a16:creationId xmlns:a16="http://schemas.microsoft.com/office/drawing/2014/main" id="{9073ADD4-4E24-90CD-0A50-B2B223433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7" name="Rectangle 71">
            <a:extLst>
              <a:ext uri="{FF2B5EF4-FFF2-40B4-BE49-F238E27FC236}">
                <a16:creationId xmlns:a16="http://schemas.microsoft.com/office/drawing/2014/main" id="{460969A5-86B9-3EBD-66D9-E6488C54A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8" name="Rectangle 72">
            <a:extLst>
              <a:ext uri="{FF2B5EF4-FFF2-40B4-BE49-F238E27FC236}">
                <a16:creationId xmlns:a16="http://schemas.microsoft.com/office/drawing/2014/main" id="{0E02CD00-F5C4-E3B4-38DF-958BA99A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89" name="Rectangle 73">
            <a:extLst>
              <a:ext uri="{FF2B5EF4-FFF2-40B4-BE49-F238E27FC236}">
                <a16:creationId xmlns:a16="http://schemas.microsoft.com/office/drawing/2014/main" id="{6881281E-B066-920F-366E-44E87521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0" name="Rectangle 74">
            <a:extLst>
              <a:ext uri="{FF2B5EF4-FFF2-40B4-BE49-F238E27FC236}">
                <a16:creationId xmlns:a16="http://schemas.microsoft.com/office/drawing/2014/main" id="{C9FB449E-984C-710F-3055-38B1CB322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1" name="Rectangle 75">
            <a:extLst>
              <a:ext uri="{FF2B5EF4-FFF2-40B4-BE49-F238E27FC236}">
                <a16:creationId xmlns:a16="http://schemas.microsoft.com/office/drawing/2014/main" id="{7C9EC67B-2713-87BC-3695-BA243DD10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2" name="Rectangle 76">
            <a:extLst>
              <a:ext uri="{FF2B5EF4-FFF2-40B4-BE49-F238E27FC236}">
                <a16:creationId xmlns:a16="http://schemas.microsoft.com/office/drawing/2014/main" id="{F4C1AB4C-AD8A-AFB2-AA9C-4867ED42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3" name="Rectangle 77">
            <a:extLst>
              <a:ext uri="{FF2B5EF4-FFF2-40B4-BE49-F238E27FC236}">
                <a16:creationId xmlns:a16="http://schemas.microsoft.com/office/drawing/2014/main" id="{E75970BD-C351-B214-1760-C037B6BD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4" name="Rectangle 78">
            <a:extLst>
              <a:ext uri="{FF2B5EF4-FFF2-40B4-BE49-F238E27FC236}">
                <a16:creationId xmlns:a16="http://schemas.microsoft.com/office/drawing/2014/main" id="{A525EFE9-622E-3846-58F9-148EBB06F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5" name="Rectangle 79">
            <a:extLst>
              <a:ext uri="{FF2B5EF4-FFF2-40B4-BE49-F238E27FC236}">
                <a16:creationId xmlns:a16="http://schemas.microsoft.com/office/drawing/2014/main" id="{331DA81F-07EB-FA66-CCE4-BC89078B7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6" name="Rectangle 80">
            <a:extLst>
              <a:ext uri="{FF2B5EF4-FFF2-40B4-BE49-F238E27FC236}">
                <a16:creationId xmlns:a16="http://schemas.microsoft.com/office/drawing/2014/main" id="{03994019-DA8B-3822-2FA7-4F97507CE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7" name="Rectangle 81">
            <a:extLst>
              <a:ext uri="{FF2B5EF4-FFF2-40B4-BE49-F238E27FC236}">
                <a16:creationId xmlns:a16="http://schemas.microsoft.com/office/drawing/2014/main" id="{9AC6DB29-FD33-97A3-81CA-E2B09BE5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8" name="Rectangle 82">
            <a:extLst>
              <a:ext uri="{FF2B5EF4-FFF2-40B4-BE49-F238E27FC236}">
                <a16:creationId xmlns:a16="http://schemas.microsoft.com/office/drawing/2014/main" id="{724085FB-AC72-8AC8-37AA-1D58D247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99" name="Rectangle 83">
            <a:extLst>
              <a:ext uri="{FF2B5EF4-FFF2-40B4-BE49-F238E27FC236}">
                <a16:creationId xmlns:a16="http://schemas.microsoft.com/office/drawing/2014/main" id="{CD249D31-79E1-8AB7-DCDE-FFD38E3D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0" name="Rectangle 84">
            <a:extLst>
              <a:ext uri="{FF2B5EF4-FFF2-40B4-BE49-F238E27FC236}">
                <a16:creationId xmlns:a16="http://schemas.microsoft.com/office/drawing/2014/main" id="{28B811FE-A7B4-98B5-36DE-CF3FB2E0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1" name="Rectangle 85">
            <a:extLst>
              <a:ext uri="{FF2B5EF4-FFF2-40B4-BE49-F238E27FC236}">
                <a16:creationId xmlns:a16="http://schemas.microsoft.com/office/drawing/2014/main" id="{0C9451AA-77C2-50EE-B87C-F5CB84D0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2" name="Rectangle 86">
            <a:extLst>
              <a:ext uri="{FF2B5EF4-FFF2-40B4-BE49-F238E27FC236}">
                <a16:creationId xmlns:a16="http://schemas.microsoft.com/office/drawing/2014/main" id="{B95F9EB3-C97B-6A65-5F93-0A4033CF5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3" name="Rectangle 87">
            <a:extLst>
              <a:ext uri="{FF2B5EF4-FFF2-40B4-BE49-F238E27FC236}">
                <a16:creationId xmlns:a16="http://schemas.microsoft.com/office/drawing/2014/main" id="{496C9F26-E368-CA3F-9F68-A1018B392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276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4" name="Rectangle 88">
            <a:extLst>
              <a:ext uri="{FF2B5EF4-FFF2-40B4-BE49-F238E27FC236}">
                <a16:creationId xmlns:a16="http://schemas.microsoft.com/office/drawing/2014/main" id="{C7EB6E44-838F-632D-5E98-4726B278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276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5" name="Rectangle 89">
            <a:extLst>
              <a:ext uri="{FF2B5EF4-FFF2-40B4-BE49-F238E27FC236}">
                <a16:creationId xmlns:a16="http://schemas.microsoft.com/office/drawing/2014/main" id="{42571C24-4DFC-F443-2D42-7D9C0B0DE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6" name="Rectangle 90">
            <a:extLst>
              <a:ext uri="{FF2B5EF4-FFF2-40B4-BE49-F238E27FC236}">
                <a16:creationId xmlns:a16="http://schemas.microsoft.com/office/drawing/2014/main" id="{8E725C95-BEE5-7D4C-2B92-66EDF804B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7" name="Rectangle 91">
            <a:extLst>
              <a:ext uri="{FF2B5EF4-FFF2-40B4-BE49-F238E27FC236}">
                <a16:creationId xmlns:a16="http://schemas.microsoft.com/office/drawing/2014/main" id="{53B10FF0-18A2-2A3B-CA52-3CBF5C74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8" name="Rectangle 92">
            <a:extLst>
              <a:ext uri="{FF2B5EF4-FFF2-40B4-BE49-F238E27FC236}">
                <a16:creationId xmlns:a16="http://schemas.microsoft.com/office/drawing/2014/main" id="{BC42195F-D59E-384B-AFC8-60F13254F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09" name="Rectangle 93">
            <a:extLst>
              <a:ext uri="{FF2B5EF4-FFF2-40B4-BE49-F238E27FC236}">
                <a16:creationId xmlns:a16="http://schemas.microsoft.com/office/drawing/2014/main" id="{01FD0485-005D-591F-1716-FEEB4AD0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0" name="Rectangle 94">
            <a:extLst>
              <a:ext uri="{FF2B5EF4-FFF2-40B4-BE49-F238E27FC236}">
                <a16:creationId xmlns:a16="http://schemas.microsoft.com/office/drawing/2014/main" id="{D10FBFC4-FFFA-F259-DD89-C64A9673A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1" name="Rectangle 95">
            <a:extLst>
              <a:ext uri="{FF2B5EF4-FFF2-40B4-BE49-F238E27FC236}">
                <a16:creationId xmlns:a16="http://schemas.microsoft.com/office/drawing/2014/main" id="{C3B02DA5-5FDB-11B2-6E91-8E53F6C3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2" name="Rectangle 96">
            <a:extLst>
              <a:ext uri="{FF2B5EF4-FFF2-40B4-BE49-F238E27FC236}">
                <a16:creationId xmlns:a16="http://schemas.microsoft.com/office/drawing/2014/main" id="{6BB0FC5A-38CC-5EE0-19AE-A4257DE6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3" name="Rectangle 97">
            <a:extLst>
              <a:ext uri="{FF2B5EF4-FFF2-40B4-BE49-F238E27FC236}">
                <a16:creationId xmlns:a16="http://schemas.microsoft.com/office/drawing/2014/main" id="{6970AE33-F6A2-A4AA-54E6-7E36771DA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4" name="Rectangle 98">
            <a:extLst>
              <a:ext uri="{FF2B5EF4-FFF2-40B4-BE49-F238E27FC236}">
                <a16:creationId xmlns:a16="http://schemas.microsoft.com/office/drawing/2014/main" id="{635D1326-5FA9-343C-99BF-55B6B321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86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5" name="Rectangle 99">
            <a:extLst>
              <a:ext uri="{FF2B5EF4-FFF2-40B4-BE49-F238E27FC236}">
                <a16:creationId xmlns:a16="http://schemas.microsoft.com/office/drawing/2014/main" id="{190FE476-92C8-CA20-D5CF-D95D96174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6" name="Rectangle 100">
            <a:extLst>
              <a:ext uri="{FF2B5EF4-FFF2-40B4-BE49-F238E27FC236}">
                <a16:creationId xmlns:a16="http://schemas.microsoft.com/office/drawing/2014/main" id="{7A712D1F-7CCD-10C7-E662-0D479AF6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7" name="Rectangle 101">
            <a:extLst>
              <a:ext uri="{FF2B5EF4-FFF2-40B4-BE49-F238E27FC236}">
                <a16:creationId xmlns:a16="http://schemas.microsoft.com/office/drawing/2014/main" id="{4A4759DD-7262-D75D-45EF-2C043B1D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8" name="Rectangle 102">
            <a:extLst>
              <a:ext uri="{FF2B5EF4-FFF2-40B4-BE49-F238E27FC236}">
                <a16:creationId xmlns:a16="http://schemas.microsoft.com/office/drawing/2014/main" id="{0FEFD0D1-2596-1B04-9275-EF44E838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09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19" name="Rectangle 103">
            <a:extLst>
              <a:ext uri="{FF2B5EF4-FFF2-40B4-BE49-F238E27FC236}">
                <a16:creationId xmlns:a16="http://schemas.microsoft.com/office/drawing/2014/main" id="{24DA29B9-DC9B-B826-BBB2-606848FE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20" name="Rectangle 104">
            <a:extLst>
              <a:ext uri="{FF2B5EF4-FFF2-40B4-BE49-F238E27FC236}">
                <a16:creationId xmlns:a16="http://schemas.microsoft.com/office/drawing/2014/main" id="{003D6C3C-65F5-B71F-C7FC-B8DF26116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10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21" name="Rectangle 105">
            <a:extLst>
              <a:ext uri="{FF2B5EF4-FFF2-40B4-BE49-F238E27FC236}">
                <a16:creationId xmlns:a16="http://schemas.microsoft.com/office/drawing/2014/main" id="{642C4AC2-9DD2-5534-C2B0-44FFBBA11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22" name="Rectangle 106">
            <a:extLst>
              <a:ext uri="{FF2B5EF4-FFF2-40B4-BE49-F238E27FC236}">
                <a16:creationId xmlns:a16="http://schemas.microsoft.com/office/drawing/2014/main" id="{E523D4FF-7E55-83C0-67E8-1049E78B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810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23" name="Rectangle 107">
            <a:extLst>
              <a:ext uri="{FF2B5EF4-FFF2-40B4-BE49-F238E27FC236}">
                <a16:creationId xmlns:a16="http://schemas.microsoft.com/office/drawing/2014/main" id="{14E91620-495D-CF65-7572-2DEDCC9C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76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24" name="Text Box 108">
            <a:extLst>
              <a:ext uri="{FF2B5EF4-FFF2-40B4-BE49-F238E27FC236}">
                <a16:creationId xmlns:a16="http://schemas.microsoft.com/office/drawing/2014/main" id="{95224BFA-00D6-81F0-AA0D-7035E79F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2590800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O = oxygen</a:t>
            </a:r>
          </a:p>
          <a:p>
            <a:r>
              <a:rPr lang="en-US" altLang="en-US">
                <a:latin typeface="Arial" panose="020B0604020202020204" pitchFamily="34" charset="0"/>
              </a:rPr>
              <a:t>Na = sodium</a:t>
            </a:r>
          </a:p>
          <a:p>
            <a:r>
              <a:rPr lang="en-US" altLang="en-US">
                <a:latin typeface="Arial" panose="020B0604020202020204" pitchFamily="34" charset="0"/>
              </a:rPr>
              <a:t>Mg = magnesium</a:t>
            </a:r>
          </a:p>
          <a:p>
            <a:r>
              <a:rPr lang="en-US" altLang="en-US">
                <a:latin typeface="Arial" panose="020B0604020202020204" pitchFamily="34" charset="0"/>
              </a:rPr>
              <a:t>Al = aluminum</a:t>
            </a:r>
          </a:p>
          <a:p>
            <a:r>
              <a:rPr lang="en-US" altLang="en-US">
                <a:latin typeface="Arial" panose="020B0604020202020204" pitchFamily="34" charset="0"/>
              </a:rPr>
              <a:t>Si = silicon</a:t>
            </a:r>
          </a:p>
        </p:txBody>
      </p:sp>
      <p:sp>
        <p:nvSpPr>
          <p:cNvPr id="86125" name="Text Box 109">
            <a:extLst>
              <a:ext uri="{FF2B5EF4-FFF2-40B4-BE49-F238E27FC236}">
                <a16:creationId xmlns:a16="http://schemas.microsoft.com/office/drawing/2014/main" id="{19CCC7DC-6262-5E97-5D48-3C9C57D43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76425"/>
            <a:ext cx="19812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S = sulfur</a:t>
            </a:r>
          </a:p>
          <a:p>
            <a:r>
              <a:rPr lang="en-US" altLang="en-US">
                <a:latin typeface="Arial" panose="020B0604020202020204" pitchFamily="34" charset="0"/>
              </a:rPr>
              <a:t>Ca = calcium</a:t>
            </a:r>
          </a:p>
          <a:p>
            <a:r>
              <a:rPr lang="en-US" altLang="en-US">
                <a:latin typeface="Arial" panose="020B0604020202020204" pitchFamily="34" charset="0"/>
              </a:rPr>
              <a:t>Fe = iron</a:t>
            </a:r>
          </a:p>
          <a:p>
            <a:r>
              <a:rPr lang="en-US" altLang="en-US">
                <a:latin typeface="Arial" panose="020B0604020202020204" pitchFamily="34" charset="0"/>
              </a:rPr>
              <a:t>Ni = nickel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6FD4F2B-34A1-58F2-888B-D8C0626587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The Periodic Table: the Crust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6D2744B6-76D7-EB57-3184-F8AE0161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46150"/>
            <a:ext cx="80772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The crust is a little more elementally interesting (again, as a result of differentiation), but it is still mainly made of a small number of elements. </a:t>
            </a:r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1C1F79CB-D684-3F67-C743-E21A9B77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5">
            <a:extLst>
              <a:ext uri="{FF2B5EF4-FFF2-40B4-BE49-F238E27FC236}">
                <a16:creationId xmlns:a16="http://schemas.microsoft.com/office/drawing/2014/main" id="{488242E6-36D9-33BF-FBD1-C1491863B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33D858DB-F5FD-059D-7DA2-8DB7BC2B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99E11D92-0AB8-ACD1-2ADA-438DD54E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2" name="Rectangle 8">
            <a:extLst>
              <a:ext uri="{FF2B5EF4-FFF2-40B4-BE49-F238E27FC236}">
                <a16:creationId xmlns:a16="http://schemas.microsoft.com/office/drawing/2014/main" id="{4C470A64-BD69-6E29-812A-8711AE7B9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id="{E45100D7-FE5A-3293-5F77-8DBA473A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4" name="Rectangle 10">
            <a:extLst>
              <a:ext uri="{FF2B5EF4-FFF2-40B4-BE49-F238E27FC236}">
                <a16:creationId xmlns:a16="http://schemas.microsoft.com/office/drawing/2014/main" id="{BE6494D8-17A5-B028-876B-6BF5B786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5" name="Rectangle 11">
            <a:extLst>
              <a:ext uri="{FF2B5EF4-FFF2-40B4-BE49-F238E27FC236}">
                <a16:creationId xmlns:a16="http://schemas.microsoft.com/office/drawing/2014/main" id="{80D09514-CAA6-EB10-BB42-0AB6A495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6AE2FEA1-6F14-E2F0-4139-13A80740A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7" name="Rectangle 13">
            <a:extLst>
              <a:ext uri="{FF2B5EF4-FFF2-40B4-BE49-F238E27FC236}">
                <a16:creationId xmlns:a16="http://schemas.microsoft.com/office/drawing/2014/main" id="{17214AE0-F740-D147-02B1-B52316D6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8" name="Rectangle 14">
            <a:extLst>
              <a:ext uri="{FF2B5EF4-FFF2-40B4-BE49-F238E27FC236}">
                <a16:creationId xmlns:a16="http://schemas.microsoft.com/office/drawing/2014/main" id="{9F11E135-1702-9EFA-3176-13F84D61C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9" name="Rectangle 15">
            <a:extLst>
              <a:ext uri="{FF2B5EF4-FFF2-40B4-BE49-F238E27FC236}">
                <a16:creationId xmlns:a16="http://schemas.microsoft.com/office/drawing/2014/main" id="{4BFCAA3F-DA2B-CAD2-057F-1CF36D890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id="{5594B222-B389-C71B-4ED3-B8225505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1" name="Rectangle 17">
            <a:extLst>
              <a:ext uri="{FF2B5EF4-FFF2-40B4-BE49-F238E27FC236}">
                <a16:creationId xmlns:a16="http://schemas.microsoft.com/office/drawing/2014/main" id="{ADF332FE-733D-8AE8-52C4-E0E26E5A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2" name="Rectangle 18">
            <a:extLst>
              <a:ext uri="{FF2B5EF4-FFF2-40B4-BE49-F238E27FC236}">
                <a16:creationId xmlns:a16="http://schemas.microsoft.com/office/drawing/2014/main" id="{1E9C5EA9-B224-375E-C17B-FE86ED23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3" name="Rectangle 19">
            <a:extLst>
              <a:ext uri="{FF2B5EF4-FFF2-40B4-BE49-F238E27FC236}">
                <a16:creationId xmlns:a16="http://schemas.microsoft.com/office/drawing/2014/main" id="{78E6D7D4-4C76-19FC-E94C-BCCBCDEC3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4" name="Rectangle 20">
            <a:extLst>
              <a:ext uri="{FF2B5EF4-FFF2-40B4-BE49-F238E27FC236}">
                <a16:creationId xmlns:a16="http://schemas.microsoft.com/office/drawing/2014/main" id="{468074EC-5CB4-67E7-33FC-AC2CE50F6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5" name="Rectangle 21">
            <a:extLst>
              <a:ext uri="{FF2B5EF4-FFF2-40B4-BE49-F238E27FC236}">
                <a16:creationId xmlns:a16="http://schemas.microsoft.com/office/drawing/2014/main" id="{C23E3ED9-85A1-8E69-3BFA-F966565C7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6" name="Rectangle 22">
            <a:extLst>
              <a:ext uri="{FF2B5EF4-FFF2-40B4-BE49-F238E27FC236}">
                <a16:creationId xmlns:a16="http://schemas.microsoft.com/office/drawing/2014/main" id="{3AACE98E-4C19-2EC9-A842-25AE9F2B5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7" name="Rectangle 23">
            <a:extLst>
              <a:ext uri="{FF2B5EF4-FFF2-40B4-BE49-F238E27FC236}">
                <a16:creationId xmlns:a16="http://schemas.microsoft.com/office/drawing/2014/main" id="{AA45C651-8815-ED06-DA33-1646E586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8" name="Rectangle 24">
            <a:extLst>
              <a:ext uri="{FF2B5EF4-FFF2-40B4-BE49-F238E27FC236}">
                <a16:creationId xmlns:a16="http://schemas.microsoft.com/office/drawing/2014/main" id="{E9B6C5FE-2666-BEF9-D046-FFCD77C0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89" name="Rectangle 25">
            <a:extLst>
              <a:ext uri="{FF2B5EF4-FFF2-40B4-BE49-F238E27FC236}">
                <a16:creationId xmlns:a16="http://schemas.microsoft.com/office/drawing/2014/main" id="{065475A4-87E9-EC0D-3952-F15CD5AA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0" name="Rectangle 26">
            <a:extLst>
              <a:ext uri="{FF2B5EF4-FFF2-40B4-BE49-F238E27FC236}">
                <a16:creationId xmlns:a16="http://schemas.microsoft.com/office/drawing/2014/main" id="{6A6A2295-C9B8-4B88-6970-FBCB4389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1" name="Rectangle 27">
            <a:extLst>
              <a:ext uri="{FF2B5EF4-FFF2-40B4-BE49-F238E27FC236}">
                <a16:creationId xmlns:a16="http://schemas.microsoft.com/office/drawing/2014/main" id="{20DD72AC-7125-1C3B-26ED-3B9BF090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2" name="Rectangle 28">
            <a:extLst>
              <a:ext uri="{FF2B5EF4-FFF2-40B4-BE49-F238E27FC236}">
                <a16:creationId xmlns:a16="http://schemas.microsoft.com/office/drawing/2014/main" id="{B70FA746-9E69-FF94-8789-50151A70A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3" name="Rectangle 29">
            <a:extLst>
              <a:ext uri="{FF2B5EF4-FFF2-40B4-BE49-F238E27FC236}">
                <a16:creationId xmlns:a16="http://schemas.microsoft.com/office/drawing/2014/main" id="{8278B07A-9FFA-02E0-A7A0-6689309D0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4" name="Rectangle 30">
            <a:extLst>
              <a:ext uri="{FF2B5EF4-FFF2-40B4-BE49-F238E27FC236}">
                <a16:creationId xmlns:a16="http://schemas.microsoft.com/office/drawing/2014/main" id="{0F2E5C42-7587-31B4-9219-022DD16B8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5" name="Rectangle 31">
            <a:extLst>
              <a:ext uri="{FF2B5EF4-FFF2-40B4-BE49-F238E27FC236}">
                <a16:creationId xmlns:a16="http://schemas.microsoft.com/office/drawing/2014/main" id="{47DA935E-6734-44F4-F009-C5A43C1CC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6" name="Rectangle 32">
            <a:extLst>
              <a:ext uri="{FF2B5EF4-FFF2-40B4-BE49-F238E27FC236}">
                <a16:creationId xmlns:a16="http://schemas.microsoft.com/office/drawing/2014/main" id="{63AF48D9-030C-2EE7-5C39-019D3D3C6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7" name="Rectangle 33">
            <a:extLst>
              <a:ext uri="{FF2B5EF4-FFF2-40B4-BE49-F238E27FC236}">
                <a16:creationId xmlns:a16="http://schemas.microsoft.com/office/drawing/2014/main" id="{CF5FF0D8-3CB4-7345-8C7B-3EC98F17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8" name="Rectangle 34">
            <a:extLst>
              <a:ext uri="{FF2B5EF4-FFF2-40B4-BE49-F238E27FC236}">
                <a16:creationId xmlns:a16="http://schemas.microsoft.com/office/drawing/2014/main" id="{AD6AB060-7208-25DD-02E0-16B0EE7FC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943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99" name="Rectangle 35">
            <a:extLst>
              <a:ext uri="{FF2B5EF4-FFF2-40B4-BE49-F238E27FC236}">
                <a16:creationId xmlns:a16="http://schemas.microsoft.com/office/drawing/2014/main" id="{0EE01B83-F7BF-205D-8CB4-668A8472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0" name="Rectangle 36">
            <a:extLst>
              <a:ext uri="{FF2B5EF4-FFF2-40B4-BE49-F238E27FC236}">
                <a16:creationId xmlns:a16="http://schemas.microsoft.com/office/drawing/2014/main" id="{9DF3CED2-0C4C-9C6A-EB8F-EC881F457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1" name="Rectangle 37">
            <a:extLst>
              <a:ext uri="{FF2B5EF4-FFF2-40B4-BE49-F238E27FC236}">
                <a16:creationId xmlns:a16="http://schemas.microsoft.com/office/drawing/2014/main" id="{10802283-1DDB-5055-0E07-7883DE6FE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2" name="Rectangle 38">
            <a:extLst>
              <a:ext uri="{FF2B5EF4-FFF2-40B4-BE49-F238E27FC236}">
                <a16:creationId xmlns:a16="http://schemas.microsoft.com/office/drawing/2014/main" id="{25783CE8-268C-7A0A-5E5C-D0F871FF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3" name="Rectangle 39">
            <a:extLst>
              <a:ext uri="{FF2B5EF4-FFF2-40B4-BE49-F238E27FC236}">
                <a16:creationId xmlns:a16="http://schemas.microsoft.com/office/drawing/2014/main" id="{E0707D7A-E08C-2355-20E2-EFD0158BA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4" name="Rectangle 40">
            <a:extLst>
              <a:ext uri="{FF2B5EF4-FFF2-40B4-BE49-F238E27FC236}">
                <a16:creationId xmlns:a16="http://schemas.microsoft.com/office/drawing/2014/main" id="{7E4137BC-E4FD-3739-E78E-84753DF6E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5" name="Rectangle 41">
            <a:extLst>
              <a:ext uri="{FF2B5EF4-FFF2-40B4-BE49-F238E27FC236}">
                <a16:creationId xmlns:a16="http://schemas.microsoft.com/office/drawing/2014/main" id="{C153027F-B7AF-CD67-407B-5CFC3E6E8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6" name="Rectangle 42">
            <a:extLst>
              <a:ext uri="{FF2B5EF4-FFF2-40B4-BE49-F238E27FC236}">
                <a16:creationId xmlns:a16="http://schemas.microsoft.com/office/drawing/2014/main" id="{80758430-DD33-B8C4-8D5F-E5F49BFD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244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7" name="Rectangle 43">
            <a:extLst>
              <a:ext uri="{FF2B5EF4-FFF2-40B4-BE49-F238E27FC236}">
                <a16:creationId xmlns:a16="http://schemas.microsoft.com/office/drawing/2014/main" id="{378F6CD3-6262-1C92-5000-22A245EB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8" name="Rectangle 44">
            <a:extLst>
              <a:ext uri="{FF2B5EF4-FFF2-40B4-BE49-F238E27FC236}">
                <a16:creationId xmlns:a16="http://schemas.microsoft.com/office/drawing/2014/main" id="{22D6CF51-62D9-B270-5FA3-52545088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09" name="Rectangle 45">
            <a:extLst>
              <a:ext uri="{FF2B5EF4-FFF2-40B4-BE49-F238E27FC236}">
                <a16:creationId xmlns:a16="http://schemas.microsoft.com/office/drawing/2014/main" id="{709C14E4-5219-CB43-978E-DEA21D79D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0" name="Rectangle 46">
            <a:extLst>
              <a:ext uri="{FF2B5EF4-FFF2-40B4-BE49-F238E27FC236}">
                <a16:creationId xmlns:a16="http://schemas.microsoft.com/office/drawing/2014/main" id="{BFD4EF54-EE75-3737-140B-AAEF445B2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1" name="Rectangle 47">
            <a:extLst>
              <a:ext uri="{FF2B5EF4-FFF2-40B4-BE49-F238E27FC236}">
                <a16:creationId xmlns:a16="http://schemas.microsoft.com/office/drawing/2014/main" id="{343B759F-1EAB-23AE-79C7-016E110C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2" name="Rectangle 48">
            <a:extLst>
              <a:ext uri="{FF2B5EF4-FFF2-40B4-BE49-F238E27FC236}">
                <a16:creationId xmlns:a16="http://schemas.microsoft.com/office/drawing/2014/main" id="{F2494F50-240F-838F-E0C9-D8DB6A02B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3" name="Rectangle 49">
            <a:extLst>
              <a:ext uri="{FF2B5EF4-FFF2-40B4-BE49-F238E27FC236}">
                <a16:creationId xmlns:a16="http://schemas.microsoft.com/office/drawing/2014/main" id="{00A32BD3-4C88-7F17-62CF-AC8252A7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4" name="Rectangle 50">
            <a:extLst>
              <a:ext uri="{FF2B5EF4-FFF2-40B4-BE49-F238E27FC236}">
                <a16:creationId xmlns:a16="http://schemas.microsoft.com/office/drawing/2014/main" id="{588FB386-0D05-71E8-836A-207EB2F2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5" name="Rectangle 51">
            <a:extLst>
              <a:ext uri="{FF2B5EF4-FFF2-40B4-BE49-F238E27FC236}">
                <a16:creationId xmlns:a16="http://schemas.microsoft.com/office/drawing/2014/main" id="{E8E325A2-DC30-0978-8C36-90C8C4B2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6" name="Rectangle 52">
            <a:extLst>
              <a:ext uri="{FF2B5EF4-FFF2-40B4-BE49-F238E27FC236}">
                <a16:creationId xmlns:a16="http://schemas.microsoft.com/office/drawing/2014/main" id="{6A4C28ED-D402-0BB4-7288-808AE19BD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7" name="Rectangle 53">
            <a:extLst>
              <a:ext uri="{FF2B5EF4-FFF2-40B4-BE49-F238E27FC236}">
                <a16:creationId xmlns:a16="http://schemas.microsoft.com/office/drawing/2014/main" id="{77738DA6-D182-1F3C-CA15-1505B6642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8" name="Rectangle 54">
            <a:extLst>
              <a:ext uri="{FF2B5EF4-FFF2-40B4-BE49-F238E27FC236}">
                <a16:creationId xmlns:a16="http://schemas.microsoft.com/office/drawing/2014/main" id="{36D6B3D9-4D4C-4898-CE70-99FA8C9B1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19" name="Rectangle 55">
            <a:extLst>
              <a:ext uri="{FF2B5EF4-FFF2-40B4-BE49-F238E27FC236}">
                <a16:creationId xmlns:a16="http://schemas.microsoft.com/office/drawing/2014/main" id="{32710434-1D7B-7592-E5F2-CCE6E29B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0" name="Rectangle 56">
            <a:extLst>
              <a:ext uri="{FF2B5EF4-FFF2-40B4-BE49-F238E27FC236}">
                <a16:creationId xmlns:a16="http://schemas.microsoft.com/office/drawing/2014/main" id="{0B04E8BD-A322-CF7D-2676-FB48FDAA7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1" name="Rectangle 57">
            <a:extLst>
              <a:ext uri="{FF2B5EF4-FFF2-40B4-BE49-F238E27FC236}">
                <a16:creationId xmlns:a16="http://schemas.microsoft.com/office/drawing/2014/main" id="{585A0B63-2E45-9CA2-8C6C-41A9F063A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2" name="Rectangle 58">
            <a:extLst>
              <a:ext uri="{FF2B5EF4-FFF2-40B4-BE49-F238E27FC236}">
                <a16:creationId xmlns:a16="http://schemas.microsoft.com/office/drawing/2014/main" id="{41AAA47F-3A76-3436-B705-5D831E63D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3" name="Rectangle 59">
            <a:extLst>
              <a:ext uri="{FF2B5EF4-FFF2-40B4-BE49-F238E27FC236}">
                <a16:creationId xmlns:a16="http://schemas.microsoft.com/office/drawing/2014/main" id="{2EE934F7-B573-2E9E-3773-334B29DEA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4" name="Rectangle 60">
            <a:extLst>
              <a:ext uri="{FF2B5EF4-FFF2-40B4-BE49-F238E27FC236}">
                <a16:creationId xmlns:a16="http://schemas.microsoft.com/office/drawing/2014/main" id="{3704C267-E0A2-C3AB-23FE-582F8AD9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5" name="Rectangle 61">
            <a:extLst>
              <a:ext uri="{FF2B5EF4-FFF2-40B4-BE49-F238E27FC236}">
                <a16:creationId xmlns:a16="http://schemas.microsoft.com/office/drawing/2014/main" id="{A53364DC-FCCA-FD6F-8A70-C9EDCC62C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6" name="Rectangle 62">
            <a:extLst>
              <a:ext uri="{FF2B5EF4-FFF2-40B4-BE49-F238E27FC236}">
                <a16:creationId xmlns:a16="http://schemas.microsoft.com/office/drawing/2014/main" id="{1AE8A447-E78A-D0BD-0C3D-40AF030C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7" name="Rectangle 63">
            <a:extLst>
              <a:ext uri="{FF2B5EF4-FFF2-40B4-BE49-F238E27FC236}">
                <a16:creationId xmlns:a16="http://schemas.microsoft.com/office/drawing/2014/main" id="{8D222167-301E-660B-19C3-59430245B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8" name="Rectangle 64">
            <a:extLst>
              <a:ext uri="{FF2B5EF4-FFF2-40B4-BE49-F238E27FC236}">
                <a16:creationId xmlns:a16="http://schemas.microsoft.com/office/drawing/2014/main" id="{758A7362-F5B4-31CA-0C27-609C345FA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57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29" name="Rectangle 65">
            <a:extLst>
              <a:ext uri="{FF2B5EF4-FFF2-40B4-BE49-F238E27FC236}">
                <a16:creationId xmlns:a16="http://schemas.microsoft.com/office/drawing/2014/main" id="{9BBC5721-4039-F5FD-8339-820BE51D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0" name="Rectangle 66">
            <a:extLst>
              <a:ext uri="{FF2B5EF4-FFF2-40B4-BE49-F238E27FC236}">
                <a16:creationId xmlns:a16="http://schemas.microsoft.com/office/drawing/2014/main" id="{A289A059-962F-DACD-D7C3-00041F344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1" name="Rectangle 67">
            <a:extLst>
              <a:ext uri="{FF2B5EF4-FFF2-40B4-BE49-F238E27FC236}">
                <a16:creationId xmlns:a16="http://schemas.microsoft.com/office/drawing/2014/main" id="{21873420-1AA3-4507-3017-B25F822B3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10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2" name="Rectangle 68">
            <a:extLst>
              <a:ext uri="{FF2B5EF4-FFF2-40B4-BE49-F238E27FC236}">
                <a16:creationId xmlns:a16="http://schemas.microsoft.com/office/drawing/2014/main" id="{0B783306-16BD-7BEC-02F1-4DC0AEAA5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3" name="Rectangle 69">
            <a:extLst>
              <a:ext uri="{FF2B5EF4-FFF2-40B4-BE49-F238E27FC236}">
                <a16:creationId xmlns:a16="http://schemas.microsoft.com/office/drawing/2014/main" id="{DB0BD91D-3039-98A1-7319-4DF8196A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4" name="Rectangle 70">
            <a:extLst>
              <a:ext uri="{FF2B5EF4-FFF2-40B4-BE49-F238E27FC236}">
                <a16:creationId xmlns:a16="http://schemas.microsoft.com/office/drawing/2014/main" id="{52C9D1F7-5709-25D6-C75F-AAEA9CE3D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5" name="Rectangle 71">
            <a:extLst>
              <a:ext uri="{FF2B5EF4-FFF2-40B4-BE49-F238E27FC236}">
                <a16:creationId xmlns:a16="http://schemas.microsoft.com/office/drawing/2014/main" id="{3E2E43CD-6E46-CE32-6191-2C06B8FB7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6" name="Rectangle 72">
            <a:extLst>
              <a:ext uri="{FF2B5EF4-FFF2-40B4-BE49-F238E27FC236}">
                <a16:creationId xmlns:a16="http://schemas.microsoft.com/office/drawing/2014/main" id="{9DC85116-234D-3B31-3010-88FF718F0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7" name="Rectangle 73">
            <a:extLst>
              <a:ext uri="{FF2B5EF4-FFF2-40B4-BE49-F238E27FC236}">
                <a16:creationId xmlns:a16="http://schemas.microsoft.com/office/drawing/2014/main" id="{64E9C556-2B7D-FF84-6576-FC78A3CFF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8" name="Rectangle 74">
            <a:extLst>
              <a:ext uri="{FF2B5EF4-FFF2-40B4-BE49-F238E27FC236}">
                <a16:creationId xmlns:a16="http://schemas.microsoft.com/office/drawing/2014/main" id="{C5554A50-2E7C-808B-2082-425F3616C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39" name="Rectangle 75">
            <a:extLst>
              <a:ext uri="{FF2B5EF4-FFF2-40B4-BE49-F238E27FC236}">
                <a16:creationId xmlns:a16="http://schemas.microsoft.com/office/drawing/2014/main" id="{AEFF33AA-BE40-0E75-F290-99212D88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0" name="Rectangle 76">
            <a:extLst>
              <a:ext uri="{FF2B5EF4-FFF2-40B4-BE49-F238E27FC236}">
                <a16:creationId xmlns:a16="http://schemas.microsoft.com/office/drawing/2014/main" id="{CC998764-80D5-36D2-F2FA-A53D4AB1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800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1" name="Rectangle 77">
            <a:extLst>
              <a:ext uri="{FF2B5EF4-FFF2-40B4-BE49-F238E27FC236}">
                <a16:creationId xmlns:a16="http://schemas.microsoft.com/office/drawing/2014/main" id="{BB0318EF-AEB9-C33B-35FC-BB5937479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2" name="Rectangle 78">
            <a:extLst>
              <a:ext uri="{FF2B5EF4-FFF2-40B4-BE49-F238E27FC236}">
                <a16:creationId xmlns:a16="http://schemas.microsoft.com/office/drawing/2014/main" id="{988FF344-E5C8-AA69-2389-20C8DD6F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3" name="Rectangle 79">
            <a:extLst>
              <a:ext uri="{FF2B5EF4-FFF2-40B4-BE49-F238E27FC236}">
                <a16:creationId xmlns:a16="http://schemas.microsoft.com/office/drawing/2014/main" id="{0888E2DD-4D56-A24B-1F48-8B191CFB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4" name="Rectangle 80">
            <a:extLst>
              <a:ext uri="{FF2B5EF4-FFF2-40B4-BE49-F238E27FC236}">
                <a16:creationId xmlns:a16="http://schemas.microsoft.com/office/drawing/2014/main" id="{902ED49F-CE38-0ADC-706F-F12698C4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5" name="Rectangle 81">
            <a:extLst>
              <a:ext uri="{FF2B5EF4-FFF2-40B4-BE49-F238E27FC236}">
                <a16:creationId xmlns:a16="http://schemas.microsoft.com/office/drawing/2014/main" id="{68793EC7-C901-2073-9F10-1E6807B7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6" name="Rectangle 82">
            <a:extLst>
              <a:ext uri="{FF2B5EF4-FFF2-40B4-BE49-F238E27FC236}">
                <a16:creationId xmlns:a16="http://schemas.microsoft.com/office/drawing/2014/main" id="{10732CC4-0462-6388-B0DA-B9D6ACA5B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7" name="Rectangle 83">
            <a:extLst>
              <a:ext uri="{FF2B5EF4-FFF2-40B4-BE49-F238E27FC236}">
                <a16:creationId xmlns:a16="http://schemas.microsoft.com/office/drawing/2014/main" id="{4C9CBDF9-AD25-9A33-23FB-3DE8D5B6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8" name="Rectangle 84">
            <a:extLst>
              <a:ext uri="{FF2B5EF4-FFF2-40B4-BE49-F238E27FC236}">
                <a16:creationId xmlns:a16="http://schemas.microsoft.com/office/drawing/2014/main" id="{DDF1A3A4-66ED-1E7C-F811-C925F783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49" name="Rectangle 85">
            <a:extLst>
              <a:ext uri="{FF2B5EF4-FFF2-40B4-BE49-F238E27FC236}">
                <a16:creationId xmlns:a16="http://schemas.microsoft.com/office/drawing/2014/main" id="{CCDE9960-D221-B16A-7A1E-F502B4C93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0" name="Rectangle 86">
            <a:extLst>
              <a:ext uri="{FF2B5EF4-FFF2-40B4-BE49-F238E27FC236}">
                <a16:creationId xmlns:a16="http://schemas.microsoft.com/office/drawing/2014/main" id="{F193FE70-23B3-DD73-1478-7A3A40F23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1" name="Rectangle 87">
            <a:extLst>
              <a:ext uri="{FF2B5EF4-FFF2-40B4-BE49-F238E27FC236}">
                <a16:creationId xmlns:a16="http://schemas.microsoft.com/office/drawing/2014/main" id="{45EEA067-6961-182F-F653-411424000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276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2" name="Rectangle 88">
            <a:extLst>
              <a:ext uri="{FF2B5EF4-FFF2-40B4-BE49-F238E27FC236}">
                <a16:creationId xmlns:a16="http://schemas.microsoft.com/office/drawing/2014/main" id="{D8C46D51-AADF-B4FD-5E74-73E87B40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2766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3" name="Rectangle 89">
            <a:extLst>
              <a:ext uri="{FF2B5EF4-FFF2-40B4-BE49-F238E27FC236}">
                <a16:creationId xmlns:a16="http://schemas.microsoft.com/office/drawing/2014/main" id="{262F6D2C-C76E-8996-58A7-1CA3C799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4" name="Rectangle 90">
            <a:extLst>
              <a:ext uri="{FF2B5EF4-FFF2-40B4-BE49-F238E27FC236}">
                <a16:creationId xmlns:a16="http://schemas.microsoft.com/office/drawing/2014/main" id="{C1D1650E-EAC4-9738-7D22-520AE6D8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5" name="Rectangle 91">
            <a:extLst>
              <a:ext uri="{FF2B5EF4-FFF2-40B4-BE49-F238E27FC236}">
                <a16:creationId xmlns:a16="http://schemas.microsoft.com/office/drawing/2014/main" id="{C32BF038-C1AA-C550-A7E0-05D5E3CE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6" name="Rectangle 92">
            <a:extLst>
              <a:ext uri="{FF2B5EF4-FFF2-40B4-BE49-F238E27FC236}">
                <a16:creationId xmlns:a16="http://schemas.microsoft.com/office/drawing/2014/main" id="{94751688-400E-5816-AA39-562573456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267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7" name="Rectangle 93">
            <a:extLst>
              <a:ext uri="{FF2B5EF4-FFF2-40B4-BE49-F238E27FC236}">
                <a16:creationId xmlns:a16="http://schemas.microsoft.com/office/drawing/2014/main" id="{F4989E06-A153-8A8A-265C-C2BCEB8D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8" name="Rectangle 94">
            <a:extLst>
              <a:ext uri="{FF2B5EF4-FFF2-40B4-BE49-F238E27FC236}">
                <a16:creationId xmlns:a16="http://schemas.microsoft.com/office/drawing/2014/main" id="{54AF6A34-026B-AFA8-041A-265A3025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59" name="Rectangle 95">
            <a:extLst>
              <a:ext uri="{FF2B5EF4-FFF2-40B4-BE49-F238E27FC236}">
                <a16:creationId xmlns:a16="http://schemas.microsoft.com/office/drawing/2014/main" id="{D5DB417C-9558-3E36-8EE9-3B960C67F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61" name="Rectangle 97">
            <a:extLst>
              <a:ext uri="{FF2B5EF4-FFF2-40B4-BE49-F238E27FC236}">
                <a16:creationId xmlns:a16="http://schemas.microsoft.com/office/drawing/2014/main" id="{1E2FBC6C-33D1-5E44-0596-E0A0B2A78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62" name="Rectangle 98">
            <a:extLst>
              <a:ext uri="{FF2B5EF4-FFF2-40B4-BE49-F238E27FC236}">
                <a16:creationId xmlns:a16="http://schemas.microsoft.com/office/drawing/2014/main" id="{235F88C2-CFD9-A5B4-40CC-046B30A78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2860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63" name="Rectangle 99">
            <a:extLst>
              <a:ext uri="{FF2B5EF4-FFF2-40B4-BE49-F238E27FC236}">
                <a16:creationId xmlns:a16="http://schemas.microsoft.com/office/drawing/2014/main" id="{B4363146-8996-3795-8F2D-D29400DA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64" name="Rectangle 100">
            <a:extLst>
              <a:ext uri="{FF2B5EF4-FFF2-40B4-BE49-F238E27FC236}">
                <a16:creationId xmlns:a16="http://schemas.microsoft.com/office/drawing/2014/main" id="{4E47B75C-1ADC-98C5-B022-3A7561BCA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65" name="Rectangle 101">
            <a:extLst>
              <a:ext uri="{FF2B5EF4-FFF2-40B4-BE49-F238E27FC236}">
                <a16:creationId xmlns:a16="http://schemas.microsoft.com/office/drawing/2014/main" id="{8246C50D-B373-8E12-29E3-5CB0F759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67" name="Rectangle 103">
            <a:extLst>
              <a:ext uri="{FF2B5EF4-FFF2-40B4-BE49-F238E27FC236}">
                <a16:creationId xmlns:a16="http://schemas.microsoft.com/office/drawing/2014/main" id="{7E9E3D3F-1C13-BBAE-DFF9-27D66B53D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432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70" name="Rectangle 106">
            <a:extLst>
              <a:ext uri="{FF2B5EF4-FFF2-40B4-BE49-F238E27FC236}">
                <a16:creationId xmlns:a16="http://schemas.microsoft.com/office/drawing/2014/main" id="{50EA7F3E-6380-0E2F-B4DC-119EB740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33800"/>
            <a:ext cx="381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172" name="Text Box 108">
            <a:extLst>
              <a:ext uri="{FF2B5EF4-FFF2-40B4-BE49-F238E27FC236}">
                <a16:creationId xmlns:a16="http://schemas.microsoft.com/office/drawing/2014/main" id="{5F7249B1-F8CF-DA7B-80D0-9F1A02311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00600"/>
            <a:ext cx="2667000" cy="1766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latin typeface="Arial" panose="020B0604020202020204" pitchFamily="34" charset="0"/>
              </a:rPr>
              <a:t>C = carbon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P = phosphorus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K = potassium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Ti = titanium</a:t>
            </a:r>
          </a:p>
          <a:p>
            <a:r>
              <a:rPr lang="en-US" altLang="en-US" sz="2200">
                <a:latin typeface="Arial" panose="020B0604020202020204" pitchFamily="34" charset="0"/>
              </a:rPr>
              <a:t>Mn = manganese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7F2F5D8-19AB-F39B-1F45-6999CBF1FA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Atomic Weight: It’s all in the Nucleus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4121B6D2-71E9-0036-6FF9-3316161AA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027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Since electrons weigh virtually nothing, the mass of an atom is concentrated in its nucleus. </a:t>
            </a:r>
          </a:p>
          <a:p>
            <a:pPr algn="ctr">
              <a:lnSpc>
                <a:spcPct val="5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Each atom can be described by its atomic weight (or mass),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which is the sum of the protons and neutrons.</a:t>
            </a: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63A0C98E-872B-B9B2-4898-71615DA0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68763"/>
            <a:ext cx="2895600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Rectangle 7">
            <a:extLst>
              <a:ext uri="{FF2B5EF4-FFF2-40B4-BE49-F238E27FC236}">
                <a16:creationId xmlns:a16="http://schemas.microsoft.com/office/drawing/2014/main" id="{AC8F899B-1A41-E445-4076-E2A5D3C5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3525"/>
            <a:ext cx="3429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lithium: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atomic number = 3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3 protons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4 neutrons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  atomic weight = 3 + 4 = 7</a:t>
            </a:r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455AAB05-E415-1C4E-B3EF-0585CDA6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248400"/>
            <a:ext cx="13716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D8A22353-72CB-DF82-2D1B-91BDDF80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124200"/>
            <a:ext cx="51054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BUT...  although each element has a defined number of protons,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number of neutrons is not fixed.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Atoms with the same atomic number but variable numbers of neutrons are called 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isotopes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7">
            <a:extLst>
              <a:ext uri="{FF2B5EF4-FFF2-40B4-BE49-F238E27FC236}">
                <a16:creationId xmlns:a16="http://schemas.microsoft.com/office/drawing/2014/main" id="{A046C444-AF6A-FDB9-67A6-B7E62720A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05000"/>
            <a:ext cx="3581400" cy="19812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73B6563A-E9AB-B42A-70F2-85292E8738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Isotopes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45F65566-84E3-B4B9-3C08-DC090AE30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22325"/>
            <a:ext cx="83820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Carbon (atomic # 6) has three natural isotopes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with atomic weights of 12, 13 and 14.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E75CF9A3-F5EC-9E96-46D9-A8E0E02C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68500"/>
            <a:ext cx="3733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isotope	#p	#n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======	==	==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C-12		6	6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C-13		6	7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C-14		6	8</a:t>
            </a: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2AEBC06A-0333-5449-B8CC-ED3F1C02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91000"/>
            <a:ext cx="7391400" cy="213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Tin (</a:t>
            </a: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Sn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, atomic # 50) has ten natural isotopes with atomic masses of 112, 114, 115, 116, 117, 118, 119, 120, 122 and 124. How many protons and neutrons do these isotopes have?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10">
            <a:extLst>
              <a:ext uri="{FF2B5EF4-FFF2-40B4-BE49-F238E27FC236}">
                <a16:creationId xmlns:a16="http://schemas.microsoft.com/office/drawing/2014/main" id="{420D3A33-191A-7562-D8AB-5B93271EA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562600"/>
            <a:ext cx="9906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5C859B9-A61A-ADCB-0B1C-2ED709924C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Radioactive or Stable?</a:t>
            </a:r>
          </a:p>
        </p:txBody>
      </p:sp>
      <p:pic>
        <p:nvPicPr>
          <p:cNvPr id="80902" name="Picture 6">
            <a:extLst>
              <a:ext uri="{FF2B5EF4-FFF2-40B4-BE49-F238E27FC236}">
                <a16:creationId xmlns:a16="http://schemas.microsoft.com/office/drawing/2014/main" id="{4166075C-358F-001B-3F15-FE4E3FC8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03925"/>
            <a:ext cx="121920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>
            <a:extLst>
              <a:ext uri="{FF2B5EF4-FFF2-40B4-BE49-F238E27FC236}">
                <a16:creationId xmlns:a16="http://schemas.microsoft.com/office/drawing/2014/main" id="{C4A16FA8-8C8F-EABC-B935-7106B035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121920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5" name="Rectangle 9">
            <a:extLst>
              <a:ext uri="{FF2B5EF4-FFF2-40B4-BE49-F238E27FC236}">
                <a16:creationId xmlns:a16="http://schemas.microsoft.com/office/drawing/2014/main" id="{2EDF400C-36FB-7673-F45F-B59CA1AB5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133600"/>
            <a:ext cx="1295400" cy="457200"/>
          </a:xfrm>
          <a:prstGeom prst="rect">
            <a:avLst/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9D2C6C37-1B76-2009-6E61-C8BE96CC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1534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Radioactivity is a nuclear phenomenon: it comes as a result of a particular structure in a nucleus.</a:t>
            </a:r>
          </a:p>
          <a:p>
            <a:pPr algn="ctr">
              <a:lnSpc>
                <a:spcPct val="11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 radioactive atom is considered 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unstable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. All unstable atoms emit radioactivity (usually by ejecting nuclear particles) in order to reach a stable configuration.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This is the process of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radioactive decay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(about which we will talk on 6/9). </a:t>
            </a:r>
          </a:p>
          <a:p>
            <a:pPr algn="ctr">
              <a:lnSpc>
                <a:spcPct val="11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So, not all atoms will be radioactive, just a small proportion of isotopes with unstable nuclei.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bulk of isotopes are 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stable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, or non-radioactive.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E398128-4180-0B28-B925-9F1763AAA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05000"/>
            <a:ext cx="3581400" cy="213360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FB0E441-442A-18DD-CC3E-7BAA3B038D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Stable and Radioactive Isotopes</a:t>
            </a: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08B2B97E-7D11-59AC-0CA6-F52A4EE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22325"/>
            <a:ext cx="83820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Carbon (atomic # 6) has three natural isotopes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with atomic weights of 12, 13 and 14.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84D70361-9143-5C32-9757-436A8DAA0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68500"/>
            <a:ext cx="3733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isotope	#p	#n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======	==	==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C-12		6	6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C-13		6	7</a:t>
            </a:r>
          </a:p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3FC78AA8-286A-1B67-A484-6BB87E25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8001000" cy="242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C-14 is a radioactive isotope; C-12 and C-13 are stable. </a:t>
            </a:r>
          </a:p>
          <a:p>
            <a:pPr algn="ctr">
              <a:lnSpc>
                <a:spcPct val="8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Over time the proportion of C-12/C-14 and C-13/C-14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will increase until there is no C-14.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(unless some process makes new C-14...)</a:t>
            </a:r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1DAD5172-A245-A756-ED6E-3DE8B68D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3097213" cy="4572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C-14		6	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>
            <a:extLst>
              <a:ext uri="{FF2B5EF4-FFF2-40B4-BE49-F238E27FC236}">
                <a16:creationId xmlns:a16="http://schemas.microsoft.com/office/drawing/2014/main" id="{8E6B80AB-0C53-0234-9D3F-9D5EB458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752600"/>
            <a:ext cx="46482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FA1CBE2-D8CD-A437-39D1-AF8DED230F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9375"/>
            <a:ext cx="9067800" cy="606425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The Stuff That Makes Atoms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3180D957-2A46-E5B1-6AD3-0B906FC4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71525"/>
            <a:ext cx="86868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Although one can subdivide atoms into numerous </a:t>
            </a:r>
          </a:p>
          <a:p>
            <a:pPr algn="ctr">
              <a:lnSpc>
                <a:spcPct val="120000"/>
              </a:lnSpc>
            </a:pP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subatomic particles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, we will be concerned only with </a:t>
            </a:r>
          </a:p>
          <a:p>
            <a:pPr algn="ctr">
              <a:lnSpc>
                <a:spcPct val="120000"/>
              </a:lnSpc>
            </a:pP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protons, neutrons and electrons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</a:p>
          <a:p>
            <a:pPr algn="ctr">
              <a:lnSpc>
                <a:spcPct val="8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Protons and neutrons are together in the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nucleus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of an atom, whereas electrons are in motion in orbits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around the central nucleus.</a:t>
            </a:r>
          </a:p>
          <a:p>
            <a:pPr algn="ctr">
              <a:lnSpc>
                <a:spcPct val="12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Protons carry a positive electrical charge, electrons carry a negative charge, and neutrons carry no charge.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Neutrons work to keep nuclei together. </a:t>
            </a:r>
          </a:p>
          <a:p>
            <a:pPr algn="ctr">
              <a:lnSpc>
                <a:spcPct val="8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Most atoms are electrically neutral, meaning that they have an equal number of protons and electrons.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0512FEC-0B56-31A0-12F2-20445C2C8B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Radioactivity Inside You</a:t>
            </a: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204859E0-2C70-95BC-1F8C-1737993E8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74725"/>
            <a:ext cx="8153400" cy="476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Concerned about radioactivity in nature? </a:t>
            </a:r>
          </a:p>
          <a:p>
            <a:pPr algn="ctr" eaLnBrk="0" hangingPunct="0">
              <a:lnSpc>
                <a:spcPct val="13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To keep things in perspective, consider that 0.01% of all potassium is radioactive K-40.</a:t>
            </a:r>
          </a:p>
          <a:p>
            <a:pPr algn="ctr" eaLnBrk="0" hangingPunct="0">
              <a:lnSpc>
                <a:spcPct val="11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Potassium is an essential element in the human body. 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If your body is about 1% K, this means a 70 kg 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(150 pound) person contains around 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1x10</a:t>
            </a:r>
            <a:r>
              <a:rPr lang="en-US" altLang="en-US" b="1" baseline="30000">
                <a:solidFill>
                  <a:schemeClr val="tx2"/>
                </a:solidFill>
                <a:latin typeface="Arial" panose="020B0604020202020204" pitchFamily="34" charset="0"/>
              </a:rPr>
              <a:t>21</a:t>
            </a: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 atoms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(that’s one </a:t>
            </a: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billion trillion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atoms)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of radioactive K-40.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5A556E07-3D1A-0BC9-F252-63942C03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7175"/>
            <a:ext cx="17526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9BEFED08-7D46-BAB0-E054-D88E2D03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7175"/>
            <a:ext cx="17526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>
            <a:extLst>
              <a:ext uri="{FF2B5EF4-FFF2-40B4-BE49-F238E27FC236}">
                <a16:creationId xmlns:a16="http://schemas.microsoft.com/office/drawing/2014/main" id="{AE5C0623-16F2-6B51-2502-B8E4B7B3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648200"/>
            <a:ext cx="13716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B6F4AA4-FFE4-919E-FAE6-F7F9889B5A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391400" cy="7620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Chemical Bonds</a:t>
            </a: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FBA040CC-9CEB-37F9-DEAE-3C4BF642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762000"/>
            <a:ext cx="26670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AFCAF0A3-47ED-D291-4369-E29B7456B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10000"/>
            <a:ext cx="8382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36C07867-E1E4-B290-D797-9AC7FB0E8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One typical consequence of  chemical reactions  is the formation of chemical bonds between atoms and complexes.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What kind of bonds form is based on the electronic configuration of the atoms involved.</a:t>
            </a:r>
          </a:p>
          <a:p>
            <a:pPr algn="ctr">
              <a:lnSpc>
                <a:spcPct val="11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Atoms with near-full (halogens) and near-empty (alkalis/alkali earths) outer electron shells, as well as transition metals, may form 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ionic 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bonds. </a:t>
            </a:r>
          </a:p>
          <a:p>
            <a:pPr algn="ctr">
              <a:lnSpc>
                <a:spcPct val="11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Covalent  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bonds are where atoms share outer shell electrons. </a:t>
            </a:r>
          </a:p>
          <a:p>
            <a:pPr algn="ctr">
              <a:lnSpc>
                <a:spcPct val="11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bulk of minerals are dominantly ionically bonded. However, many minerals have bonds with some covalent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and some ionic components.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1D459FC7-F775-F39B-E170-0A17B4FBACB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001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89A685C7-73B7-2BBB-C087-D5A01DD531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9067800" cy="762000"/>
          </a:xfrm>
          <a:solidFill>
            <a:schemeClr val="bg1"/>
          </a:solidFill>
        </p:spPr>
        <p:txBody>
          <a:bodyPr anchor="ctr"/>
          <a:lstStyle/>
          <a:p>
            <a:pPr algn="l"/>
            <a:r>
              <a:rPr lang="en-US" altLang="en-US" sz="3600">
                <a:latin typeface="Arial" panose="020B0604020202020204" pitchFamily="34" charset="0"/>
              </a:rPr>
              <a:t>Ionic Bonds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850571C9-38EA-838A-A1C8-CB2F080A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31242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Atoms satisfy themselves by the give and take of outer shell electrons. </a:t>
            </a:r>
          </a:p>
          <a:p>
            <a:pPr>
              <a:lnSpc>
                <a:spcPct val="13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Most minerals are held together by primarily ionic bonds. </a:t>
            </a:r>
            <a:endParaRPr lang="en-US" altLang="en-US" baseline="30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>
            <a:extLst>
              <a:ext uri="{FF2B5EF4-FFF2-40B4-BE49-F238E27FC236}">
                <a16:creationId xmlns:a16="http://schemas.microsoft.com/office/drawing/2014/main" id="{A6721396-0ED5-5051-DA02-CAA512C67A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457200"/>
            <a:ext cx="85725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3">
            <a:extLst>
              <a:ext uri="{FF2B5EF4-FFF2-40B4-BE49-F238E27FC236}">
                <a16:creationId xmlns:a16="http://schemas.microsoft.com/office/drawing/2014/main" id="{537D08B5-CDFC-120E-8264-CEB942C56E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152400"/>
            <a:ext cx="8458200" cy="1066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Covalent Bonds: Electron Sharing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B817946D-3684-EADC-22A1-61F9F16E0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37225"/>
            <a:ext cx="75438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These carbon atoms are held together by sharing outer-shell electrons. </a:t>
            </a:r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12D39B86-6E74-D3E7-2507-24B1C8B4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3048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28" name="Rectangle 16">
            <a:extLst>
              <a:ext uri="{FF2B5EF4-FFF2-40B4-BE49-F238E27FC236}">
                <a16:creationId xmlns:a16="http://schemas.microsoft.com/office/drawing/2014/main" id="{4F067247-16F6-02DF-987C-2903E15A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672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29" name="Rectangle 17">
            <a:extLst>
              <a:ext uri="{FF2B5EF4-FFF2-40B4-BE49-F238E27FC236}">
                <a16:creationId xmlns:a16="http://schemas.microsoft.com/office/drawing/2014/main" id="{38573BE0-07B5-4304-5A5A-9090C61A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0480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30" name="Rectangle 18">
            <a:extLst>
              <a:ext uri="{FF2B5EF4-FFF2-40B4-BE49-F238E27FC236}">
                <a16:creationId xmlns:a16="http://schemas.microsoft.com/office/drawing/2014/main" id="{81001FC1-8EC0-D329-386C-0635718C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288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31" name="Rectangle 19">
            <a:extLst>
              <a:ext uri="{FF2B5EF4-FFF2-40B4-BE49-F238E27FC236}">
                <a16:creationId xmlns:a16="http://schemas.microsoft.com/office/drawing/2014/main" id="{B38DDB0F-E21F-F799-59AF-5D08ACA1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8288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EDA3C08E-E893-99A3-2030-307A9744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8288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33" name="Rectangle 21">
            <a:extLst>
              <a:ext uri="{FF2B5EF4-FFF2-40B4-BE49-F238E27FC236}">
                <a16:creationId xmlns:a16="http://schemas.microsoft.com/office/drawing/2014/main" id="{15A96CFB-9FC4-F103-2364-D65D7A0D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80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34" name="Rectangle 22">
            <a:extLst>
              <a:ext uri="{FF2B5EF4-FFF2-40B4-BE49-F238E27FC236}">
                <a16:creationId xmlns:a16="http://schemas.microsoft.com/office/drawing/2014/main" id="{EADDD3F6-FA2C-2BED-35AD-A86E1195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672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35" name="Rectangle 23">
            <a:extLst>
              <a:ext uri="{FF2B5EF4-FFF2-40B4-BE49-F238E27FC236}">
                <a16:creationId xmlns:a16="http://schemas.microsoft.com/office/drawing/2014/main" id="{561AB123-0FA6-D719-D690-BB14BF63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048000"/>
            <a:ext cx="381000" cy="381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C2DCE620-AB6C-90CE-499E-946F14A90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458200" cy="1066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Alternative Bonds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883942A7-84F0-ACB4-F598-8F3964D3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7543800" cy="4729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Some minerals have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metallic bonds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which are a form of covalent bonds.</a:t>
            </a:r>
          </a:p>
          <a:p>
            <a:pPr algn="ctr">
              <a:lnSpc>
                <a:spcPct val="11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One notable weak kind of bond is called the </a:t>
            </a:r>
          </a:p>
          <a:p>
            <a:pPr algn="ctr">
              <a:lnSpc>
                <a:spcPct val="150000"/>
              </a:lnSpc>
            </a:pP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Van der Waals force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, essentially an ionic bond. </a:t>
            </a:r>
          </a:p>
          <a:p>
            <a:pPr algn="ctr">
              <a:lnSpc>
                <a:spcPct val="13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When we talk about minerals we will see that these bonds are responsible for the key 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physical properties of some minerals.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0CC976-A26C-F8FF-DD62-A6743FC8A0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Chemical Reactions: Achieving Stability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591F1CB5-6A5A-09D8-2FD1-D36CA050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3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35857" name="Picture 17">
            <a:extLst>
              <a:ext uri="{FF2B5EF4-FFF2-40B4-BE49-F238E27FC236}">
                <a16:creationId xmlns:a16="http://schemas.microsoft.com/office/drawing/2014/main" id="{B54F142A-8BB3-B66C-9318-1FCD898B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9550"/>
            <a:ext cx="1752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8" name="Rectangle 18">
            <a:extLst>
              <a:ext uri="{FF2B5EF4-FFF2-40B4-BE49-F238E27FC236}">
                <a16:creationId xmlns:a16="http://schemas.microsoft.com/office/drawing/2014/main" id="{CD1C4CEC-4C14-CCD1-5427-DC1ECAB0F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638800"/>
            <a:ext cx="9906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F64FF10-6599-D9D6-4393-419FB151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876300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</a:rPr>
              <a:t>Chemical reactions take place in order to achieve a more stable state (lower total energy) under given conditions (pressure, temperature).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</a:rPr>
              <a:t>Unstable reactants react to form stable products.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200">
                <a:latin typeface="Arial" panose="020B0604020202020204" pitchFamily="34" charset="0"/>
              </a:rPr>
              <a:t>[don’t get confused: we’re not talking about nuclear instability here]</a:t>
            </a:r>
          </a:p>
          <a:p>
            <a:pPr algn="ctr" eaLnBrk="0" hangingPunct="0"/>
            <a:endParaRPr lang="en-US" altLang="en-US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</a:rPr>
              <a:t>To complicate this, the transition from unstable mineral to stable mineral is not necessarily automatic.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</a:rPr>
              <a:t>Many chemical reactions require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</a:rPr>
              <a:t>a great deal of  energy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</a:rPr>
              <a:t>to run to completion. </a:t>
            </a:r>
          </a:p>
        </p:txBody>
      </p:sp>
      <p:pic>
        <p:nvPicPr>
          <p:cNvPr id="35860" name="Picture 20">
            <a:extLst>
              <a:ext uri="{FF2B5EF4-FFF2-40B4-BE49-F238E27FC236}">
                <a16:creationId xmlns:a16="http://schemas.microsoft.com/office/drawing/2014/main" id="{45158677-7122-21D1-6391-DAD629D3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5038"/>
          <a:stretch>
            <a:fillRect/>
          </a:stretch>
        </p:blipFill>
        <p:spPr bwMode="auto">
          <a:xfrm>
            <a:off x="7748588" y="5257800"/>
            <a:ext cx="13954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7601E5BD-8E78-8FA3-CCBE-49F0C1D94E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What is a Mineral?</a:t>
            </a: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4A23CF9F-9477-04A6-315E-C704DAFE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3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108549" name="Picture 5">
            <a:extLst>
              <a:ext uri="{FF2B5EF4-FFF2-40B4-BE49-F238E27FC236}">
                <a16:creationId xmlns:a16="http://schemas.microsoft.com/office/drawing/2014/main" id="{F334BBA0-F54E-927E-A530-F1C52EF6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050"/>
            <a:ext cx="365760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>
            <a:extLst>
              <a:ext uri="{FF2B5EF4-FFF2-40B4-BE49-F238E27FC236}">
                <a16:creationId xmlns:a16="http://schemas.microsoft.com/office/drawing/2014/main" id="{26BE3099-9E68-58A7-F464-65A1069B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27538"/>
            <a:ext cx="3657600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1" name="Rectangle 7">
            <a:extLst>
              <a:ext uri="{FF2B5EF4-FFF2-40B4-BE49-F238E27FC236}">
                <a16:creationId xmlns:a16="http://schemas.microsoft.com/office/drawing/2014/main" id="{7E43D90D-4A57-4088-DA18-FB07C9820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05000"/>
            <a:ext cx="3352800" cy="533400"/>
          </a:xfrm>
          <a:prstGeom prst="rect">
            <a:avLst/>
          </a:prstGeom>
          <a:solidFill>
            <a:srgbClr val="CC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D1DAF81F-F292-A78C-1EF7-C0A76909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143000"/>
            <a:ext cx="5257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naturally occurring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inorganic compound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specific chemical composition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defined crystal structure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consistent physical properties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32DE62E-635F-9AE9-30AD-94F97DC65C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Stability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53B2E1E2-2288-F2B9-1C6A-EB38DC54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3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A8B057D0-FFF4-703F-6D68-10358BC0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229600" cy="534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With sophisticated furnaces and presses, we have investigated what chemical compounds (minerals) are stable at given pressures and temperatures 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(now achieving pressures of the Earth’s core).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From experiments it is clear that most of the rocks exposed at the Earth’s surface today are not stable at these low temperatures/pressures. The minerals that are the most stable at the Earth’s surface are largely clay minerals. </a:t>
            </a:r>
          </a:p>
          <a:p>
            <a:pPr algn="ctr" eaLnBrk="0" hangingPunct="0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</a:rPr>
              <a:t>So why are we not adrift in a sea of mud?</a:t>
            </a:r>
          </a:p>
        </p:txBody>
      </p:sp>
      <p:pic>
        <p:nvPicPr>
          <p:cNvPr id="95237" name="Picture 5">
            <a:extLst>
              <a:ext uri="{FF2B5EF4-FFF2-40B4-BE49-F238E27FC236}">
                <a16:creationId xmlns:a16="http://schemas.microsoft.com/office/drawing/2014/main" id="{80DC481A-5272-6825-0EA2-E339F699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6075"/>
            <a:ext cx="1600200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>
            <a:extLst>
              <a:ext uri="{FF2B5EF4-FFF2-40B4-BE49-F238E27FC236}">
                <a16:creationId xmlns:a16="http://schemas.microsoft.com/office/drawing/2014/main" id="{4A3C1A05-300C-3C63-550C-33149EF3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5038"/>
          <a:stretch>
            <a:fillRect/>
          </a:stretch>
        </p:blipFill>
        <p:spPr bwMode="auto">
          <a:xfrm>
            <a:off x="7748588" y="5257800"/>
            <a:ext cx="13954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8" name="Rectangle 12">
            <a:extLst>
              <a:ext uri="{FF2B5EF4-FFF2-40B4-BE49-F238E27FC236}">
                <a16:creationId xmlns:a16="http://schemas.microsoft.com/office/drawing/2014/main" id="{21682FE7-F21C-B2E6-9C3F-92EDC7F2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95400"/>
            <a:ext cx="1752600" cy="457200"/>
          </a:xfrm>
          <a:prstGeom prst="rect">
            <a:avLst/>
          </a:prstGeom>
          <a:solidFill>
            <a:srgbClr val="FFCC99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88E89255-65BF-E643-4DD7-FDAC712DED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Stability and Metastability</a:t>
            </a: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EFFF39FB-5F08-3B9D-0A65-B2850C7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3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FD60E90F-FEE3-780B-8598-48277D72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229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</a:rPr>
              <a:t>Minerals that persist in an environment in which they are not chemically stable are said to be  </a:t>
            </a:r>
            <a:r>
              <a:rPr lang="en-US" altLang="en-US" i="1">
                <a:latin typeface="Arial" panose="020B0604020202020204" pitchFamily="34" charset="0"/>
              </a:rPr>
              <a:t>metastable</a:t>
            </a:r>
            <a:r>
              <a:rPr lang="en-US" altLang="en-US">
                <a:latin typeface="Arial" panose="020B0604020202020204" pitchFamily="34" charset="0"/>
              </a:rPr>
              <a:t>. 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</a:rPr>
              <a:t>Most of the minerals in the rocks at the Earth’s surface are metastable. Given enough energy (or enough time and the right conditions) they will react to form stable minerals.</a:t>
            </a:r>
          </a:p>
        </p:txBody>
      </p:sp>
      <p:graphicFrame>
        <p:nvGraphicFramePr>
          <p:cNvPr id="96262" name="Object 6">
            <a:extLst>
              <a:ext uri="{FF2B5EF4-FFF2-40B4-BE49-F238E27FC236}">
                <a16:creationId xmlns:a16="http://schemas.microsoft.com/office/drawing/2014/main" id="{E914A791-DEB6-F0F6-1AB9-E9DB1CAA6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382963"/>
          <a:ext cx="4330700" cy="339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4178880" imgH="3279960" progId="CorelDraw.Graphic.8">
                  <p:embed/>
                </p:oleObj>
              </mc:Choice>
              <mc:Fallback>
                <p:oleObj name="CorelDRAW" r:id="rId3" imgW="4178880" imgH="3279960" progId="CorelDraw.Graphic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82963"/>
                        <a:ext cx="4330700" cy="339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6" name="Line 10">
            <a:extLst>
              <a:ext uri="{FF2B5EF4-FFF2-40B4-BE49-F238E27FC236}">
                <a16:creationId xmlns:a16="http://schemas.microsoft.com/office/drawing/2014/main" id="{5781D6A1-8361-489D-53E2-0D1F467A1D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5181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67" name="Line 11">
            <a:extLst>
              <a:ext uri="{FF2B5EF4-FFF2-40B4-BE49-F238E27FC236}">
                <a16:creationId xmlns:a16="http://schemas.microsoft.com/office/drawing/2014/main" id="{9C8D3E38-F240-5548-39A6-961CAC5A2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66294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6269" name="Picture 13">
            <a:extLst>
              <a:ext uri="{FF2B5EF4-FFF2-40B4-BE49-F238E27FC236}">
                <a16:creationId xmlns:a16="http://schemas.microsoft.com/office/drawing/2014/main" id="{D7855E77-2D43-2B6D-671D-0D3C5018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b="5038"/>
          <a:stretch>
            <a:fillRect/>
          </a:stretch>
        </p:blipFill>
        <p:spPr bwMode="auto">
          <a:xfrm>
            <a:off x="6629400" y="4343400"/>
            <a:ext cx="159543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1" name="Picture 15">
            <a:extLst>
              <a:ext uri="{FF2B5EF4-FFF2-40B4-BE49-F238E27FC236}">
                <a16:creationId xmlns:a16="http://schemas.microsoft.com/office/drawing/2014/main" id="{9136727C-D6F6-4E08-D61D-EF20826E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17526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72" name="Oval 16">
            <a:extLst>
              <a:ext uri="{FF2B5EF4-FFF2-40B4-BE49-F238E27FC236}">
                <a16:creationId xmlns:a16="http://schemas.microsoft.com/office/drawing/2014/main" id="{5929D464-F2A8-7CA7-5DBF-392D9E391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60928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73" name="Line 17">
            <a:extLst>
              <a:ext uri="{FF2B5EF4-FFF2-40B4-BE49-F238E27FC236}">
                <a16:creationId xmlns:a16="http://schemas.microsoft.com/office/drawing/2014/main" id="{D20D6530-F236-8BDB-94AA-61C551C62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6750" y="6321425"/>
            <a:ext cx="6858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74" name="Rectangle 18">
            <a:extLst>
              <a:ext uri="{FF2B5EF4-FFF2-40B4-BE49-F238E27FC236}">
                <a16:creationId xmlns:a16="http://schemas.microsoft.com/office/drawing/2014/main" id="{891E2844-3FE2-9103-D517-F7B59E46A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16650"/>
            <a:ext cx="170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>
                <a:latin typeface="Arial" panose="020B0604020202020204" pitchFamily="34" charset="0"/>
              </a:rPr>
              <a:t>Earth’s surface</a:t>
            </a:r>
          </a:p>
          <a:p>
            <a:pPr algn="ctr"/>
            <a:r>
              <a:rPr lang="en-US" altLang="en-US" sz="1800">
                <a:latin typeface="Arial" panose="020B0604020202020204" pitchFamily="34" charset="0"/>
              </a:rPr>
              <a:t>conditions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296857C-446C-E9EB-C8A6-51D08BCC5B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79375"/>
            <a:ext cx="9067800" cy="7620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200">
                <a:latin typeface="Arial" panose="020B0604020202020204" pitchFamily="34" charset="0"/>
              </a:rPr>
              <a:t>Credits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5AA19FE6-E475-1B4F-215E-FE9DF594F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8575"/>
            <a:ext cx="8610600" cy="301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Some images in this presentation from: 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J Rakovan, Miami Univ., Ohio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Marshak, </a:t>
            </a:r>
            <a:r>
              <a:rPr lang="en-US" altLang="en-US" u="sng">
                <a:latin typeface="Arial" panose="020B0604020202020204" pitchFamily="34" charset="0"/>
              </a:rPr>
              <a:t>Earth: Portrait of a Planet</a:t>
            </a:r>
            <a:r>
              <a:rPr lang="en-US" altLang="en-US">
                <a:latin typeface="Arial" panose="020B0604020202020204" pitchFamily="34" charset="0"/>
              </a:rPr>
              <a:t> (1st ed.)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Plummer, McGeary and Carlson, </a:t>
            </a:r>
            <a:r>
              <a:rPr lang="en-US" altLang="en-US" u="sng">
                <a:latin typeface="Arial" panose="020B0604020202020204" pitchFamily="34" charset="0"/>
              </a:rPr>
              <a:t>Physical Geology</a:t>
            </a:r>
            <a:r>
              <a:rPr lang="en-US" altLang="en-US">
                <a:latin typeface="Arial" panose="020B0604020202020204" pitchFamily="34" charset="0"/>
              </a:rPr>
              <a:t> (8th ed.)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LBNL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chemicalelements.com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NRC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NOVA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25F8E57-0EF6-FDA2-C245-7EDC347022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9375"/>
            <a:ext cx="9067800" cy="606425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Maintaining Neutrality</a:t>
            </a: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64F4401E-47EB-EB1F-6FCD-C945ED1A0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36625"/>
            <a:ext cx="86868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Most atoms are electrically neutral, meaning that they have an equal number of protons and electrons. </a:t>
            </a: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9D931D4B-8145-C539-9A63-7406C858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3810000" cy="415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 schematic model of a lithium (Li) atom in the ground state.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It has 3 protons in the nucleus, and </a:t>
            </a:r>
          </a:p>
          <a:p>
            <a:pPr algn="ctr">
              <a:lnSpc>
                <a:spcPct val="14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3 electrons in orbit.</a:t>
            </a:r>
          </a:p>
          <a:p>
            <a:pPr algn="ctr">
              <a:lnSpc>
                <a:spcPct val="4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(we will get to the number </a:t>
            </a:r>
          </a:p>
          <a:p>
            <a:pPr algn="ctr">
              <a:lnSpc>
                <a:spcPct val="140000"/>
              </a:lnSpc>
            </a:pPr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</a:rPr>
              <a:t>of neutrons)</a:t>
            </a:r>
          </a:p>
        </p:txBody>
      </p:sp>
      <p:pic>
        <p:nvPicPr>
          <p:cNvPr id="106502" name="Picture 6">
            <a:extLst>
              <a:ext uri="{FF2B5EF4-FFF2-40B4-BE49-F238E27FC236}">
                <a16:creationId xmlns:a16="http://schemas.microsoft.com/office/drawing/2014/main" id="{2CADFA76-9B58-2B60-8ECE-73CBDEF5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184400"/>
            <a:ext cx="4722812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extLst>
              <a:ext uri="{FF2B5EF4-FFF2-40B4-BE49-F238E27FC236}">
                <a16:creationId xmlns:a16="http://schemas.microsoft.com/office/drawing/2014/main" id="{BDA25BA9-9CB4-E696-781D-A55B2DAC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035">
            <a:extLst>
              <a:ext uri="{FF2B5EF4-FFF2-40B4-BE49-F238E27FC236}">
                <a16:creationId xmlns:a16="http://schemas.microsoft.com/office/drawing/2014/main" id="{010D2F6A-A7AE-9536-12FF-1472D3AB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191000"/>
            <a:ext cx="1828800" cy="4572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66" name="Rectangle 1034">
            <a:extLst>
              <a:ext uri="{FF2B5EF4-FFF2-40B4-BE49-F238E27FC236}">
                <a16:creationId xmlns:a16="http://schemas.microsoft.com/office/drawing/2014/main" id="{C63A244D-5E65-F0E8-8B2B-EA42A375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2954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58" name="Rectangle 1026">
            <a:extLst>
              <a:ext uri="{FF2B5EF4-FFF2-40B4-BE49-F238E27FC236}">
                <a16:creationId xmlns:a16="http://schemas.microsoft.com/office/drawing/2014/main" id="{E7CAC0EE-298C-2405-3234-8F1C35D4A3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7620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Electronic and Nuclear Properties</a:t>
            </a:r>
          </a:p>
        </p:txBody>
      </p:sp>
      <p:sp>
        <p:nvSpPr>
          <p:cNvPr id="70659" name="Text Box 1027">
            <a:extLst>
              <a:ext uri="{FF2B5EF4-FFF2-40B4-BE49-F238E27FC236}">
                <a16:creationId xmlns:a16="http://schemas.microsoft.com/office/drawing/2014/main" id="{3E5B4841-411F-16F8-A5BF-9C81A732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001000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</a:rPr>
              <a:t>Properties of atoms reflect some combination of features related to electrons or to the nucleus. </a:t>
            </a:r>
          </a:p>
          <a:p>
            <a:pPr algn="ctr">
              <a:lnSpc>
                <a:spcPct val="12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</a:rPr>
              <a:t>The </a:t>
            </a:r>
            <a:r>
              <a:rPr lang="en-US" altLang="en-US" i="1">
                <a:latin typeface="Arial" panose="020B0604020202020204" pitchFamily="34" charset="0"/>
              </a:rPr>
              <a:t>electronic</a:t>
            </a:r>
            <a:r>
              <a:rPr lang="en-US" altLang="en-US">
                <a:latin typeface="Arial" panose="020B0604020202020204" pitchFamily="34" charset="0"/>
              </a:rPr>
              <a:t> properties are those related to how atoms connect to one another:  bonding.</a:t>
            </a:r>
          </a:p>
          <a:p>
            <a:pPr algn="ctr">
              <a:lnSpc>
                <a:spcPct val="120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</a:rPr>
              <a:t>The </a:t>
            </a:r>
            <a:r>
              <a:rPr lang="en-US" altLang="en-US" i="1">
                <a:latin typeface="Arial" panose="020B0604020202020204" pitchFamily="34" charset="0"/>
              </a:rPr>
              <a:t>nuclear</a:t>
            </a:r>
            <a:r>
              <a:rPr lang="en-US" altLang="en-US">
                <a:latin typeface="Arial" panose="020B0604020202020204" pitchFamily="34" charset="0"/>
              </a:rPr>
              <a:t> properties include features like  radioactivity.</a:t>
            </a:r>
          </a:p>
        </p:txBody>
      </p:sp>
      <p:pic>
        <p:nvPicPr>
          <p:cNvPr id="70664" name="Picture 1032">
            <a:extLst>
              <a:ext uri="{FF2B5EF4-FFF2-40B4-BE49-F238E27FC236}">
                <a16:creationId xmlns:a16="http://schemas.microsoft.com/office/drawing/2014/main" id="{3B0C36B8-FD63-78F3-D329-27C7C987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40275"/>
            <a:ext cx="21336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1033">
            <a:extLst>
              <a:ext uri="{FF2B5EF4-FFF2-40B4-BE49-F238E27FC236}">
                <a16:creationId xmlns:a16="http://schemas.microsoft.com/office/drawing/2014/main" id="{E3CF793F-E1AD-96D8-2B0A-30F1E9B7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0275"/>
            <a:ext cx="21336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>
            <a:extLst>
              <a:ext uri="{FF2B5EF4-FFF2-40B4-BE49-F238E27FC236}">
                <a16:creationId xmlns:a16="http://schemas.microsoft.com/office/drawing/2014/main" id="{A9E9F740-C4BF-32CA-F60A-132D52A9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36538"/>
            <a:ext cx="8167688" cy="70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6EAFBF05-FB60-45B4-8A16-323DDF5226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Size of Nuclei</a:t>
            </a: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460C3BDD-F899-17C3-88F6-A9106388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8915400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number of neutrons tends to closely follow the number of protons. Atoms with more of each are bigger and heavier.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AFC73FD1-C0BA-A093-7769-23653897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75325"/>
            <a:ext cx="3810000" cy="108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A uranium atom, with 92 protons and ~146 neutrons is gigantic compared to dinky helium (2 + 2).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>
            <a:extLst>
              <a:ext uri="{FF2B5EF4-FFF2-40B4-BE49-F238E27FC236}">
                <a16:creationId xmlns:a16="http://schemas.microsoft.com/office/drawing/2014/main" id="{44644FB0-C4EB-87C5-AA5E-768C6B78B08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001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58758224-BDDC-8841-D3B1-C824B4953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57238"/>
            <a:ext cx="8305800" cy="1150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Microcosms of our solar system, atoms are dominantly empty space:</a:t>
            </a:r>
          </a:p>
          <a:p>
            <a:pPr algn="ctr">
              <a:lnSpc>
                <a:spcPct val="7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FC0BED6E-7AD5-825B-2A16-C0AC0770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89300"/>
            <a:ext cx="3048000" cy="2511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If an oxygen atom had a total radius of 100 km, the nucleus would be a ~1 m diameter sphere in the middle.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5629BBFB-D3D7-ADDB-AFFB-911065BF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28800"/>
            <a:ext cx="3505200" cy="493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electron orbits</a:t>
            </a: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3A62F57A-C4C2-BC3B-44D1-D93BDC2048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067800" cy="560388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The Spacious Atom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026">
            <a:extLst>
              <a:ext uri="{FF2B5EF4-FFF2-40B4-BE49-F238E27FC236}">
                <a16:creationId xmlns:a16="http://schemas.microsoft.com/office/drawing/2014/main" id="{AB66F8C0-AC59-5CDE-76AB-4FDA867FC14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001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1027">
            <a:extLst>
              <a:ext uri="{FF2B5EF4-FFF2-40B4-BE49-F238E27FC236}">
                <a16:creationId xmlns:a16="http://schemas.microsoft.com/office/drawing/2014/main" id="{03B4BC53-78B8-3FD7-9C31-34E83D7E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17550"/>
            <a:ext cx="83058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In a simplistic model, electrons float around the nucleus in orbits that are sometimes called shells. </a:t>
            </a:r>
          </a:p>
          <a:p>
            <a:pPr algn="ctr">
              <a:lnSpc>
                <a:spcPct val="8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Text Box 1028">
            <a:extLst>
              <a:ext uri="{FF2B5EF4-FFF2-40B4-BE49-F238E27FC236}">
                <a16:creationId xmlns:a16="http://schemas.microsoft.com/office/drawing/2014/main" id="{A1643BDE-3009-534E-A1F6-25826DFC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90800"/>
            <a:ext cx="3200400" cy="403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As the number of electrons increases, they start to fill orbits farther out from the nucleus. 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In most cases, electrons are lost or gained only from the outermost orbits. </a:t>
            </a:r>
          </a:p>
        </p:txBody>
      </p:sp>
      <p:sp>
        <p:nvSpPr>
          <p:cNvPr id="89093" name="Text Box 1029">
            <a:extLst>
              <a:ext uri="{FF2B5EF4-FFF2-40B4-BE49-F238E27FC236}">
                <a16:creationId xmlns:a16="http://schemas.microsoft.com/office/drawing/2014/main" id="{2C757821-5FE9-A670-DB41-5954A550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28800"/>
            <a:ext cx="3505200" cy="493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electron orbits</a:t>
            </a:r>
          </a:p>
        </p:txBody>
      </p:sp>
      <p:sp>
        <p:nvSpPr>
          <p:cNvPr id="89094" name="Rectangle 1030">
            <a:extLst>
              <a:ext uri="{FF2B5EF4-FFF2-40B4-BE49-F238E27FC236}">
                <a16:creationId xmlns:a16="http://schemas.microsoft.com/office/drawing/2014/main" id="{BE51AAF9-18F6-E63F-9A3D-D665C95D8F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067800" cy="560388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Electrons in Orbit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Rectangle 12">
            <a:extLst>
              <a:ext uri="{FF2B5EF4-FFF2-40B4-BE49-F238E27FC236}">
                <a16:creationId xmlns:a16="http://schemas.microsoft.com/office/drawing/2014/main" id="{A83806D1-0F6B-FA74-A3D8-A614EA2F9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19600"/>
            <a:ext cx="2743200" cy="45720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2E4BD3F-071A-CBA4-338D-4DD73371EB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Charged Atoms: Ions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6B47EB7C-5AEE-B000-EFF3-3215EC96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213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Arial" panose="020B0604020202020204" pitchFamily="34" charset="0"/>
              </a:rPr>
              <a:t>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F43D6E8D-C748-FD03-7CBD-7800978D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19600"/>
            <a:ext cx="838200" cy="457200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E845FB33-8C9A-2C7C-DF74-06BBB9E6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98525"/>
            <a:ext cx="89154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Left to their own devices, atoms are electrically neutral.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That means that they have an equal number of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protons and electrons. </a:t>
            </a:r>
          </a:p>
          <a:p>
            <a:pPr algn="ctr">
              <a:lnSpc>
                <a:spcPct val="12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During the course of most natural events,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protons are not gained or lost, but electrons may be. </a:t>
            </a:r>
          </a:p>
          <a:p>
            <a:pPr algn="ctr">
              <a:lnSpc>
                <a:spcPct val="12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Atoms with more or fewer electrons than protons are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electrically charged. They are called 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ions:</a:t>
            </a: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an atom that loses electrons takes on a positive charge (cation);  </a:t>
            </a: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an atom that gains electrons takes on a negative charge (anion).</a:t>
            </a:r>
          </a:p>
          <a:p>
            <a:pPr algn="ctr">
              <a:lnSpc>
                <a:spcPct val="12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Complex cations and anions can also occur: (NH</a:t>
            </a:r>
            <a:r>
              <a:rPr lang="en-US" altLang="en-US" baseline="-2500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30000">
                <a:solidFill>
                  <a:schemeClr val="tx2"/>
                </a:solidFill>
                <a:latin typeface="Arial" panose="020B0604020202020204" pitchFamily="34" charset="0"/>
              </a:rPr>
              <a:t>+1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, (SO</a:t>
            </a:r>
            <a:r>
              <a:rPr lang="en-US" altLang="en-US" baseline="-2500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30000">
                <a:solidFill>
                  <a:schemeClr val="tx2"/>
                </a:solidFill>
                <a:latin typeface="Arial" panose="020B0604020202020204" pitchFamily="34" charset="0"/>
              </a:rPr>
              <a:t>-2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2228E3C2-29FE-5D85-901F-45286B66E3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685800"/>
          </a:xfrm>
          <a:solidFill>
            <a:schemeClr val="bg1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Atomic Number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1216180A-8291-1222-AA06-47782E9AC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9925"/>
            <a:ext cx="9144000" cy="272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We distinguish one element from another on the basis of the atomic number, which is the number of </a:t>
            </a:r>
            <a:r>
              <a:rPr lang="en-US" altLang="en-US" i="1">
                <a:solidFill>
                  <a:schemeClr val="tx2"/>
                </a:solidFill>
                <a:latin typeface="Arial" panose="020B0604020202020204" pitchFamily="34" charset="0"/>
              </a:rPr>
              <a:t>protons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</a:p>
          <a:p>
            <a:pPr algn="ctr">
              <a:lnSpc>
                <a:spcPct val="70000"/>
              </a:lnSpc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So, an atom of any element can have a variable number of electrons and neutrons, but given the number of protons, the fundamental properties of the element are unchanged. 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504060E7-AB7F-6D30-65F2-C0CDB844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6705600" cy="3414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This is the basis for Dmitri Mendeleev’s organization of the </a:t>
            </a:r>
          </a:p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Periodic Table of the Elements. </a:t>
            </a:r>
          </a:p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table is a way of organizing elements </a:t>
            </a:r>
          </a:p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on physical grounds, </a:t>
            </a:r>
          </a:p>
          <a:p>
            <a:pPr algn="ctr">
              <a:lnSpc>
                <a:spcPct val="130000"/>
              </a:lnSpc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but also serves to group elements with consistent chemical properties.</a:t>
            </a:r>
          </a:p>
        </p:txBody>
      </p:sp>
      <p:pic>
        <p:nvPicPr>
          <p:cNvPr id="76812" name="Picture 12">
            <a:extLst>
              <a:ext uri="{FF2B5EF4-FFF2-40B4-BE49-F238E27FC236}">
                <a16:creationId xmlns:a16="http://schemas.microsoft.com/office/drawing/2014/main" id="{87F4C1B8-5B3A-2752-A996-FB589207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29188"/>
            <a:ext cx="27432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1962</Words>
  <Application>Microsoft Office PowerPoint</Application>
  <PresentationFormat>On-screen Show (4:3)</PresentationFormat>
  <Paragraphs>274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Times New Roman</vt:lpstr>
      <vt:lpstr>Arial</vt:lpstr>
      <vt:lpstr>Default Design</vt:lpstr>
      <vt:lpstr>CorelDRAW 8.0 Graphic</vt:lpstr>
      <vt:lpstr>The  Building Blocks</vt:lpstr>
      <vt:lpstr>The Stuff That Makes Atoms</vt:lpstr>
      <vt:lpstr>Maintaining Neutrality</vt:lpstr>
      <vt:lpstr>Electronic and Nuclear Properties</vt:lpstr>
      <vt:lpstr>Size of Nuclei</vt:lpstr>
      <vt:lpstr>The Spacious Atom</vt:lpstr>
      <vt:lpstr>Electrons in Orbit</vt:lpstr>
      <vt:lpstr>Charged Atoms: Ions</vt:lpstr>
      <vt:lpstr>Atomic Number</vt:lpstr>
      <vt:lpstr>The Periodic Table</vt:lpstr>
      <vt:lpstr>The Periodic Table</vt:lpstr>
      <vt:lpstr>Oxidation State</vt:lpstr>
      <vt:lpstr>Oxidized and Reduced States</vt:lpstr>
      <vt:lpstr>The Periodic Table: the Bulk Earth</vt:lpstr>
      <vt:lpstr>The Periodic Table: the Crust</vt:lpstr>
      <vt:lpstr>Atomic Weight: It’s all in the Nucleus</vt:lpstr>
      <vt:lpstr>Isotopes</vt:lpstr>
      <vt:lpstr>Radioactive or Stable?</vt:lpstr>
      <vt:lpstr>Stable and Radioactive Isotopes</vt:lpstr>
      <vt:lpstr>Radioactivity Inside You</vt:lpstr>
      <vt:lpstr>Chemical Bonds</vt:lpstr>
      <vt:lpstr>Ionic Bonds</vt:lpstr>
      <vt:lpstr>Covalent Bonds: Electron Sharing</vt:lpstr>
      <vt:lpstr>Alternative Bonds</vt:lpstr>
      <vt:lpstr>Chemical Reactions: Achieving Stability</vt:lpstr>
      <vt:lpstr>What is a Mineral?</vt:lpstr>
      <vt:lpstr>Stability</vt:lpstr>
      <vt:lpstr>Stability and Metastability</vt:lpstr>
      <vt:lpstr>Credits</vt:lpstr>
      <vt:lpstr>PowerPoint Presentation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</dc:title>
  <dc:creator>Isotope Geochemistry Lab</dc:creator>
  <cp:lastModifiedBy>Nayan GRIFFITHS</cp:lastModifiedBy>
  <cp:revision>257</cp:revision>
  <dcterms:created xsi:type="dcterms:W3CDTF">2000-06-29T18:06:59Z</dcterms:created>
  <dcterms:modified xsi:type="dcterms:W3CDTF">2023-05-23T20:53:32Z</dcterms:modified>
</cp:coreProperties>
</file>