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5" d="100"/>
          <a:sy n="95" d="100"/>
        </p:scale>
        <p:origin x="84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352EB27-FF30-5EBC-9CD3-338074EDC9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CE541A3-8CA9-6ED3-43AB-7D108B4AE0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C4E692F-B216-70EB-1BEA-1D0C20384B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D4AC669-E820-8059-6A61-EBDC5E66C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68E8131-E6FE-D223-41DB-AB63DFC326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DEA98B7-5F20-CFD1-14A5-04D117C59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E2857A6-079E-EC78-EE5B-558089921C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DBD8CBF-AB50-AEBC-38DC-8EC8105F7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56974B6-C5D6-BF2D-0668-0CC19455FA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B150828-10A7-809B-C876-B85237516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0BDFF8B-21C9-36D8-D8B2-DEF0CD1A63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18B5C06-D0BA-1CE1-A62A-58AA7F870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3E67B0C-DF47-F4C2-70A0-B2FB3EE13F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65287F7B-88E5-06FA-62D0-976D90C04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8318195-5AED-955D-ECDD-B09A7A40BE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84F52C9-19BE-8A37-9E38-18A429F7F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35E07C4-4959-E794-41BE-8706A025FD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A3833F8-1051-3B80-2975-577A48359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83F203E-EC35-CEC5-E90A-C06FA1E1DA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A6E209F-22CB-A94A-192B-F014EFC99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45ABADF-4707-9A20-D66C-D06B3F552F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D09E9D6-512A-85E9-7398-D66855BED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CF2997A-5410-185B-FFC2-32E868EB8CAE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49A1251-0148-F0A0-9D45-B4D48AADBDB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US" sz="24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335B80C-EAED-66C8-848B-1787CB54136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B03D5A6-5F19-14E3-9FAD-447FEBF801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09F61F1-B92E-3B03-93E5-FD68242A57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EF02502-4925-AE6B-ACA1-258BD622B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EF0AFAB-0337-4FF9-7DBB-C468A91772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681C85A-788B-B795-21C5-325276733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172DEAB8-67D2-2DEA-74B3-6AF737F526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D9CB946A-9F4F-6DD7-60E3-C1783268F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0B8BD11-CC56-8F2D-8272-19744DC4A73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1990D9C3-07D7-B81E-57AD-4864FF1EFA4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47B4D63-8180-B38E-57B1-43EC50DBC9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0C6EC61-E785-35B8-9413-B84419504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46C833C-E172-0749-4EA9-261424035D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837ECF8-D165-26B4-5F7E-A698C6F6A7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47BC8E1-8BA2-642F-E82E-98921FB9CF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7321871-FB5D-9DEB-64BA-0B6D179F1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5AC5C78-AE40-C004-7135-283B3E5CF9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63CAC0D-D870-CADD-2726-4DF2D5E1F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9DBF051-2D56-D282-2B0D-2C149D9670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0CB3765-DFBE-5184-5F34-B1981E496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62CBC70-B1E6-654B-42F5-8BC72F1C82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C321AD6-74A6-DF82-857B-284D53E3B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E05E058-9E30-A004-2F0D-8E186BC036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CD92C06-D299-69D7-7AE6-D17157BB6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2B06A-4D4B-1E3D-19DA-477D64D86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6421D-F477-64AD-6B6F-E8ADDC9D0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47E05-8FA7-6B63-293B-4156D1EFD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BD28F-D3AC-A4D3-5938-98A70625D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 Timberlake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D1474-5558-4D24-92FA-57ED6899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7655-228B-473D-9551-2B8E49AEEE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14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B59-EEDF-4C27-4A67-3CE7A9137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651131-05DD-5681-48DA-A42190403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16703-65E6-E7CA-D089-C2A4D826F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61F49-5C2F-A09E-09C9-6CA4D9DE8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 Timberlake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2A94C-88A2-606A-1637-A08FAC2D5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72D78-CD5A-45FE-85DA-6FEDF3A81C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4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8227BB-8EE1-9F5B-8B66-241BC195D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BFB3B-24BA-C6EE-E7AD-3B1033E23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819C6-A7EF-DFA9-FB88-66F965925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5ADA1-D70C-5D26-5418-425516A87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 Timberlake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40E66-37F7-7F68-0CAD-3F71B8FD6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D7272-633C-4E49-B012-DB09FA895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26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4CBB7-E81B-5852-ED1F-EF04FF8E2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95570-5C2B-C8DE-4F03-0842898AC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86388-9EEB-EAA1-04B4-B55DBF3A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3291-1573-AE27-7085-0349E6048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 Timberlake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4E1B1-EE0F-888A-27FE-F329A45DC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678FA-D4AC-414A-BDCF-EE20A76821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64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76291-E089-085A-E1CE-9C9C7A3CF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85C5A-39DA-C275-6EAD-DB48A690B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6C20A-C2F7-9C3E-3C54-754411A0A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CD21E-D50E-8954-04C6-705E80FDD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 Timberlake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70876-AE77-FBD3-BD86-B8B5C423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CFED6-294D-47DD-BE0D-8FB834BA44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34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C3C7C-0CFA-542C-B52D-16B2378B4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015E-C3A4-2047-0B82-71C6530F8A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7CEEE-BD88-B5D7-9318-2AD0F4BE4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B1399-8D47-F89A-3A98-F0BAA262B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34EAB-1B5E-15B1-595B-AD54E18A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 Timberlake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77F7C-D59E-650D-8FD5-1B1174700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34E5D-75EB-4282-8DCA-E09E106F68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96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D77E-6CF9-BC04-F0FE-F38DBCCD5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E3F4B-A04D-378F-6136-CEE584E69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C070A-7563-B26E-E275-04BD2ACDC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2E831E-2336-7984-12A8-51BC63DD3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264FE5-C6B9-FD27-4F9F-7892E282CF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A0C8F6-1316-EEED-BB3D-2261294F4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A312B5-FEF6-EBA4-F53C-AE0719EA6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 Timberlake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D2D181-764D-BEEB-83A2-8BD8504E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9E1AA-B21E-4D75-9B15-46A7AA6BFF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33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DB682-4FAE-150A-6152-B57254FE8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34A4B4-9D00-4736-9F8C-CE33679C6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7FE0B8-08AC-8EC7-47C3-69B23D47D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 Timberlake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608A8F-5C04-327D-1C27-B0A5FECB7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C26F1-62F6-47DD-8196-45EB44B4BA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75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ADD2F3-4E14-C34D-4AEE-B200A25C3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FCBD2B-3896-87A7-8C86-F06AF8B4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3EA4B-A9FC-6112-8167-464E2760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D6540-39E1-40E3-9C0C-01A66BD26F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04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D516-A852-8A77-81F6-CDDED09D8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127DD-8143-E86F-4713-BBEB184A6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B35330-AA78-BF98-5CA0-766C5CC48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D1806-825A-DE91-F4D5-1DDA0B92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CC969-F7DD-9351-A278-02EDC195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 Timberlake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4D42B-B6A2-55D4-FAA1-9C23D4155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688DB-EE39-4F81-A6AA-6A7C78D697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71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8991C-48D0-B436-6C70-1E6192864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71515B-4BE8-13D6-053E-32BD9901B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C71CF-0588-CFD8-225B-324AE55C7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7931B-7CD2-117E-84FA-C2867E6C8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87723-7B9B-DE39-15A4-821CEC60F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 Timberlake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599BA-74E0-71CE-F7D1-5DB4803AF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AA079-3409-40AF-AB5F-8491B9C03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79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528346-6912-905F-73AA-4073FA3B0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882D6EF-C3D0-CA65-FA90-D82931DD5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9018161-AA1D-A292-F9AC-98815D953A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3C0425A-86C3-7028-50DC-40B6919C55E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LecturePLUS  Timberlake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24A644F-0768-1110-956C-00D8ED8803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CD9C59-FB73-4800-B1A2-E306EB0C2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vc.cc.ca.us/dept/chemistry/timberlake/atomictheory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AED8720-ADAC-B3B0-17E0-EB0CE4956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68E5351-C060-D3D8-1B86-036051150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8BD2-82A1-430D-959C-57214E439F4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9F4F2895-6134-7C68-8EDF-52A182FCC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Chapter 2</a:t>
            </a:r>
            <a:br>
              <a:rPr lang="en-US" altLang="en-US" sz="4000" b="1"/>
            </a:br>
            <a:br>
              <a:rPr lang="en-US" altLang="en-US" sz="4000" b="1"/>
            </a:br>
            <a:r>
              <a:rPr lang="en-US" altLang="en-US" sz="4000" b="1" i="1"/>
              <a:t>Atoms and Elements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6E1E9B3-F7FB-143D-A231-B593DB78CA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 sz="3800" b="1"/>
              <a:t>The Atom</a:t>
            </a:r>
          </a:p>
          <a:p>
            <a:pPr algn="ctr">
              <a:buFontTx/>
              <a:buNone/>
            </a:pPr>
            <a:r>
              <a:rPr lang="en-US" altLang="en-US" sz="3800" b="1"/>
              <a:t>Atomic Number and Mass Number</a:t>
            </a:r>
            <a:endParaRPr lang="en-US" altLang="en-US" sz="3800"/>
          </a:p>
          <a:p>
            <a:pPr algn="ctr">
              <a:buFontTx/>
              <a:buNone/>
            </a:pPr>
            <a:r>
              <a:rPr lang="en-US" altLang="en-US" sz="3800" b="1"/>
              <a:t>Isotopes</a:t>
            </a:r>
            <a:endParaRPr lang="en-US" altLang="en-US" sz="3800"/>
          </a:p>
        </p:txBody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D485E54A-854F-D0D8-6DD8-7CB2EA2C9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066800"/>
            <a:ext cx="58674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B6DD7A4-8ADB-3D55-76DD-18F1F3F0E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E433F4A-F092-7F5C-2624-52E163450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C5-E8B0-478F-A6DD-B5BA766FFC4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8550E43E-DB31-D4E1-E5FD-0B662B556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>
                <a:solidFill>
                  <a:schemeClr val="tx1"/>
                </a:solidFill>
              </a:rPr>
              <a:t>Mass Number</a:t>
            </a:r>
            <a:endParaRPr lang="en-US" altLang="en-US" b="1">
              <a:solidFill>
                <a:schemeClr val="accent1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6B594FD-9972-F1D4-9662-B0EEA912F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839200" cy="5029200"/>
          </a:xfrm>
        </p:spPr>
        <p:txBody>
          <a:bodyPr/>
          <a:lstStyle/>
          <a:p>
            <a:pPr>
              <a:buFontTx/>
              <a:buNone/>
            </a:pPr>
            <a:endParaRPr lang="en-US" altLang="en-US" b="1">
              <a:solidFill>
                <a:srgbClr val="33CC33"/>
              </a:solidFill>
            </a:endParaRPr>
          </a:p>
          <a:p>
            <a:pPr algn="ctr">
              <a:buFontTx/>
              <a:buNone/>
            </a:pPr>
            <a:r>
              <a:rPr lang="en-US" altLang="en-US" sz="3600" b="1" i="1"/>
              <a:t>Counts the number </a:t>
            </a:r>
          </a:p>
          <a:p>
            <a:pPr algn="ctr">
              <a:buFontTx/>
              <a:buNone/>
            </a:pPr>
            <a:r>
              <a:rPr lang="en-US" altLang="en-US" sz="3600" b="1" i="1"/>
              <a:t>of </a:t>
            </a:r>
          </a:p>
          <a:p>
            <a:pPr algn="ctr">
              <a:buFontTx/>
              <a:buNone/>
            </a:pPr>
            <a:r>
              <a:rPr lang="en-US" altLang="en-US" sz="3600" b="1" i="1">
                <a:solidFill>
                  <a:schemeClr val="accent1"/>
                </a:solidFill>
              </a:rPr>
              <a:t>protons and neutrons</a:t>
            </a:r>
          </a:p>
          <a:p>
            <a:pPr algn="ctr">
              <a:buFontTx/>
              <a:buNone/>
            </a:pPr>
            <a:r>
              <a:rPr lang="en-US" altLang="en-US" sz="3600" b="1" i="1"/>
              <a:t>in an atom</a:t>
            </a:r>
          </a:p>
          <a:p>
            <a:pPr algn="ctr">
              <a:buFontTx/>
              <a:buNone/>
            </a:pPr>
            <a:endParaRPr lang="en-US" altLang="en-US" b="1" i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C8D70F9-4904-D5C2-A348-333DB1EA4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6F08B4A-9719-D5EB-C9F5-B21F0C7D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4ED1-8831-417E-B3B7-D43B853C004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7024CEA-7971-3A76-01FD-1E26F82C9A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Atomic Symbols</a:t>
            </a: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D6E1F1F-AF61-0AC3-D3F3-7471E3557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05800" cy="4876800"/>
          </a:xfrm>
        </p:spPr>
        <p:txBody>
          <a:bodyPr/>
          <a:lstStyle/>
          <a:p>
            <a:pPr>
              <a:lnSpc>
                <a:spcPct val="140000"/>
              </a:lnSpc>
              <a:buFont typeface="Wingdings" panose="05000000000000000000" pitchFamily="2" charset="2"/>
              <a:buChar char="l"/>
            </a:pPr>
            <a:r>
              <a:rPr lang="en-US" altLang="en-US" sz="2800" b="1" i="1"/>
              <a:t>Show the </a:t>
            </a:r>
            <a:r>
              <a:rPr lang="en-US" altLang="en-US" sz="2800" b="1">
                <a:solidFill>
                  <a:schemeClr val="accent1"/>
                </a:solidFill>
              </a:rPr>
              <a:t>mass number and atomic number</a:t>
            </a:r>
            <a:endParaRPr lang="en-US" altLang="en-US" sz="2800" b="1">
              <a:solidFill>
                <a:srgbClr val="33CC33"/>
              </a:solidFill>
            </a:endParaRPr>
          </a:p>
          <a:p>
            <a:pPr>
              <a:lnSpc>
                <a:spcPct val="140000"/>
              </a:lnSpc>
              <a:buFont typeface="Wingdings" panose="05000000000000000000" pitchFamily="2" charset="2"/>
              <a:buChar char="l"/>
            </a:pPr>
            <a:r>
              <a:rPr lang="en-US" altLang="en-US" sz="2800" b="1"/>
              <a:t>Give the symbol of the element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	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	mass number</a:t>
            </a:r>
            <a:endParaRPr lang="en-US" altLang="en-US" sz="2800" b="1"/>
          </a:p>
          <a:p>
            <a:pPr>
              <a:buFontTx/>
              <a:buNone/>
            </a:pPr>
            <a:r>
              <a:rPr lang="en-US" altLang="en-US" sz="2800" b="1"/>
              <a:t>	 				</a:t>
            </a:r>
            <a:r>
              <a:rPr lang="en-US" altLang="en-US" sz="3600" b="1" baseline="30000"/>
              <a:t>23 </a:t>
            </a:r>
            <a:r>
              <a:rPr lang="en-US" altLang="en-US" sz="3600" b="1"/>
              <a:t>Na</a:t>
            </a:r>
            <a:r>
              <a:rPr lang="en-US" altLang="en-US" b="1"/>
              <a:t> 	   </a:t>
            </a:r>
            <a:r>
              <a:rPr lang="en-US" altLang="en-US" sz="2800" b="1">
                <a:solidFill>
                  <a:schemeClr val="accent1"/>
                </a:solidFill>
              </a:rPr>
              <a:t>sodium-23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chemeClr val="accent1"/>
                </a:solidFill>
              </a:rPr>
              <a:t>   </a:t>
            </a:r>
            <a:r>
              <a:rPr lang="en-US" altLang="en-US" sz="2800" b="1">
                <a:solidFill>
                  <a:schemeClr val="accent1"/>
                </a:solidFill>
              </a:rPr>
              <a:t>atomic number</a:t>
            </a:r>
            <a:r>
              <a:rPr lang="en-US" altLang="en-US" b="1">
                <a:solidFill>
                  <a:schemeClr val="accent1"/>
                </a:solidFill>
              </a:rPr>
              <a:t>	</a:t>
            </a:r>
            <a:r>
              <a:rPr lang="en-US" altLang="en-US" sz="3600" b="1" baseline="30000"/>
              <a:t>11</a:t>
            </a:r>
            <a:endParaRPr lang="en-US" altLang="en-US" b="1" baseline="30000"/>
          </a:p>
          <a:p>
            <a:pPr>
              <a:buFontTx/>
              <a:buNone/>
            </a:pPr>
            <a:endParaRPr lang="en-US" altLang="en-US" b="1" baseline="30000"/>
          </a:p>
          <a:p>
            <a:pPr>
              <a:buFontTx/>
              <a:buNone/>
            </a:pPr>
            <a:endParaRPr lang="en-US" altLang="en-US" b="1" baseline="30000"/>
          </a:p>
          <a:p>
            <a:pPr>
              <a:buFontTx/>
              <a:buNone/>
            </a:pPr>
            <a:endParaRPr lang="en-US" altLang="en-US" b="1" baseline="30000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FA601264-A2A3-C40E-6A8F-986880E536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114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B372E510-1C41-DC55-5EEF-C61DC556F3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181600"/>
            <a:ext cx="685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1D76A7F-D8BA-CF50-DA1D-2D92C14D1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2BACDA-A996-AF89-2B0E-97D0EDE57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E7FF-B74F-4715-8845-5C775E72B0C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DC5B21D1-64F8-B327-7F1E-C3A4EA7BB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Number of Electrons</a:t>
            </a: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8CD1F7F-E6DD-949D-40C2-7836A082A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514600"/>
            <a:ext cx="8915400" cy="2514600"/>
          </a:xfrm>
        </p:spPr>
        <p:txBody>
          <a:bodyPr/>
          <a:lstStyle/>
          <a:p>
            <a:pPr>
              <a:buClr>
                <a:srgbClr val="33CC33"/>
              </a:buClr>
              <a:buFont typeface="Wingdings" panose="05000000000000000000" pitchFamily="2" charset="2"/>
              <a:buChar char="l"/>
            </a:pPr>
            <a:r>
              <a:rPr lang="en-US" altLang="en-US" sz="3000" b="1"/>
              <a:t>An atom is neutral </a:t>
            </a:r>
          </a:p>
          <a:p>
            <a:pPr>
              <a:buClr>
                <a:srgbClr val="33CC33"/>
              </a:buClr>
              <a:buFont typeface="Wingdings" panose="05000000000000000000" pitchFamily="2" charset="2"/>
              <a:buChar char="l"/>
            </a:pPr>
            <a:r>
              <a:rPr lang="en-US" altLang="en-US" sz="3000" b="1"/>
              <a:t>The net charge is zero</a:t>
            </a:r>
          </a:p>
          <a:p>
            <a:pPr>
              <a:buClr>
                <a:srgbClr val="33CC33"/>
              </a:buClr>
              <a:buFont typeface="Wingdings" panose="05000000000000000000" pitchFamily="2" charset="2"/>
              <a:buChar char="l"/>
            </a:pPr>
            <a:r>
              <a:rPr lang="en-US" altLang="en-US" sz="3000" b="1"/>
              <a:t>Number of protons = Number of electrons</a:t>
            </a:r>
          </a:p>
          <a:p>
            <a:pPr>
              <a:buClr>
                <a:srgbClr val="33CC33"/>
              </a:buClr>
              <a:buFont typeface="Wingdings" panose="05000000000000000000" pitchFamily="2" charset="2"/>
              <a:buChar char="l"/>
            </a:pPr>
            <a:r>
              <a:rPr lang="en-US" altLang="en-US" sz="3000" b="1">
                <a:solidFill>
                  <a:schemeClr val="accent1"/>
                </a:solidFill>
              </a:rPr>
              <a:t>Atomic number</a:t>
            </a:r>
            <a:r>
              <a:rPr lang="en-US" altLang="en-US" sz="3000" b="1">
                <a:solidFill>
                  <a:srgbClr val="FF9900"/>
                </a:solidFill>
              </a:rPr>
              <a:t> = </a:t>
            </a:r>
            <a:r>
              <a:rPr lang="en-US" altLang="en-US" sz="3000" b="1">
                <a:solidFill>
                  <a:schemeClr val="accent1"/>
                </a:solidFill>
              </a:rPr>
              <a:t>Number of electrons</a:t>
            </a:r>
          </a:p>
          <a:p>
            <a:pPr>
              <a:buClr>
                <a:srgbClr val="33CC33"/>
              </a:buClr>
              <a:buFont typeface="Wingdings" panose="05000000000000000000" pitchFamily="2" charset="2"/>
              <a:buChar char="l"/>
            </a:pPr>
            <a:endParaRPr lang="en-US" altLang="en-US" sz="3000" b="1">
              <a:solidFill>
                <a:srgbClr val="FF9900"/>
              </a:solidFill>
            </a:endParaRPr>
          </a:p>
        </p:txBody>
      </p:sp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571FFCE0-F6CB-7AAB-10C6-4E7C171946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1219200"/>
          <a:ext cx="15319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786320" imgH="2487600" progId="MS_ClipArt_Gallery.2">
                  <p:embed/>
                </p:oleObj>
              </mc:Choice>
              <mc:Fallback>
                <p:oleObj name="Clip" r:id="rId3" imgW="1786320" imgH="24876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219200"/>
                        <a:ext cx="1531938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7C22449-3413-51C9-3115-D7E234A3E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E237E32-B0D5-C494-9921-0C2B64B77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8CB5-C6FC-4D19-9A2F-6399D1BEC5C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32B6450D-E4D9-A510-31A3-9CA7FED10D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Subatomic Particles in Some Atoms</a:t>
            </a:r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A5BBFA8-1654-0730-5EDE-D1B0413D82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  <a:buFontTx/>
              <a:buNone/>
            </a:pPr>
            <a:r>
              <a:rPr lang="en-US" altLang="en-US" sz="5000" b="1" baseline="-25000">
                <a:solidFill>
                  <a:schemeClr val="accent1"/>
                </a:solidFill>
              </a:rPr>
              <a:t>16			31			65</a:t>
            </a:r>
            <a:endParaRPr lang="en-US" altLang="en-US" b="1">
              <a:solidFill>
                <a:schemeClr val="accent1"/>
              </a:solidFill>
            </a:endParaRPr>
          </a:p>
          <a:p>
            <a:pPr>
              <a:lnSpc>
                <a:spcPct val="50000"/>
              </a:lnSpc>
              <a:buFontTx/>
              <a:buNone/>
            </a:pPr>
            <a:r>
              <a:rPr lang="en-US" altLang="en-US" b="1"/>
              <a:t>    O			   P			     Zn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5000" b="1" baseline="30000"/>
              <a:t>  </a:t>
            </a:r>
            <a:r>
              <a:rPr lang="en-US" altLang="en-US" sz="5000" b="1" baseline="30000">
                <a:solidFill>
                  <a:schemeClr val="accent1"/>
                </a:solidFill>
              </a:rPr>
              <a:t>8			15			30</a:t>
            </a:r>
            <a:endParaRPr lang="en-US" altLang="en-US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0033CC"/>
                </a:solidFill>
              </a:rPr>
              <a:t>8 p</a:t>
            </a:r>
            <a:r>
              <a:rPr lang="en-US" altLang="en-US" b="1" baseline="30000">
                <a:solidFill>
                  <a:srgbClr val="0033CC"/>
                </a:solidFill>
              </a:rPr>
              <a:t>+</a:t>
            </a:r>
            <a:r>
              <a:rPr lang="en-US" altLang="en-US" b="1">
                <a:solidFill>
                  <a:srgbClr val="0033CC"/>
                </a:solidFill>
              </a:rPr>
              <a:t>			15 p</a:t>
            </a:r>
            <a:r>
              <a:rPr lang="en-US" altLang="en-US" b="1" baseline="30000">
                <a:solidFill>
                  <a:srgbClr val="0033CC"/>
                </a:solidFill>
              </a:rPr>
              <a:t>+</a:t>
            </a:r>
            <a:r>
              <a:rPr lang="en-US" altLang="en-US" b="1">
                <a:solidFill>
                  <a:srgbClr val="0033CC"/>
                </a:solidFill>
              </a:rPr>
              <a:t>			30 p</a:t>
            </a:r>
            <a:r>
              <a:rPr lang="en-US" altLang="en-US" b="1" baseline="30000">
                <a:solidFill>
                  <a:srgbClr val="0033CC"/>
                </a:solidFill>
              </a:rPr>
              <a:t>+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0033CC"/>
                </a:solidFill>
              </a:rPr>
              <a:t>8 n			16 n			35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0033CC"/>
                </a:solidFill>
              </a:rPr>
              <a:t>8 e</a:t>
            </a:r>
            <a:r>
              <a:rPr lang="en-US" altLang="en-US" b="1" baseline="30000">
                <a:solidFill>
                  <a:srgbClr val="0033CC"/>
                </a:solidFill>
              </a:rPr>
              <a:t>-</a:t>
            </a:r>
            <a:r>
              <a:rPr lang="en-US" altLang="en-US" b="1">
                <a:solidFill>
                  <a:srgbClr val="0033CC"/>
                </a:solidFill>
              </a:rPr>
              <a:t>			15</a:t>
            </a:r>
            <a:r>
              <a:rPr lang="en-US" altLang="en-US" b="1" baseline="30000">
                <a:solidFill>
                  <a:srgbClr val="0033CC"/>
                </a:solidFill>
              </a:rPr>
              <a:t> </a:t>
            </a:r>
            <a:r>
              <a:rPr lang="en-US" altLang="en-US" b="1">
                <a:solidFill>
                  <a:srgbClr val="0033CC"/>
                </a:solidFill>
              </a:rPr>
              <a:t>e</a:t>
            </a:r>
            <a:r>
              <a:rPr lang="en-US" altLang="en-US" b="1" baseline="30000">
                <a:solidFill>
                  <a:srgbClr val="0033CC"/>
                </a:solidFill>
              </a:rPr>
              <a:t>-</a:t>
            </a:r>
            <a:r>
              <a:rPr lang="en-US" altLang="en-US" b="1">
                <a:solidFill>
                  <a:srgbClr val="0033CC"/>
                </a:solidFill>
              </a:rPr>
              <a:t>			30 e</a:t>
            </a:r>
            <a:r>
              <a:rPr lang="en-US" altLang="en-US" b="1" baseline="30000">
                <a:solidFill>
                  <a:srgbClr val="0033CC"/>
                </a:solidFill>
              </a:rPr>
              <a:t>-</a:t>
            </a:r>
            <a:endParaRPr lang="en-US" altLang="en-US" b="1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F1228D4-5A7A-8870-5529-FDD742C2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D981BC3-4A3A-6D49-5A30-4666D4953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E86B-1707-4582-9A3D-7AD5285265C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3DAABA1-B3EE-39BA-18C6-1DC0CC683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Isotopes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5529D5E-3847-E461-AFEC-52D354FD8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534400" cy="5181600"/>
          </a:xfrm>
        </p:spPr>
        <p:txBody>
          <a:bodyPr/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en-US" sz="3000" b="1"/>
              <a:t>Atoms with the same number of protons, but different numbers of neutrons.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en-US" sz="3000" b="1"/>
              <a:t>Atoms of the same element (same atomic number) with different mass numbers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		       Isotopes of chlorine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b="1" baseline="30000"/>
              <a:t>			</a:t>
            </a:r>
            <a:r>
              <a:rPr lang="en-US" altLang="en-US" sz="3000" b="1" baseline="30000"/>
              <a:t>35</a:t>
            </a:r>
            <a:r>
              <a:rPr lang="en-US" altLang="en-US" sz="3000" b="1"/>
              <a:t>Cl			</a:t>
            </a:r>
            <a:r>
              <a:rPr lang="en-US" altLang="en-US" sz="3000" b="1" baseline="30000"/>
              <a:t>37</a:t>
            </a:r>
            <a:r>
              <a:rPr lang="en-US" altLang="en-US" sz="3000" b="1"/>
              <a:t>Cl		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3000" b="1"/>
              <a:t>			</a:t>
            </a:r>
            <a:r>
              <a:rPr lang="en-US" altLang="en-US" sz="3000" b="1" baseline="30000"/>
              <a:t>17</a:t>
            </a:r>
            <a:r>
              <a:rPr lang="en-US" altLang="en-US" sz="3000" b="1"/>
              <a:t>			</a:t>
            </a:r>
            <a:r>
              <a:rPr lang="en-US" altLang="en-US" sz="3000" b="1" baseline="30000"/>
              <a:t>17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3000" b="1" baseline="30000">
                <a:solidFill>
                  <a:schemeClr val="accent2"/>
                </a:solidFill>
              </a:rPr>
              <a:t>	      </a:t>
            </a:r>
            <a:r>
              <a:rPr lang="en-US" altLang="en-US" sz="3000" b="1">
                <a:solidFill>
                  <a:schemeClr val="accent1"/>
                </a:solidFill>
              </a:rPr>
              <a:t>chlorine - 35         chlorine - 37</a:t>
            </a:r>
          </a:p>
          <a:p>
            <a:pPr>
              <a:buFontTx/>
              <a:buNone/>
            </a:pPr>
            <a:endParaRPr lang="en-US" altLang="en-US" sz="3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17B39D-BA95-AFC7-80B2-4C08C50B6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40ABDF9-DC90-6899-888D-D57E8F11A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CDA3-48AD-4092-A455-37DE6BB94E9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CB30484-6751-F73B-4B20-CF3A7A027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Learning Check </a:t>
            </a:r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3E317CE-5D8D-1C4B-EA0E-0E838093E6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   </a:t>
            </a:r>
            <a:r>
              <a:rPr lang="en-US" altLang="en-US" sz="2800" b="1"/>
              <a:t>Naturally occurring carbon consists of three isotopes, </a:t>
            </a:r>
            <a:r>
              <a:rPr lang="en-US" altLang="en-US" sz="2800" b="1" baseline="30000"/>
              <a:t>12</a:t>
            </a:r>
            <a:r>
              <a:rPr lang="en-US" altLang="en-US" sz="2800" b="1"/>
              <a:t>C, </a:t>
            </a:r>
            <a:r>
              <a:rPr lang="en-US" altLang="en-US" sz="2800" b="1" baseline="30000"/>
              <a:t>13</a:t>
            </a:r>
            <a:r>
              <a:rPr lang="en-US" altLang="en-US" sz="2800" b="1"/>
              <a:t>C, and </a:t>
            </a:r>
            <a:r>
              <a:rPr lang="en-US" altLang="en-US" sz="2800" b="1" baseline="30000"/>
              <a:t>14</a:t>
            </a:r>
            <a:r>
              <a:rPr lang="en-US" altLang="en-US" sz="2800" b="1"/>
              <a:t>C.  State the number of protons, neutrons, and electrons in each of these carbon atoms</a:t>
            </a:r>
            <a:r>
              <a:rPr lang="en-US" altLang="en-US" sz="3000" b="1"/>
              <a:t>.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b="1"/>
              <a:t>		</a:t>
            </a:r>
            <a:r>
              <a:rPr lang="en-US" altLang="en-US" sz="3600" b="1" baseline="30000"/>
              <a:t>12</a:t>
            </a:r>
            <a:r>
              <a:rPr lang="en-US" altLang="en-US" sz="3600" b="1"/>
              <a:t>C		        </a:t>
            </a:r>
            <a:r>
              <a:rPr lang="en-US" altLang="en-US" sz="3600" b="1" baseline="30000"/>
              <a:t>13</a:t>
            </a:r>
            <a:r>
              <a:rPr lang="en-US" altLang="en-US" sz="3600" b="1"/>
              <a:t>C			</a:t>
            </a:r>
            <a:r>
              <a:rPr lang="en-US" altLang="en-US" sz="3600" b="1" baseline="30000"/>
              <a:t>14</a:t>
            </a:r>
            <a:r>
              <a:rPr lang="en-US" altLang="en-US" sz="3600" b="1"/>
              <a:t>C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3600" b="1"/>
              <a:t>     	 </a:t>
            </a:r>
            <a:r>
              <a:rPr lang="en-US" altLang="en-US" sz="3600" b="1" baseline="30000"/>
              <a:t>6		              6                       	  6	</a:t>
            </a:r>
            <a:endParaRPr lang="en-US" altLang="en-US" sz="3400" b="1" baseline="30000"/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#p   _______            _______               _______    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#n   _______            _______               _______    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#e   _______            _______               _______     </a:t>
            </a:r>
          </a:p>
          <a:p>
            <a:pPr>
              <a:lnSpc>
                <a:spcPct val="130000"/>
              </a:lnSpc>
              <a:buFontTx/>
              <a:buNone/>
            </a:pPr>
            <a:endParaRPr lang="en-US" altLang="en-US" b="1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en-US" altLang="en-US"/>
          </a:p>
        </p:txBody>
      </p:sp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27E5463C-C563-2B2B-AE67-00D298767F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0"/>
          <a:ext cx="19526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253240" imgH="2286000" progId="MS_ClipArt_Gallery.2">
                  <p:embed/>
                </p:oleObj>
              </mc:Choice>
              <mc:Fallback>
                <p:oleObj name="Clip" r:id="rId3" imgW="2253240" imgH="22860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0"/>
                        <a:ext cx="195262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6C4F076-E5DB-FBDF-5943-2AB3C180B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96A81B-8237-E784-1727-2FB8FE632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276D-871B-429F-B99B-E5DA7692FF7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6C031631-8165-7D5B-043D-D28345E396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Solution</a:t>
            </a:r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6BDC618-7915-CA42-8C20-F8851C5B1C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		</a:t>
            </a:r>
            <a:r>
              <a:rPr lang="en-US" altLang="en-US" sz="3600" b="1" baseline="30000"/>
              <a:t>12</a:t>
            </a:r>
            <a:r>
              <a:rPr lang="en-US" altLang="en-US" sz="3600" b="1"/>
              <a:t>C		        </a:t>
            </a:r>
            <a:r>
              <a:rPr lang="en-US" altLang="en-US" sz="3600" b="1" baseline="30000"/>
              <a:t>13</a:t>
            </a:r>
            <a:r>
              <a:rPr lang="en-US" altLang="en-US" sz="3600" b="1"/>
              <a:t>C			  </a:t>
            </a:r>
            <a:r>
              <a:rPr lang="en-US" altLang="en-US" sz="3600" b="1" baseline="30000"/>
              <a:t>14</a:t>
            </a:r>
            <a:r>
              <a:rPr lang="en-US" altLang="en-US" sz="3600" b="1"/>
              <a:t>C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3600" b="1"/>
              <a:t>     	 </a:t>
            </a:r>
            <a:r>
              <a:rPr lang="en-US" altLang="en-US" sz="3600" b="1" baseline="30000"/>
              <a:t>6		              6                       	     6	</a:t>
            </a:r>
            <a:endParaRPr lang="en-US" altLang="en-US" sz="3400" b="1" baseline="30000"/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#p   	6              		6              		6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#n   	6              		7           		8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#e   	6             	   	6               		6     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altLang="en-US" sz="2800" b="1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B611B24-EEED-348B-4704-D61CEE4CF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39DE4BE-D718-BF37-9425-BEBAABF94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8622-A5ED-432F-8DA8-A11E86190E5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D08A985-A646-DBC0-2C0C-15F2E026FB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906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Learning Check </a:t>
            </a:r>
            <a:endParaRPr lang="en-US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E1216EA-FD49-909F-D0C5-BE3923076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/>
              <a:t>An atom of zinc has a mass number of 65.</a:t>
            </a:r>
          </a:p>
          <a:p>
            <a:pPr>
              <a:lnSpc>
                <a:spcPct val="160000"/>
              </a:lnSpc>
              <a:buFontTx/>
              <a:buNone/>
            </a:pPr>
            <a:r>
              <a:rPr lang="en-US" altLang="en-US" sz="2800" b="1"/>
              <a:t>	 A.	Number of protons in the zinc atom</a:t>
            </a:r>
          </a:p>
          <a:p>
            <a:pPr>
              <a:buFontTx/>
              <a:buNone/>
            </a:pPr>
            <a:r>
              <a:rPr lang="en-US" altLang="en-US" sz="2800" b="1"/>
              <a:t>	     </a:t>
            </a:r>
            <a:r>
              <a:rPr lang="en-US" altLang="en-US" sz="2800" b="1">
                <a:solidFill>
                  <a:schemeClr val="accent1"/>
                </a:solidFill>
              </a:rPr>
              <a:t>1)   30		2)  35			3)  65</a:t>
            </a:r>
          </a:p>
          <a:p>
            <a:pPr>
              <a:lnSpc>
                <a:spcPct val="20000"/>
              </a:lnSpc>
              <a:buFontTx/>
              <a:buNone/>
            </a:pPr>
            <a:endParaRPr lang="en-US" altLang="en-US" sz="2800" b="1"/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2800" b="1"/>
              <a:t>    B.	Number of neutrons in the zinc atom</a:t>
            </a:r>
          </a:p>
          <a:p>
            <a:pPr>
              <a:buFontTx/>
              <a:buNone/>
            </a:pPr>
            <a:r>
              <a:rPr lang="en-US" altLang="en-US" sz="2800" b="1"/>
              <a:t>	     </a:t>
            </a:r>
            <a:r>
              <a:rPr lang="en-US" altLang="en-US" sz="2800" b="1">
                <a:solidFill>
                  <a:schemeClr val="accent1"/>
                </a:solidFill>
              </a:rPr>
              <a:t>1)   30		2)  35			3)  65</a:t>
            </a:r>
          </a:p>
          <a:p>
            <a:pPr>
              <a:lnSpc>
                <a:spcPct val="40000"/>
              </a:lnSpc>
              <a:buFontTx/>
              <a:buNone/>
            </a:pPr>
            <a:endParaRPr lang="en-US" altLang="en-US" sz="2800" b="1"/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/>
              <a:t>	C.   What is the mass number of a zinc isotope </a:t>
            </a:r>
          </a:p>
          <a:p>
            <a:pPr>
              <a:buFontTx/>
              <a:buNone/>
            </a:pPr>
            <a:r>
              <a:rPr lang="en-US" altLang="en-US" sz="2800" b="1"/>
              <a:t>		with 37 neutrons?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	 	1)   37	2)  65			3)  67</a:t>
            </a:r>
          </a:p>
          <a:p>
            <a:pPr>
              <a:buFontTx/>
              <a:buNone/>
            </a:pPr>
            <a:endParaRPr lang="en-US" altLang="en-US" sz="2800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351F777-7774-AADB-84A7-B1A930F4B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F2DFCC8-2697-D16C-A5C2-2F30B6EF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C9B4-07E3-4104-A757-6215EDE509D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C2BB70A-C954-F5FB-5BE5-D298C9E4F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906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Solution </a:t>
            </a:r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C46E846-EC66-1593-01E4-81C3E0BBF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/>
              <a:t>An atom of zinc has a mass number of 65.</a:t>
            </a:r>
          </a:p>
          <a:p>
            <a:pPr>
              <a:lnSpc>
                <a:spcPct val="160000"/>
              </a:lnSpc>
              <a:buFontTx/>
              <a:buNone/>
            </a:pPr>
            <a:r>
              <a:rPr lang="en-US" altLang="en-US" sz="2800" b="1"/>
              <a:t>	 A.	Number of protons in the zinc atom</a:t>
            </a:r>
          </a:p>
          <a:p>
            <a:pPr>
              <a:buFontTx/>
              <a:buNone/>
            </a:pPr>
            <a:r>
              <a:rPr lang="en-US" altLang="en-US" sz="2800" b="1"/>
              <a:t>	     </a:t>
            </a:r>
            <a:r>
              <a:rPr lang="en-US" altLang="en-US" sz="2800" b="1">
                <a:solidFill>
                  <a:schemeClr val="accent1"/>
                </a:solidFill>
              </a:rPr>
              <a:t>1)   30		</a:t>
            </a:r>
            <a:endParaRPr lang="en-US" altLang="en-US" sz="2800" b="1"/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2800" b="1"/>
              <a:t>    B.	Number of neutrons in the zinc atom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		2)  35		</a:t>
            </a:r>
          </a:p>
          <a:p>
            <a:pPr>
              <a:lnSpc>
                <a:spcPct val="40000"/>
              </a:lnSpc>
              <a:buFontTx/>
              <a:buNone/>
            </a:pPr>
            <a:endParaRPr lang="en-US" altLang="en-US" sz="2800" b="1"/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/>
              <a:t>	C.   What is the mass number of a zinc isotope </a:t>
            </a:r>
          </a:p>
          <a:p>
            <a:pPr>
              <a:buFontTx/>
              <a:buNone/>
            </a:pPr>
            <a:r>
              <a:rPr lang="en-US" altLang="en-US" sz="2800" b="1"/>
              <a:t>		with 37 neutrons?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		3)  67</a:t>
            </a:r>
          </a:p>
          <a:p>
            <a:pPr>
              <a:buFontTx/>
              <a:buNone/>
            </a:pPr>
            <a:endParaRPr lang="en-US" altLang="en-US" sz="2800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F547F9-0390-B337-1000-3855BC109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C0ED80-F9CB-4C87-6C36-C7207C0BB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97D0-C5CD-4858-9CAE-3E3B27E555E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7521BBC0-F381-79EB-4FB8-AE4D64B7B3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Learning Check </a:t>
            </a:r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8157BCF-AFE9-CB2E-536A-0A94F3CC5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000" b="1"/>
              <a:t>	Write the atomic symbols for atoms with   the following:</a:t>
            </a:r>
          </a:p>
          <a:p>
            <a:pPr>
              <a:lnSpc>
                <a:spcPct val="50000"/>
              </a:lnSpc>
              <a:buFontTx/>
              <a:buNone/>
            </a:pPr>
            <a:endParaRPr lang="en-US" altLang="en-US" sz="3000" b="1"/>
          </a:p>
          <a:p>
            <a:pPr>
              <a:buFontTx/>
              <a:buNone/>
            </a:pPr>
            <a:r>
              <a:rPr lang="en-US" altLang="en-US" sz="3000" b="1"/>
              <a:t>	A.  8 p</a:t>
            </a:r>
            <a:r>
              <a:rPr lang="en-US" altLang="en-US" sz="3000" b="1" baseline="30000"/>
              <a:t>+</a:t>
            </a:r>
            <a:r>
              <a:rPr lang="en-US" altLang="en-US" sz="3000" b="1"/>
              <a:t>, 8 n, 8 e</a:t>
            </a:r>
            <a:r>
              <a:rPr lang="en-US" altLang="en-US" sz="3000" b="1" baseline="30000"/>
              <a:t>-		</a:t>
            </a:r>
            <a:r>
              <a:rPr lang="en-US" altLang="en-US" sz="3000" b="1"/>
              <a:t>___________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3000" b="1"/>
          </a:p>
          <a:p>
            <a:pPr>
              <a:buFontTx/>
              <a:buNone/>
            </a:pPr>
            <a:r>
              <a:rPr lang="en-US" altLang="en-US" sz="3000" b="1"/>
              <a:t>	B.	17p</a:t>
            </a:r>
            <a:r>
              <a:rPr lang="en-US" altLang="en-US" sz="3000" b="1" baseline="30000"/>
              <a:t>+</a:t>
            </a:r>
            <a:r>
              <a:rPr lang="en-US" altLang="en-US" sz="3000" b="1"/>
              <a:t>, 20n, 17e</a:t>
            </a:r>
            <a:r>
              <a:rPr lang="en-US" altLang="en-US" sz="3000" b="1" baseline="30000"/>
              <a:t>-		</a:t>
            </a:r>
            <a:r>
              <a:rPr lang="en-US" altLang="en-US" sz="3000" b="1"/>
              <a:t>___________</a:t>
            </a:r>
          </a:p>
          <a:p>
            <a:pPr>
              <a:buFontTx/>
              <a:buNone/>
            </a:pPr>
            <a:r>
              <a:rPr lang="en-US" altLang="en-US" sz="3000" b="1" baseline="30000"/>
              <a:t>	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3000" b="1"/>
              <a:t>	C.  47p</a:t>
            </a:r>
            <a:r>
              <a:rPr lang="en-US" altLang="en-US" sz="3000" b="1" baseline="30000"/>
              <a:t>+</a:t>
            </a:r>
            <a:r>
              <a:rPr lang="en-US" altLang="en-US" sz="3000" b="1"/>
              <a:t>, 60 n, 47 e</a:t>
            </a:r>
            <a:r>
              <a:rPr lang="en-US" altLang="en-US" sz="3000" b="1" baseline="30000"/>
              <a:t>-	</a:t>
            </a:r>
            <a:r>
              <a:rPr lang="en-US" altLang="en-US" sz="3000" b="1"/>
              <a:t>___________</a:t>
            </a:r>
          </a:p>
          <a:p>
            <a:pPr>
              <a:buFontTx/>
              <a:buNone/>
            </a:pPr>
            <a:r>
              <a:rPr lang="en-US" altLang="en-US" sz="3000" b="1"/>
              <a:t>   </a:t>
            </a:r>
          </a:p>
          <a:p>
            <a:pPr>
              <a:buFontTx/>
              <a:buNone/>
            </a:pPr>
            <a:r>
              <a:rPr lang="en-US" altLang="en-US" sz="3000" b="1"/>
              <a:t> 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1E6686C-CCA6-AE95-EAA8-3D1938F46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B4C9234-34D6-2ABE-9675-3166D14A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99CD-23EB-4371-9C6B-4D6C5F9A35D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6629B66-6EA2-4623-68F6-C4362BCC3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Atomic Theory</a:t>
            </a: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747C5BC-2EE6-3CC3-D449-FF0433FFA9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915400" cy="3733800"/>
          </a:xfrm>
        </p:spPr>
        <p:txBody>
          <a:bodyPr/>
          <a:lstStyle/>
          <a:p>
            <a:pPr>
              <a:lnSpc>
                <a:spcPct val="130000"/>
              </a:lnSpc>
              <a:buClr>
                <a:srgbClr val="FF9900"/>
              </a:buClr>
              <a:buFont typeface="Wingdings" panose="05000000000000000000" pitchFamily="2" charset="2"/>
              <a:buChar char="l"/>
            </a:pPr>
            <a:r>
              <a:rPr lang="en-US" altLang="en-US" sz="3000" b="1"/>
              <a:t>Atoms are building blocks of elements </a:t>
            </a:r>
          </a:p>
          <a:p>
            <a:pPr>
              <a:lnSpc>
                <a:spcPct val="140000"/>
              </a:lnSpc>
              <a:buClr>
                <a:srgbClr val="FF9900"/>
              </a:buClr>
              <a:buFont typeface="Wingdings" panose="05000000000000000000" pitchFamily="2" charset="2"/>
              <a:buChar char="l"/>
            </a:pPr>
            <a:r>
              <a:rPr lang="en-US" altLang="en-US" sz="3000" b="1"/>
              <a:t>Similar atoms in each element</a:t>
            </a:r>
            <a:endParaRPr lang="en-US" altLang="en-US" sz="3000" b="1">
              <a:hlinkClick r:id="rId3"/>
            </a:endParaRPr>
          </a:p>
          <a:p>
            <a:pPr>
              <a:lnSpc>
                <a:spcPct val="140000"/>
              </a:lnSpc>
              <a:buClr>
                <a:srgbClr val="FF9900"/>
              </a:buClr>
              <a:buFont typeface="Wingdings" panose="05000000000000000000" pitchFamily="2" charset="2"/>
              <a:buChar char="l"/>
            </a:pPr>
            <a:r>
              <a:rPr lang="en-US" altLang="en-US" sz="3000" b="1"/>
              <a:t>Different from atoms of other elements</a:t>
            </a:r>
          </a:p>
          <a:p>
            <a:pPr>
              <a:lnSpc>
                <a:spcPct val="140000"/>
              </a:lnSpc>
              <a:buClr>
                <a:srgbClr val="FF9900"/>
              </a:buClr>
              <a:buFont typeface="Wingdings" panose="05000000000000000000" pitchFamily="2" charset="2"/>
              <a:buChar char="l"/>
            </a:pPr>
            <a:r>
              <a:rPr lang="en-US" altLang="en-US" sz="3000" b="1"/>
              <a:t>Two or more different atoms bond in simple ratios to form compounds</a:t>
            </a:r>
            <a:endParaRPr lang="en-US" altLang="en-US" sz="3000"/>
          </a:p>
          <a:p>
            <a:endParaRPr lang="en-US" altLang="en-US" sz="2800"/>
          </a:p>
        </p:txBody>
      </p:sp>
      <p:graphicFrame>
        <p:nvGraphicFramePr>
          <p:cNvPr id="4100" name="Object 4">
            <a:extLst>
              <a:ext uri="{FF2B5EF4-FFF2-40B4-BE49-F238E27FC236}">
                <a16:creationId xmlns:a16="http://schemas.microsoft.com/office/drawing/2014/main" id="{12ADE737-202A-BB49-86FC-BB41221667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0" y="304800"/>
          <a:ext cx="200342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719280" imgH="738360" progId="MS_ClipArt_Gallery.2">
                  <p:embed/>
                </p:oleObj>
              </mc:Choice>
              <mc:Fallback>
                <p:oleObj name="Clip" r:id="rId4" imgW="719280" imgH="7383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04800"/>
                        <a:ext cx="2003425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C9F164-231A-26B1-C73B-0FA619458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6AB7FEE-0BDC-95D4-2908-547721880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F99-A97A-4A0E-ACDF-D26FA1D6D7E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B1821E9E-825C-5CFE-56F0-94FD6D295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Solution </a:t>
            </a:r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4E273CC-024C-E45E-98C8-06BD8B686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458200" cy="50292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altLang="en-US" sz="3000" b="1"/>
              <a:t>						</a:t>
            </a:r>
            <a:r>
              <a:rPr lang="en-US" altLang="en-US" sz="3600" b="1" baseline="30000">
                <a:solidFill>
                  <a:schemeClr val="accent1"/>
                </a:solidFill>
              </a:rPr>
              <a:t>16</a:t>
            </a:r>
            <a:r>
              <a:rPr lang="en-US" altLang="en-US" sz="3600" b="1">
                <a:solidFill>
                  <a:schemeClr val="accent1"/>
                </a:solidFill>
              </a:rPr>
              <a:t>O</a:t>
            </a:r>
            <a:r>
              <a:rPr lang="en-US" altLang="en-US" sz="3000" b="1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3000" b="1"/>
              <a:t>	A.  8 p</a:t>
            </a:r>
            <a:r>
              <a:rPr lang="en-US" altLang="en-US" sz="3000" b="1" baseline="30000"/>
              <a:t>+</a:t>
            </a:r>
            <a:r>
              <a:rPr lang="en-US" altLang="en-US" sz="3000" b="1"/>
              <a:t>, 8 n, 8 e</a:t>
            </a:r>
            <a:r>
              <a:rPr lang="en-US" altLang="en-US" sz="3000" b="1" baseline="30000"/>
              <a:t>-	</a:t>
            </a:r>
            <a:r>
              <a:rPr lang="en-US" altLang="en-US" sz="3000" b="1" baseline="30000">
                <a:solidFill>
                  <a:schemeClr val="accent1"/>
                </a:solidFill>
              </a:rPr>
              <a:t>	   </a:t>
            </a:r>
            <a:r>
              <a:rPr lang="en-US" altLang="en-US" sz="3600" b="1" baseline="30000">
                <a:solidFill>
                  <a:schemeClr val="accent1"/>
                </a:solidFill>
              </a:rPr>
              <a:t>8</a:t>
            </a:r>
          </a:p>
          <a:p>
            <a:pPr>
              <a:lnSpc>
                <a:spcPct val="20000"/>
              </a:lnSpc>
              <a:buFontTx/>
              <a:buNone/>
            </a:pPr>
            <a:endParaRPr lang="en-US" altLang="en-US" sz="3600" b="1" baseline="30000"/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3600" b="1" baseline="30000"/>
              <a:t>	</a:t>
            </a:r>
            <a:r>
              <a:rPr lang="en-US" altLang="en-US" sz="3000" b="1"/>
              <a:t>B.	17p</a:t>
            </a:r>
            <a:r>
              <a:rPr lang="en-US" altLang="en-US" sz="3000" b="1" baseline="30000"/>
              <a:t>+</a:t>
            </a:r>
            <a:r>
              <a:rPr lang="en-US" altLang="en-US" sz="3000" b="1"/>
              <a:t>, 20n, 17e</a:t>
            </a:r>
            <a:r>
              <a:rPr lang="en-US" altLang="en-US" sz="3000" b="1" baseline="30000"/>
              <a:t>-		</a:t>
            </a:r>
            <a:r>
              <a:rPr lang="en-US" altLang="en-US" sz="3600" b="1" baseline="30000"/>
              <a:t> </a:t>
            </a:r>
            <a:r>
              <a:rPr lang="en-US" altLang="en-US" sz="3600" b="1" baseline="30000">
                <a:solidFill>
                  <a:schemeClr val="accent1"/>
                </a:solidFill>
              </a:rPr>
              <a:t>37</a:t>
            </a:r>
            <a:r>
              <a:rPr lang="en-US" altLang="en-US" sz="3600" b="1">
                <a:solidFill>
                  <a:schemeClr val="accent1"/>
                </a:solidFill>
              </a:rPr>
              <a:t>Cl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3600" b="1">
                <a:solidFill>
                  <a:schemeClr val="accent1"/>
                </a:solidFill>
              </a:rPr>
              <a:t>					</a:t>
            </a:r>
            <a:r>
              <a:rPr lang="en-US" altLang="en-US" sz="3000" b="1" baseline="30000">
                <a:solidFill>
                  <a:schemeClr val="accent1"/>
                </a:solidFill>
              </a:rPr>
              <a:t>	 </a:t>
            </a:r>
            <a:r>
              <a:rPr lang="en-US" altLang="en-US" sz="3600" b="1" baseline="30000">
                <a:solidFill>
                  <a:schemeClr val="accent1"/>
                </a:solidFill>
              </a:rPr>
              <a:t>17</a:t>
            </a:r>
            <a:r>
              <a:rPr lang="en-US" altLang="en-US" sz="3000" b="1" baseline="-25000">
                <a:solidFill>
                  <a:schemeClr val="accent1"/>
                </a:solidFill>
              </a:rPr>
              <a:t> </a:t>
            </a:r>
            <a:endParaRPr lang="en-US" altLang="en-US" sz="3000" b="1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/>
              <a:t>	C.  47p</a:t>
            </a:r>
            <a:r>
              <a:rPr lang="en-US" altLang="en-US" sz="3000" b="1" baseline="30000"/>
              <a:t>+</a:t>
            </a:r>
            <a:r>
              <a:rPr lang="en-US" altLang="en-US" sz="3000" b="1"/>
              <a:t>, 60 n, 47 e</a:t>
            </a:r>
            <a:r>
              <a:rPr lang="en-US" altLang="en-US" sz="3000" b="1" baseline="30000"/>
              <a:t>-		</a:t>
            </a:r>
            <a:r>
              <a:rPr lang="en-US" altLang="en-US" sz="3600" b="1" baseline="30000">
                <a:solidFill>
                  <a:schemeClr val="accent1"/>
                </a:solidFill>
              </a:rPr>
              <a:t>107</a:t>
            </a:r>
            <a:r>
              <a:rPr lang="en-US" altLang="en-US" sz="3600" b="1">
                <a:solidFill>
                  <a:schemeClr val="accent1"/>
                </a:solidFill>
              </a:rPr>
              <a:t>Ag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3600" b="1">
                <a:solidFill>
                  <a:schemeClr val="accent1"/>
                </a:solidFill>
              </a:rPr>
              <a:t>					 	</a:t>
            </a:r>
            <a:r>
              <a:rPr lang="en-US" altLang="en-US" sz="3600" b="1"/>
              <a:t> </a:t>
            </a:r>
            <a:r>
              <a:rPr lang="en-US" altLang="en-US" sz="3600" b="1" baseline="30000">
                <a:solidFill>
                  <a:schemeClr val="accent1"/>
                </a:solidFill>
              </a:rPr>
              <a:t>47</a:t>
            </a:r>
            <a:endParaRPr lang="en-US" altLang="en-US" sz="3000" b="1">
              <a:solidFill>
                <a:schemeClr val="accent1"/>
              </a:solidFill>
            </a:endParaRPr>
          </a:p>
          <a:p>
            <a:pPr>
              <a:buFontTx/>
              <a:buNone/>
            </a:pPr>
            <a:r>
              <a:rPr lang="en-US" altLang="en-US" sz="3000" b="1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767DC2C-5783-31BB-E50D-6E93C8F73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53262D8-FB85-3D25-A417-31A29F804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408E-4A9C-4C28-B62F-239B04D0158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905063A-BC4C-0D85-B970-C66E84C2C4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Atomic Mass on the Periodic Table</a:t>
            </a:r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A0BAE52-985C-9DC5-5CD9-A53C71A7823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581400" y="2286000"/>
            <a:ext cx="2971800" cy="3657600"/>
          </a:xfrm>
          <a:solidFill>
            <a:srgbClr val="FFFFFF"/>
          </a:solidFill>
          <a:ln>
            <a:solidFill>
              <a:schemeClr val="hlink"/>
            </a:solidFill>
            <a:miter lim="800000"/>
            <a:headEnd/>
            <a:tailEnd/>
          </a:ln>
        </p:spPr>
        <p:txBody>
          <a:bodyPr lIns="91440" tIns="45720" rIns="91440" bIns="45720"/>
          <a:lstStyle/>
          <a:p>
            <a:pPr algn="ctr">
              <a:buFontTx/>
              <a:buNone/>
            </a:pPr>
            <a:r>
              <a:rPr lang="en-US" altLang="en-US" sz="6600" b="1">
                <a:solidFill>
                  <a:schemeClr val="bg2"/>
                </a:solidFill>
              </a:rPr>
              <a:t>11</a:t>
            </a:r>
          </a:p>
          <a:p>
            <a:pPr algn="ctr">
              <a:buFontTx/>
              <a:buNone/>
            </a:pPr>
            <a:r>
              <a:rPr lang="en-US" altLang="en-US" sz="7200" b="1">
                <a:solidFill>
                  <a:schemeClr val="bg2"/>
                </a:solidFill>
              </a:rPr>
              <a:t>Na</a:t>
            </a:r>
          </a:p>
          <a:p>
            <a:pPr algn="ctr">
              <a:buFontTx/>
              <a:buNone/>
            </a:pPr>
            <a:r>
              <a:rPr lang="en-US" altLang="en-US" sz="7200" b="1">
                <a:solidFill>
                  <a:schemeClr val="bg2"/>
                </a:solidFill>
              </a:rPr>
              <a:t>22.99</a:t>
            </a:r>
            <a:endParaRPr lang="en-US" altLang="en-US" sz="7200" b="1"/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8DBF0B58-DF08-9692-F82D-9C2FD2EC9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90800"/>
            <a:ext cx="2819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000" b="1">
                <a:solidFill>
                  <a:schemeClr val="accent1"/>
                </a:solidFill>
              </a:rPr>
              <a:t>Atomic Number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DEAC69C9-F52F-A5C0-8A3A-0EF4C62D1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57600"/>
            <a:ext cx="14112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000" b="1">
                <a:solidFill>
                  <a:schemeClr val="accent1"/>
                </a:solidFill>
              </a:rPr>
              <a:t>Symbol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5606" name="Line 6">
            <a:extLst>
              <a:ext uri="{FF2B5EF4-FFF2-40B4-BE49-F238E27FC236}">
                <a16:creationId xmlns:a16="http://schemas.microsoft.com/office/drawing/2014/main" id="{A73C9F87-301E-F3FD-3554-C276A03D4B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14800"/>
            <a:ext cx="152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07" name="Line 7">
            <a:extLst>
              <a:ext uri="{FF2B5EF4-FFF2-40B4-BE49-F238E27FC236}">
                <a16:creationId xmlns:a16="http://schemas.microsoft.com/office/drawing/2014/main" id="{A33C4C27-EA62-C0DD-8566-20954FDB6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895600"/>
            <a:ext cx="1143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08" name="Text Box 8">
            <a:extLst>
              <a:ext uri="{FF2B5EF4-FFF2-40B4-BE49-F238E27FC236}">
                <a16:creationId xmlns:a16="http://schemas.microsoft.com/office/drawing/2014/main" id="{E290E656-E245-556E-8506-0280B8EBA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81600"/>
            <a:ext cx="2311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000" b="1">
                <a:solidFill>
                  <a:schemeClr val="accent1"/>
                </a:solidFill>
              </a:rPr>
              <a:t>Atomic Mass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5609" name="Line 9">
            <a:extLst>
              <a:ext uri="{FF2B5EF4-FFF2-40B4-BE49-F238E27FC236}">
                <a16:creationId xmlns:a16="http://schemas.microsoft.com/office/drawing/2014/main" id="{3EE03C77-02BB-281B-814A-8702F4BB3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486400"/>
            <a:ext cx="1143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05" grpId="0" autoUpdateAnimBg="0"/>
      <p:bldP spid="2560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93D9A04-E35E-7D79-5F5A-EA567AAD6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41B88DE-7AC5-7D08-82C1-8BF67C649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0DCF-DEC9-4090-A0F8-C1BC4B8500B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20424C6-E8A6-4FE4-0F79-D63DE948D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Atomic Mass</a:t>
            </a:r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AE61BD3-5BD8-E819-05A2-3F707CAC2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3000"/>
              <a:t>	</a:t>
            </a:r>
            <a:r>
              <a:rPr lang="en-US" altLang="en-US" sz="3000" b="1"/>
              <a:t>Atomic mass is the weighted </a:t>
            </a:r>
            <a:r>
              <a:rPr lang="en-US" altLang="en-US" sz="3000" b="1">
                <a:solidFill>
                  <a:schemeClr val="accent1"/>
                </a:solidFill>
              </a:rPr>
              <a:t>average mass</a:t>
            </a:r>
            <a:r>
              <a:rPr lang="en-US" altLang="en-US" sz="3000" b="1"/>
              <a:t>  of all the atomic masses of the isotopes of that atom.</a:t>
            </a:r>
          </a:p>
          <a:p>
            <a:pPr>
              <a:buFontTx/>
              <a:buNone/>
            </a:pPr>
            <a:r>
              <a:rPr lang="en-US" altLang="en-US" b="1"/>
              <a:t>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9D5084F-4092-41E1-BF07-0C0A8C807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1072190-5996-A014-AAEB-7F37D2E68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F574-1DFD-40A8-AC22-3755151B06CC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841127E6-BF72-688E-C42B-3695B05DF5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Example of an Average Atomic Mass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FACCAA5-5C65-DCC0-93B1-F4A85A884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	Cl-35 is about 75.5 % and Cl-37 about 24.5% of  natural chlorine.  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 b="1"/>
              <a:t>35   x  </a:t>
            </a:r>
            <a:r>
              <a:rPr lang="en-US" altLang="en-US" b="1" u="sng"/>
              <a:t> </a:t>
            </a:r>
            <a:r>
              <a:rPr lang="en-US" altLang="en-US" b="1" u="sng">
                <a:solidFill>
                  <a:srgbClr val="0033CC"/>
                </a:solidFill>
              </a:rPr>
              <a:t>75.5</a:t>
            </a:r>
            <a:r>
              <a:rPr lang="en-US" altLang="en-US" b="1" u="sng"/>
              <a:t>   	</a:t>
            </a:r>
            <a:r>
              <a:rPr lang="en-US" altLang="en-US" b="1"/>
              <a:t>=     </a:t>
            </a:r>
            <a:r>
              <a:rPr lang="en-US" altLang="en-US" b="1">
                <a:solidFill>
                  <a:srgbClr val="0033CC"/>
                </a:solidFill>
              </a:rPr>
              <a:t>26.4</a:t>
            </a:r>
            <a:r>
              <a:rPr lang="en-US" altLang="en-US" b="1"/>
              <a:t>   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b="1"/>
              <a:t>	           100			</a:t>
            </a:r>
            <a:endParaRPr lang="en-US" altLang="en-US" sz="4400" b="1"/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b="1"/>
              <a:t>								 </a:t>
            </a:r>
            <a:r>
              <a:rPr lang="en-US" altLang="en-US" b="1">
                <a:solidFill>
                  <a:srgbClr val="0033CC"/>
                </a:solidFill>
              </a:rPr>
              <a:t>35.5</a:t>
            </a:r>
            <a:r>
              <a:rPr lang="en-US" altLang="en-US" b="1"/>
              <a:t> </a:t>
            </a:r>
          </a:p>
          <a:p>
            <a:pPr>
              <a:buFontTx/>
              <a:buNone/>
            </a:pPr>
            <a:r>
              <a:rPr lang="en-US" altLang="en-US" b="1"/>
              <a:t>	37  x  </a:t>
            </a:r>
            <a:r>
              <a:rPr lang="en-US" altLang="en-US" b="1" u="sng"/>
              <a:t>  </a:t>
            </a:r>
            <a:r>
              <a:rPr lang="en-US" altLang="en-US" b="1" u="sng">
                <a:solidFill>
                  <a:srgbClr val="0033CC"/>
                </a:solidFill>
              </a:rPr>
              <a:t>24.5</a:t>
            </a:r>
            <a:r>
              <a:rPr lang="en-US" altLang="en-US" b="1" u="sng"/>
              <a:t> </a:t>
            </a:r>
            <a:r>
              <a:rPr lang="en-US" altLang="en-US" b="1"/>
              <a:t>   	</a:t>
            </a:r>
            <a:r>
              <a:rPr lang="en-US" altLang="en-US" b="1">
                <a:solidFill>
                  <a:srgbClr val="0033CC"/>
                </a:solidFill>
              </a:rPr>
              <a:t>=       9.07</a:t>
            </a:r>
            <a:endParaRPr lang="en-US" altLang="en-US" b="1" u="sng">
              <a:solidFill>
                <a:srgbClr val="0033CC"/>
              </a:solidFill>
            </a:endParaRPr>
          </a:p>
          <a:p>
            <a:pPr>
              <a:buFontTx/>
              <a:buNone/>
            </a:pPr>
            <a:r>
              <a:rPr lang="en-US" altLang="en-US" b="1"/>
              <a:t> 	           100         	</a:t>
            </a:r>
          </a:p>
        </p:txBody>
      </p:sp>
      <p:sp>
        <p:nvSpPr>
          <p:cNvPr id="27652" name="AutoShape 4">
            <a:extLst>
              <a:ext uri="{FF2B5EF4-FFF2-40B4-BE49-F238E27FC236}">
                <a16:creationId xmlns:a16="http://schemas.microsoft.com/office/drawing/2014/main" id="{F59E3C04-2D83-66FE-0834-2E2117C784F3}"/>
              </a:ext>
            </a:extLst>
          </p:cNvPr>
          <p:cNvSpPr>
            <a:spLocks/>
          </p:cNvSpPr>
          <p:nvPr/>
        </p:nvSpPr>
        <p:spPr bwMode="auto">
          <a:xfrm>
            <a:off x="6324600" y="3124200"/>
            <a:ext cx="838200" cy="2133600"/>
          </a:xfrm>
          <a:prstGeom prst="rightBrace">
            <a:avLst>
              <a:gd name="adj1" fmla="val 21212"/>
              <a:gd name="adj2" fmla="val 50000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6B5D90E-71CC-84A9-CAE2-C73D04331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C0EA55A-E2A8-5CFC-393E-0F1CD545C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F11F-F387-49D5-9D64-F097F5424BC8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id="{FFEE93C9-84F7-B8FB-697D-6055127CF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00E98D-B84D-6CC8-4EB4-869977C4F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B6C15F-901A-42E5-822F-0004D36D9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775A-246C-493B-95E7-C49DD1C5C98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0423F2CF-8BD0-7540-3707-9B80517B7F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0772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Subatomic Particles</a:t>
            </a:r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6435AD4-AD1E-8759-1320-05538CDC5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Particle	Symbol 	Charge  	Relative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							Mass</a:t>
            </a:r>
            <a:r>
              <a:rPr lang="en-US" altLang="en-US" sz="2800" b="1">
                <a:solidFill>
                  <a:schemeClr val="accent1"/>
                </a:solidFill>
              </a:rPr>
              <a:t>	 	</a:t>
            </a:r>
            <a:endParaRPr lang="en-US" altLang="en-US" sz="2800" b="1"/>
          </a:p>
          <a:p>
            <a:pPr>
              <a:buFontTx/>
              <a:buNone/>
            </a:pPr>
            <a:r>
              <a:rPr lang="en-US" altLang="en-US" sz="3000" b="1"/>
              <a:t>Electron	  e</a:t>
            </a:r>
            <a:r>
              <a:rPr lang="en-US" altLang="en-US" sz="3000" b="1" baseline="30000"/>
              <a:t>-</a:t>
            </a:r>
            <a:r>
              <a:rPr lang="en-US" altLang="en-US" sz="3000" b="1"/>
              <a:t>		1-		   0</a:t>
            </a:r>
          </a:p>
          <a:p>
            <a:pPr>
              <a:buFontTx/>
              <a:buNone/>
            </a:pPr>
            <a:endParaRPr lang="en-US" altLang="en-US" sz="3000" b="1"/>
          </a:p>
          <a:p>
            <a:pPr>
              <a:buFontTx/>
              <a:buNone/>
            </a:pPr>
            <a:r>
              <a:rPr lang="en-US" altLang="en-US" sz="3000" b="1"/>
              <a:t>Proton	  p</a:t>
            </a:r>
            <a:r>
              <a:rPr lang="en-US" altLang="en-US" sz="3000" b="1" baseline="30000"/>
              <a:t>+</a:t>
            </a:r>
            <a:r>
              <a:rPr lang="en-US" altLang="en-US" sz="3000" b="1"/>
              <a:t>		+ 		   1</a:t>
            </a:r>
          </a:p>
          <a:p>
            <a:pPr>
              <a:buFontTx/>
              <a:buNone/>
            </a:pPr>
            <a:endParaRPr lang="en-US" altLang="en-US" sz="3000" b="1"/>
          </a:p>
          <a:p>
            <a:pPr>
              <a:buFontTx/>
              <a:buNone/>
            </a:pPr>
            <a:r>
              <a:rPr lang="en-US" altLang="en-US" sz="3000" b="1"/>
              <a:t>Neutron	  n		0  		   1</a:t>
            </a:r>
          </a:p>
          <a:p>
            <a:pPr>
              <a:buFontTx/>
              <a:buNone/>
            </a:pPr>
            <a:endParaRPr lang="en-US" altLang="en-US" sz="2800"/>
          </a:p>
        </p:txBody>
      </p:sp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9920E83E-5CCB-3E44-9B46-46D82B92D9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4200" y="3429000"/>
          <a:ext cx="200342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719280" imgH="738360" progId="MS_ClipArt_Gallery.2">
                  <p:embed/>
                </p:oleObj>
              </mc:Choice>
              <mc:Fallback>
                <p:oleObj name="Clip" r:id="rId3" imgW="719280" imgH="7383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429000"/>
                        <a:ext cx="2003425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6892E6-AE11-F193-C4E5-202E1A5CA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C94437-F385-FC53-07B8-779C254DF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5333-F9BB-4930-9240-B898FC01874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07EA9F3C-7C44-C15D-4D51-D471458784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Location of Subatomic Particles</a:t>
            </a:r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6E95ABF-659C-F8F9-0ADB-63B114C9E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4582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/>
              <a:t>					   10</a:t>
            </a:r>
            <a:r>
              <a:rPr lang="en-US" altLang="en-US" sz="2800" b="1" baseline="30000"/>
              <a:t>-13 </a:t>
            </a:r>
            <a:r>
              <a:rPr lang="en-US" altLang="en-US" sz="2800" b="1"/>
              <a:t>cm</a:t>
            </a:r>
          </a:p>
          <a:p>
            <a:pPr>
              <a:buFontTx/>
              <a:buNone/>
            </a:pPr>
            <a:r>
              <a:rPr lang="en-US" altLang="en-US" sz="2800" b="1"/>
              <a:t>       electrons</a:t>
            </a:r>
            <a:endParaRPr lang="en-US" altLang="en-US"/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/>
              <a:t>  							       </a:t>
            </a:r>
            <a:r>
              <a:rPr lang="en-US" altLang="en-US" sz="2800" b="1"/>
              <a:t>protons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					    		       </a:t>
            </a:r>
            <a:r>
              <a:rPr lang="en-US" altLang="en-US" sz="2800" b="1"/>
              <a:t>neutrons</a:t>
            </a:r>
          </a:p>
          <a:p>
            <a:pPr>
              <a:buFontTx/>
              <a:buNone/>
            </a:pPr>
            <a:endParaRPr lang="en-US" altLang="en-US" sz="2800" b="1"/>
          </a:p>
          <a:p>
            <a:pPr>
              <a:buFontTx/>
              <a:buNone/>
            </a:pPr>
            <a:endParaRPr lang="en-US" altLang="en-US" sz="2800" b="1"/>
          </a:p>
          <a:p>
            <a:pPr>
              <a:buFontTx/>
              <a:buNone/>
            </a:pPr>
            <a:endParaRPr lang="en-US" altLang="en-US" sz="2800" b="1"/>
          </a:p>
          <a:p>
            <a:pPr>
              <a:buFontTx/>
              <a:buNone/>
            </a:pPr>
            <a:r>
              <a:rPr lang="en-US" altLang="en-US" sz="2800" b="1"/>
              <a:t>           10</a:t>
            </a:r>
            <a:r>
              <a:rPr lang="en-US" altLang="en-US" sz="2800" b="1" baseline="30000"/>
              <a:t>-8 </a:t>
            </a:r>
            <a:r>
              <a:rPr lang="en-US" altLang="en-US" sz="2800" b="1"/>
              <a:t>cm</a:t>
            </a:r>
            <a:endParaRPr lang="en-US" altLang="en-US"/>
          </a:p>
        </p:txBody>
      </p:sp>
      <p:graphicFrame>
        <p:nvGraphicFramePr>
          <p:cNvPr id="7172" name="Object 4">
            <a:extLst>
              <a:ext uri="{FF2B5EF4-FFF2-40B4-BE49-F238E27FC236}">
                <a16:creationId xmlns:a16="http://schemas.microsoft.com/office/drawing/2014/main" id="{3BEBE81A-044F-1B47-FB21-9E7C85C2EA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209800"/>
          <a:ext cx="3933825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719280" imgH="738360" progId="MS_ClipArt_Gallery.2">
                  <p:embed/>
                </p:oleObj>
              </mc:Choice>
              <mc:Fallback>
                <p:oleObj name="Clip" r:id="rId3" imgW="719280" imgH="7383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09800"/>
                        <a:ext cx="3933825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5">
            <a:extLst>
              <a:ext uri="{FF2B5EF4-FFF2-40B4-BE49-F238E27FC236}">
                <a16:creationId xmlns:a16="http://schemas.microsoft.com/office/drawing/2014/main" id="{7514E7AE-DE35-1A80-3609-618AFAC09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002088"/>
            <a:ext cx="1547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chemeClr val="bg2"/>
                </a:solidFill>
              </a:rPr>
              <a:t>nucleus</a:t>
            </a:r>
            <a:endParaRPr lang="en-US" altLang="en-US"/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3D8E04D3-C8A2-9B0F-EEFC-3F3D41AF38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3886200"/>
            <a:ext cx="1676400" cy="381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5687117F-BC02-57F8-2B57-D136BA2A5A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267200"/>
            <a:ext cx="1600200" cy="609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1073E64F-6531-6C21-D701-95415BEA8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819400"/>
            <a:ext cx="1066800" cy="228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7" name="Line 9">
            <a:extLst>
              <a:ext uri="{FF2B5EF4-FFF2-40B4-BE49-F238E27FC236}">
                <a16:creationId xmlns:a16="http://schemas.microsoft.com/office/drawing/2014/main" id="{76524709-B595-E37C-4E2C-FFBC50850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981200"/>
            <a:ext cx="914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8" name="Line 10">
            <a:extLst>
              <a:ext uri="{FF2B5EF4-FFF2-40B4-BE49-F238E27FC236}">
                <a16:creationId xmlns:a16="http://schemas.microsoft.com/office/drawing/2014/main" id="{B2D7E40D-9A80-814A-8B19-32F939AA0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6248400"/>
            <a:ext cx="4114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id="{8D3AD38C-2B46-509F-DA3A-03C7FEA39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895600"/>
            <a:ext cx="381000" cy="990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D022E58-E8E7-01F5-BB2C-93D52984A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57627D0-A8CC-44A9-D569-D59913485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EB00-2DDE-426A-BD7C-0415E690FF1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38361290-5C68-C456-BD30-01B0C7CB30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Atomic Number</a:t>
            </a:r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685E6E4-9C34-9B19-80C0-17F00CF7B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839200" cy="5029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>
                <a:solidFill>
                  <a:srgbClr val="33CC33"/>
                </a:solidFill>
              </a:rPr>
              <a:t>  </a:t>
            </a:r>
          </a:p>
          <a:p>
            <a:pPr algn="ctr">
              <a:buFontTx/>
              <a:buNone/>
            </a:pPr>
            <a:r>
              <a:rPr lang="en-US" altLang="en-US" sz="4400" b="1" i="1">
                <a:solidFill>
                  <a:srgbClr val="0033CC"/>
                </a:solidFill>
              </a:rPr>
              <a:t>Counts the number </a:t>
            </a:r>
          </a:p>
          <a:p>
            <a:pPr algn="ctr">
              <a:buFontTx/>
              <a:buNone/>
            </a:pPr>
            <a:r>
              <a:rPr lang="en-US" altLang="en-US" sz="4400" b="1" i="1">
                <a:solidFill>
                  <a:srgbClr val="0033CC"/>
                </a:solidFill>
              </a:rPr>
              <a:t>of </a:t>
            </a:r>
          </a:p>
          <a:p>
            <a:pPr algn="ctr">
              <a:buFontTx/>
              <a:buNone/>
            </a:pPr>
            <a:r>
              <a:rPr lang="en-US" altLang="en-US" sz="4400" b="1" i="1">
                <a:solidFill>
                  <a:srgbClr val="0033CC"/>
                </a:solidFill>
              </a:rPr>
              <a:t>protons</a:t>
            </a:r>
          </a:p>
          <a:p>
            <a:pPr algn="ctr">
              <a:buFontTx/>
              <a:buNone/>
            </a:pPr>
            <a:r>
              <a:rPr lang="en-US" altLang="en-US" sz="4400" b="1" i="1">
                <a:solidFill>
                  <a:srgbClr val="0033CC"/>
                </a:solidFill>
              </a:rPr>
              <a:t>in an atom</a:t>
            </a:r>
          </a:p>
          <a:p>
            <a:pPr>
              <a:buFontTx/>
              <a:buNone/>
            </a:pPr>
            <a:endParaRPr lang="en-US" altLang="en-US" sz="4400" b="1" i="1">
              <a:solidFill>
                <a:srgbClr val="0033CC"/>
              </a:solidFill>
            </a:endParaRPr>
          </a:p>
          <a:p>
            <a:pPr algn="ctr">
              <a:buFontTx/>
              <a:buNone/>
            </a:pPr>
            <a:endParaRPr lang="en-US" altLang="en-US" b="1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313174-A212-EEEC-7D9C-F9058455F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AC2D60A-AE7B-7868-3E5B-AF9C412F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8799-C9D8-4E30-9D55-EFFCD32B9D2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263F19B3-37A4-6759-6C35-4D35277A76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Atomic Number on the Periodic Table</a:t>
            </a:r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CC7D17A-9CF7-B00C-285A-45A6D152713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581400" y="2743200"/>
            <a:ext cx="2971800" cy="2819400"/>
          </a:xfrm>
          <a:solidFill>
            <a:srgbClr val="FFFFFF"/>
          </a:solidFill>
          <a:ln>
            <a:solidFill>
              <a:schemeClr val="hlink"/>
            </a:solidFill>
            <a:miter lim="800000"/>
            <a:headEnd/>
            <a:tailEnd/>
          </a:ln>
        </p:spPr>
        <p:txBody>
          <a:bodyPr lIns="91440" tIns="45720" rIns="91440" bIns="45720"/>
          <a:lstStyle/>
          <a:p>
            <a:pPr algn="ctr">
              <a:buFontTx/>
              <a:buNone/>
            </a:pPr>
            <a:r>
              <a:rPr lang="en-US" altLang="en-US" sz="7200" b="1">
                <a:solidFill>
                  <a:schemeClr val="bg2"/>
                </a:solidFill>
              </a:rPr>
              <a:t>11</a:t>
            </a:r>
          </a:p>
          <a:p>
            <a:pPr algn="ctr">
              <a:buFontTx/>
              <a:buNone/>
            </a:pPr>
            <a:r>
              <a:rPr lang="en-US" altLang="en-US" sz="8000" b="1">
                <a:solidFill>
                  <a:schemeClr val="bg2"/>
                </a:solidFill>
              </a:rPr>
              <a:t>Na</a:t>
            </a:r>
            <a:endParaRPr lang="en-US" altLang="en-US" sz="7200" b="1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E30642D1-F945-F354-32CD-A3CFE1785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2819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000" b="1">
                <a:solidFill>
                  <a:srgbClr val="0033CC"/>
                </a:solidFill>
              </a:rPr>
              <a:t>Atomic Number</a:t>
            </a:r>
            <a:endParaRPr lang="en-US" altLang="en-US">
              <a:solidFill>
                <a:srgbClr val="0033CC"/>
              </a:solidFill>
            </a:endParaRP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728009D7-6D46-A453-82D6-74DABD5BF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19600"/>
            <a:ext cx="14112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000" b="1">
                <a:solidFill>
                  <a:srgbClr val="0033CC"/>
                </a:solidFill>
              </a:rPr>
              <a:t>Symbol</a:t>
            </a:r>
            <a:endParaRPr lang="en-US" altLang="en-US">
              <a:solidFill>
                <a:srgbClr val="0033CC"/>
              </a:solidFill>
            </a:endParaRPr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1042037B-E999-D607-22ED-F1558F81F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724400"/>
            <a:ext cx="1524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9010AF27-0460-A5F4-4446-E1EF17E3F8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352800"/>
            <a:ext cx="1295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B03507E-6A9A-843E-038A-3DBEF75E4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1164FA6-582E-D5F1-9A01-C505556A8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2179-954C-418E-A7AD-0AA2715E557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4334FFEB-F05E-D56C-4F8B-18F29491AD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524000"/>
          </a:xfrm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All atoms of an element have the same number of protons</a:t>
            </a: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44E5E69-A751-0D33-7519-9A5A8269E82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657600" y="2743200"/>
            <a:ext cx="2971800" cy="2819400"/>
          </a:xfrm>
          <a:solidFill>
            <a:srgbClr val="FFFFFF"/>
          </a:solidFill>
          <a:ln>
            <a:solidFill>
              <a:schemeClr val="hlink"/>
            </a:solidFill>
            <a:miter lim="800000"/>
            <a:headEnd/>
            <a:tailEnd/>
          </a:ln>
        </p:spPr>
        <p:txBody>
          <a:bodyPr lIns="91440" tIns="45720" rIns="91440" bIns="45720"/>
          <a:lstStyle/>
          <a:p>
            <a:pPr algn="ctr">
              <a:buFontTx/>
              <a:buNone/>
            </a:pPr>
            <a:r>
              <a:rPr lang="en-US" altLang="en-US" sz="7200" b="1">
                <a:solidFill>
                  <a:schemeClr val="bg2"/>
                </a:solidFill>
              </a:rPr>
              <a:t>11</a:t>
            </a:r>
          </a:p>
          <a:p>
            <a:pPr algn="ctr">
              <a:buFontTx/>
              <a:buNone/>
            </a:pPr>
            <a:r>
              <a:rPr lang="en-US" altLang="en-US" sz="8000" b="1">
                <a:solidFill>
                  <a:schemeClr val="bg2"/>
                </a:solidFill>
              </a:rPr>
              <a:t>Na</a:t>
            </a:r>
            <a:endParaRPr lang="en-US" altLang="en-US" sz="7200" b="1"/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17DA44E6-4FCB-5E8F-914A-EDCDE7723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0"/>
            <a:ext cx="1908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000" b="1">
                <a:solidFill>
                  <a:srgbClr val="0033CC"/>
                </a:solidFill>
              </a:rPr>
              <a:t>11 protons</a:t>
            </a:r>
            <a:endParaRPr lang="en-US" altLang="en-US">
              <a:solidFill>
                <a:srgbClr val="0033CC"/>
              </a:solidFill>
            </a:endParaRP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77E9D354-AC9A-A152-4A31-ED2EAD026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19600"/>
            <a:ext cx="14319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000" b="1">
                <a:solidFill>
                  <a:srgbClr val="0033CC"/>
                </a:solidFill>
              </a:rPr>
              <a:t>Sodium</a:t>
            </a:r>
            <a:endParaRPr lang="en-US" altLang="en-US">
              <a:solidFill>
                <a:srgbClr val="0033CC"/>
              </a:solidFill>
            </a:endParaRPr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5F388D90-F789-1BA2-E64C-882EBFA328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724400"/>
            <a:ext cx="1295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32F2B1B2-4E34-22A8-C37C-E44F31D15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352800"/>
            <a:ext cx="1295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8956E95-88E8-7D85-8A47-E795A847C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1484520-E49E-548D-F340-AB046D774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1097-2330-4AA5-95A3-464F4ADEA4D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377C6602-948B-37B1-6E14-4A2EE59318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Learning Check </a:t>
            </a: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2299909-9BFB-B6D5-7321-7C4442ADB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/>
              <a:t>	State the number of protons for atoms of  each of the following:</a:t>
            </a:r>
          </a:p>
          <a:p>
            <a:pPr>
              <a:buFontTx/>
              <a:buNone/>
            </a:pPr>
            <a:r>
              <a:rPr lang="en-US" altLang="en-US" sz="2800" b="1"/>
              <a:t>	</a:t>
            </a:r>
            <a:r>
              <a:rPr lang="en-US" altLang="en-US" sz="2800" b="1">
                <a:solidFill>
                  <a:schemeClr val="accent1"/>
                </a:solidFill>
              </a:rPr>
              <a:t>A.  Nitrogen 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	1)  5 protons	   2)   7 protons     3)  14 protons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	B.  Sulfur 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	1)  32 protons	   2)  16 protons    3)  6 protons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	C.  Barium	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	1)  137 protons  2)  81 protons    3)  56 protons</a:t>
            </a:r>
          </a:p>
          <a:p>
            <a:pPr>
              <a:buFontTx/>
              <a:buNone/>
            </a:pPr>
            <a:endParaRPr lang="en-US" altLang="en-US" sz="2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80604EA-686A-7979-25B9-51F15995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LecturePLUS  Timberlake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4252149-0577-4583-712D-7A862A763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0EBD-1A84-4AD5-923B-5C47ADC45EF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9770DB7A-4BAE-CD22-DECF-CE3939D465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Solution </a:t>
            </a:r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5BA21F4-230A-7B4E-0FCE-B689E4EEE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/>
              <a:t>	State the number of protons for atoms of each of the following:</a:t>
            </a:r>
          </a:p>
          <a:p>
            <a:pPr>
              <a:buFontTx/>
              <a:buNone/>
            </a:pPr>
            <a:r>
              <a:rPr lang="en-US" altLang="en-US" sz="2800" b="1"/>
              <a:t>	</a:t>
            </a:r>
            <a:r>
              <a:rPr lang="en-US" altLang="en-US" sz="2800" b="1">
                <a:solidFill>
                  <a:schemeClr val="accent1"/>
                </a:solidFill>
              </a:rPr>
              <a:t>A.  Nitrogen 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	  	2)   7 protons     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	B.  Sulfur 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		2)  16 protons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	C.  Barium	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		3)  56 protons</a:t>
            </a:r>
          </a:p>
          <a:p>
            <a:pPr>
              <a:buFontTx/>
              <a:buNone/>
            </a:pPr>
            <a:endParaRPr lang="en-US" altLang="en-US" sz="2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333333"/>
      </a:dk1>
      <a:lt1>
        <a:srgbClr val="FFCC66"/>
      </a:lt1>
      <a:dk2>
        <a:srgbClr val="FF0000"/>
      </a:dk2>
      <a:lt2>
        <a:srgbClr val="000000"/>
      </a:lt2>
      <a:accent1>
        <a:srgbClr val="FF0000"/>
      </a:accent1>
      <a:accent2>
        <a:srgbClr val="FF0000"/>
      </a:accent2>
      <a:accent3>
        <a:srgbClr val="FFE2B8"/>
      </a:accent3>
      <a:accent4>
        <a:srgbClr val="2A2A2A"/>
      </a:accent4>
      <a:accent5>
        <a:srgbClr val="FFAAAA"/>
      </a:accent5>
      <a:accent6>
        <a:srgbClr val="E70000"/>
      </a:accent6>
      <a:hlink>
        <a:srgbClr val="FF0033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43</TotalTime>
  <Words>1145</Words>
  <Application>Microsoft Office PowerPoint</Application>
  <PresentationFormat>On-screen Show (4:3)</PresentationFormat>
  <Paragraphs>218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Wingdings</vt:lpstr>
      <vt:lpstr>Times New Roman</vt:lpstr>
      <vt:lpstr>Blank Presentation</vt:lpstr>
      <vt:lpstr>Microsoft Clip Gallery</vt:lpstr>
      <vt:lpstr>Chapter 2  Atoms and Elements</vt:lpstr>
      <vt:lpstr>Atomic Theory</vt:lpstr>
      <vt:lpstr>Subatomic Particles</vt:lpstr>
      <vt:lpstr>Location of Subatomic Particles</vt:lpstr>
      <vt:lpstr>Atomic Number</vt:lpstr>
      <vt:lpstr>Atomic Number on the Periodic Table</vt:lpstr>
      <vt:lpstr>All atoms of an element have the same number of protons</vt:lpstr>
      <vt:lpstr>Learning Check </vt:lpstr>
      <vt:lpstr>Solution </vt:lpstr>
      <vt:lpstr>Mass Number</vt:lpstr>
      <vt:lpstr>Atomic Symbols</vt:lpstr>
      <vt:lpstr>Number of Electrons</vt:lpstr>
      <vt:lpstr>Subatomic Particles in Some Atoms</vt:lpstr>
      <vt:lpstr>Isotopes</vt:lpstr>
      <vt:lpstr>Learning Check </vt:lpstr>
      <vt:lpstr>Solution</vt:lpstr>
      <vt:lpstr>Learning Check </vt:lpstr>
      <vt:lpstr>Solution </vt:lpstr>
      <vt:lpstr>Learning Check </vt:lpstr>
      <vt:lpstr>Solution </vt:lpstr>
      <vt:lpstr>Atomic Mass on the Periodic Table</vt:lpstr>
      <vt:lpstr>Atomic Mass</vt:lpstr>
      <vt:lpstr>Example of an Average Atomic Mass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number and mass number</dc:title>
  <dc:creator>Karen Timberlake</dc:creator>
  <cp:lastModifiedBy>Nayan GRIFFITHS</cp:lastModifiedBy>
  <cp:revision>9</cp:revision>
  <dcterms:created xsi:type="dcterms:W3CDTF">1999-05-17T00:13:26Z</dcterms:created>
  <dcterms:modified xsi:type="dcterms:W3CDTF">2023-05-23T20:53:08Z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khemist@aol.com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C:\My Documents\CHMSTRY\ChemModules\HTMLPPZ\CH2</vt:lpwstr>
  </property>
</Properties>
</file>