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61" r:id="rId3"/>
    <p:sldId id="257" r:id="rId4"/>
    <p:sldId id="258" r:id="rId5"/>
    <p:sldId id="259" r:id="rId6"/>
    <p:sldId id="260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2787"/>
    <p:restoredTop sz="90929"/>
  </p:normalViewPr>
  <p:slideViewPr>
    <p:cSldViewPr>
      <p:cViewPr varScale="1">
        <p:scale>
          <a:sx n="95" d="100"/>
          <a:sy n="95" d="100"/>
        </p:scale>
        <p:origin x="84" y="4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0468BD2C-7AF8-4D9B-62BA-29759DCFE2AB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 altLang="en-US"/>
          </a:p>
        </p:txBody>
      </p:sp>
      <p:sp>
        <p:nvSpPr>
          <p:cNvPr id="11267" name="Rectangle 3">
            <a:extLst>
              <a:ext uri="{FF2B5EF4-FFF2-40B4-BE49-F238E27FC236}">
                <a16:creationId xmlns:a16="http://schemas.microsoft.com/office/drawing/2014/main" id="{54FBE74B-956D-02B6-CC7D-2709F3C7D88A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GB" altLang="en-US"/>
          </a:p>
        </p:txBody>
      </p:sp>
      <p:sp>
        <p:nvSpPr>
          <p:cNvPr id="11268" name="Rectangle 4">
            <a:extLst>
              <a:ext uri="{FF2B5EF4-FFF2-40B4-BE49-F238E27FC236}">
                <a16:creationId xmlns:a16="http://schemas.microsoft.com/office/drawing/2014/main" id="{2A59DF09-25BF-F5B0-3ACC-255E7CA21E79}"/>
              </a:ext>
            </a:extLst>
          </p:cNvPr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1269" name="Rectangle 5">
            <a:extLst>
              <a:ext uri="{FF2B5EF4-FFF2-40B4-BE49-F238E27FC236}">
                <a16:creationId xmlns:a16="http://schemas.microsoft.com/office/drawing/2014/main" id="{E3B715B2-8DCA-F01C-AB14-44D0E4C77ED8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sp>
        <p:nvSpPr>
          <p:cNvPr id="11270" name="Rectangle 6">
            <a:extLst>
              <a:ext uri="{FF2B5EF4-FFF2-40B4-BE49-F238E27FC236}">
                <a16:creationId xmlns:a16="http://schemas.microsoft.com/office/drawing/2014/main" id="{3296248C-9877-91D4-502C-6668466F7FBD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 altLang="en-US"/>
          </a:p>
        </p:txBody>
      </p:sp>
      <p:sp>
        <p:nvSpPr>
          <p:cNvPr id="11271" name="Rectangle 7">
            <a:extLst>
              <a:ext uri="{FF2B5EF4-FFF2-40B4-BE49-F238E27FC236}">
                <a16:creationId xmlns:a16="http://schemas.microsoft.com/office/drawing/2014/main" id="{3C71A4A4-94F8-26E7-AD9D-E36659EE2A6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A319A5F9-89E1-4B61-8A6F-5B3657F7797B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7616573D-2B03-EE6A-AC54-9810A1C035C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911C614-9C71-44CC-9EE9-227763E21E50}" type="slidenum">
              <a:rPr lang="en-GB" altLang="en-US"/>
              <a:pPr/>
              <a:t>1</a:t>
            </a:fld>
            <a:endParaRPr lang="en-GB" altLang="en-US"/>
          </a:p>
        </p:txBody>
      </p:sp>
      <p:sp>
        <p:nvSpPr>
          <p:cNvPr id="12290" name="Rectangle 2">
            <a:extLst>
              <a:ext uri="{FF2B5EF4-FFF2-40B4-BE49-F238E27FC236}">
                <a16:creationId xmlns:a16="http://schemas.microsoft.com/office/drawing/2014/main" id="{DF6DF998-E844-B3B8-9B64-8D947253C4C9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1" name="Rectangle 3">
            <a:extLst>
              <a:ext uri="{FF2B5EF4-FFF2-40B4-BE49-F238E27FC236}">
                <a16:creationId xmlns:a16="http://schemas.microsoft.com/office/drawing/2014/main" id="{A8341918-D649-BA44-66EC-F39C3BA345E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55B28CDA-48D6-1F63-CD3F-6BADF7DC4DC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F9A9242-7AE6-475E-AE38-3EB8BFE954BB}" type="slidenum">
              <a:rPr lang="en-GB" altLang="en-US"/>
              <a:pPr/>
              <a:t>2</a:t>
            </a:fld>
            <a:endParaRPr lang="en-GB" altLang="en-US"/>
          </a:p>
        </p:txBody>
      </p:sp>
      <p:sp>
        <p:nvSpPr>
          <p:cNvPr id="13314" name="Rectangle 2">
            <a:extLst>
              <a:ext uri="{FF2B5EF4-FFF2-40B4-BE49-F238E27FC236}">
                <a16:creationId xmlns:a16="http://schemas.microsoft.com/office/drawing/2014/main" id="{A31B551A-7369-C2EB-1AB8-2E53A3965E92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5" name="Rectangle 3">
            <a:extLst>
              <a:ext uri="{FF2B5EF4-FFF2-40B4-BE49-F238E27FC236}">
                <a16:creationId xmlns:a16="http://schemas.microsoft.com/office/drawing/2014/main" id="{50769A98-0C6C-8705-07E5-EF05BE54C30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902C9FFA-3023-E188-35AD-AFE7A2E7933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8D92D1C-3CF1-4538-9843-FC40B01260BB}" type="slidenum">
              <a:rPr lang="en-GB" altLang="en-US"/>
              <a:pPr/>
              <a:t>3</a:t>
            </a:fld>
            <a:endParaRPr lang="en-GB" altLang="en-US"/>
          </a:p>
        </p:txBody>
      </p:sp>
      <p:sp>
        <p:nvSpPr>
          <p:cNvPr id="14338" name="Rectangle 2">
            <a:extLst>
              <a:ext uri="{FF2B5EF4-FFF2-40B4-BE49-F238E27FC236}">
                <a16:creationId xmlns:a16="http://schemas.microsoft.com/office/drawing/2014/main" id="{1A4AEB15-38D1-0EFE-C400-6D345F54DAA0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id="{A43568AD-A40F-B896-B064-AC9E2BBA985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7873452F-6882-E639-9350-302E20826FC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20472F3-3B7B-4DA8-9475-0B4844B1B9A8}" type="slidenum">
              <a:rPr lang="en-GB" altLang="en-US"/>
              <a:pPr/>
              <a:t>4</a:t>
            </a:fld>
            <a:endParaRPr lang="en-GB" altLang="en-US"/>
          </a:p>
        </p:txBody>
      </p:sp>
      <p:sp>
        <p:nvSpPr>
          <p:cNvPr id="15362" name="Rectangle 2">
            <a:extLst>
              <a:ext uri="{FF2B5EF4-FFF2-40B4-BE49-F238E27FC236}">
                <a16:creationId xmlns:a16="http://schemas.microsoft.com/office/drawing/2014/main" id="{6199E626-276C-7EC4-A6A4-4E182DB816B2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A28EA390-321B-DFD3-D9BB-9C8F0CCC9FF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B0122EF1-C6D5-F73D-3627-E56145C2C90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DB9BD8F-AC9B-46B4-B382-2E72002B3737}" type="slidenum">
              <a:rPr lang="en-GB" altLang="en-US"/>
              <a:pPr/>
              <a:t>5</a:t>
            </a:fld>
            <a:endParaRPr lang="en-GB" altLang="en-US"/>
          </a:p>
        </p:txBody>
      </p:sp>
      <p:sp>
        <p:nvSpPr>
          <p:cNvPr id="16386" name="Rectangle 2">
            <a:extLst>
              <a:ext uri="{FF2B5EF4-FFF2-40B4-BE49-F238E27FC236}">
                <a16:creationId xmlns:a16="http://schemas.microsoft.com/office/drawing/2014/main" id="{66CAA7F0-EE3E-633D-0F85-1D227413162C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EDCF85BA-26F7-75DE-6286-ED4A723F1EE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F3089786-6A98-FAAD-361B-8EC67E38CDF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6261ECC-7310-41CE-A1BF-6B7139BE39A3}" type="slidenum">
              <a:rPr lang="en-GB" altLang="en-US"/>
              <a:pPr/>
              <a:t>6</a:t>
            </a:fld>
            <a:endParaRPr lang="en-GB" altLang="en-US"/>
          </a:p>
        </p:txBody>
      </p:sp>
      <p:sp>
        <p:nvSpPr>
          <p:cNvPr id="17410" name="Rectangle 2">
            <a:extLst>
              <a:ext uri="{FF2B5EF4-FFF2-40B4-BE49-F238E27FC236}">
                <a16:creationId xmlns:a16="http://schemas.microsoft.com/office/drawing/2014/main" id="{83EE5D54-E5EC-B1E2-79A1-5D830335BA1B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284BDB5E-2F49-5EA0-7F86-43DC4206B51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877D751D-DABA-EE6A-C1A7-B3F4D025631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ACB9797-8AE9-405E-9E9D-E9CADE9552F6}" type="slidenum">
              <a:rPr lang="en-GB" altLang="en-US"/>
              <a:pPr/>
              <a:t>7</a:t>
            </a:fld>
            <a:endParaRPr lang="en-GB" altLang="en-US"/>
          </a:p>
        </p:txBody>
      </p:sp>
      <p:sp>
        <p:nvSpPr>
          <p:cNvPr id="18434" name="Rectangle 2">
            <a:extLst>
              <a:ext uri="{FF2B5EF4-FFF2-40B4-BE49-F238E27FC236}">
                <a16:creationId xmlns:a16="http://schemas.microsoft.com/office/drawing/2014/main" id="{C511F463-69E0-61E8-2711-F2F8C522BD91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5" name="Rectangle 3">
            <a:extLst>
              <a:ext uri="{FF2B5EF4-FFF2-40B4-BE49-F238E27FC236}">
                <a16:creationId xmlns:a16="http://schemas.microsoft.com/office/drawing/2014/main" id="{BD959663-804A-F0A1-055E-6A2685F4A7C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C0FAE4DC-48A1-BB48-4120-AAB436D402D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F4F1047-A57F-4D5E-BF83-0682C8B7A5F0}" type="slidenum">
              <a:rPr lang="en-GB" altLang="en-US"/>
              <a:pPr/>
              <a:t>8</a:t>
            </a:fld>
            <a:endParaRPr lang="en-GB" altLang="en-US"/>
          </a:p>
        </p:txBody>
      </p:sp>
      <p:sp>
        <p:nvSpPr>
          <p:cNvPr id="19458" name="Rectangle 2">
            <a:extLst>
              <a:ext uri="{FF2B5EF4-FFF2-40B4-BE49-F238E27FC236}">
                <a16:creationId xmlns:a16="http://schemas.microsoft.com/office/drawing/2014/main" id="{127E4693-3DD2-7044-244A-5449BA2412DE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9" name="Rectangle 3">
            <a:extLst>
              <a:ext uri="{FF2B5EF4-FFF2-40B4-BE49-F238E27FC236}">
                <a16:creationId xmlns:a16="http://schemas.microsoft.com/office/drawing/2014/main" id="{132B4987-AB90-F023-73F6-88D249A61E9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B2698827-C36E-10A7-1D5D-C495E4DA01B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3CE71C7-81CA-48E0-B464-C6A2891E48EF}" type="slidenum">
              <a:rPr lang="en-GB" altLang="en-US"/>
              <a:pPr/>
              <a:t>9</a:t>
            </a:fld>
            <a:endParaRPr lang="en-GB" altLang="en-US"/>
          </a:p>
        </p:txBody>
      </p:sp>
      <p:sp>
        <p:nvSpPr>
          <p:cNvPr id="20482" name="Rectangle 2">
            <a:extLst>
              <a:ext uri="{FF2B5EF4-FFF2-40B4-BE49-F238E27FC236}">
                <a16:creationId xmlns:a16="http://schemas.microsoft.com/office/drawing/2014/main" id="{CA12F505-71C9-303B-E97D-F4FA3E206DD5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3" name="Rectangle 3">
            <a:extLst>
              <a:ext uri="{FF2B5EF4-FFF2-40B4-BE49-F238E27FC236}">
                <a16:creationId xmlns:a16="http://schemas.microsoft.com/office/drawing/2014/main" id="{DD37D525-B6BF-F88A-F250-7658DB0BB40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0B5B0154-05DB-F308-ADC3-4A10816F188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45550A8-4569-4134-BF3A-67CC6D45E1D3}" type="slidenum">
              <a:rPr lang="en-GB" altLang="en-US"/>
              <a:pPr/>
              <a:t>10</a:t>
            </a:fld>
            <a:endParaRPr lang="en-GB" altLang="en-US"/>
          </a:p>
        </p:txBody>
      </p:sp>
      <p:sp>
        <p:nvSpPr>
          <p:cNvPr id="22530" name="Rectangle 2">
            <a:extLst>
              <a:ext uri="{FF2B5EF4-FFF2-40B4-BE49-F238E27FC236}">
                <a16:creationId xmlns:a16="http://schemas.microsoft.com/office/drawing/2014/main" id="{563BA6DD-E614-092F-D3DA-442BEE78A878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2531" name="Rectangle 3">
            <a:extLst>
              <a:ext uri="{FF2B5EF4-FFF2-40B4-BE49-F238E27FC236}">
                <a16:creationId xmlns:a16="http://schemas.microsoft.com/office/drawing/2014/main" id="{CBB28B33-40E7-C472-AD5E-D84A704B542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2A15E9-5668-2B92-B43A-838DAFAFFE6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E885D20-7046-DB19-C4CC-19F08AB0472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81264B-5A19-501F-982D-8620840B20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A78037-E4F7-9072-D504-BB7CC52E8F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5D71D1-4F8F-FB69-7CBD-007FB91B68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F8F4091-6725-4B7D-A6E1-FBA4C9B19B0D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0921500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F876F8-6B8F-3967-3043-3351B3DE5B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845569-E91F-FD66-EF8F-911C7E54BE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0F4F48-17E7-D073-E8B3-244739ABD9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F26B99-903F-A397-152B-86921D2B67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741609-D80C-0775-EDB4-10968B4483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B33EEE2-2C16-4A3C-9E3E-283B71162F76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3818568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C0387D-98FF-DF8C-B16F-A06EFB4273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B5D70DB-71CA-CC23-7B65-FB0B9B820A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27124D-B20F-2F70-2324-6D8D5C50EA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EFE379-2F52-C0FB-DC78-4914245416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438FE5-3664-DE05-C4E0-D83C254CB4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6961B2A-1BF3-427C-8847-1112F4CE5164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3869548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508D8F-B5FA-2E4C-3ED8-3C28D282C5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9417EF-2EDC-0AE9-DF25-4AD8A32516F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66F30E1-DBD3-3373-FC7E-8450E154BA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77BC86A-24DC-0521-1FF4-D47860D479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BB35AF1-5D52-5DDB-F678-99E825A757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62ADC22-A882-7B08-AB50-34817A164E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1C20079-5591-4424-B716-9842307DA9A6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9759218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C798C0-6AD5-00C2-1B19-956E605451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E483E93-6A1C-D256-5821-0D59ED6851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BFFE6BF-DF7B-28B7-1AF0-C625A04ED2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F3684E2-1FBE-077E-7D81-718ABD4ACCF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26D365C-1DF0-ED32-16C2-3548AE3D3E9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E963D3B-6CA3-D99B-671F-A3FADCE693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681A478-C184-E51B-8D2D-9528F67126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47A8D33-68DC-3D2D-FC57-BE28B3E9D0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9DB36A4-3869-435D-9080-D0E18996BA46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4202604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CF2E5E-8644-F542-5586-55F7E58638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94E548E-6007-09A5-B07C-EEEC535AD9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E8BE0FF-BCFE-69DD-A919-8667631C9F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B575120-3C33-732D-08DB-95DCB6A49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8F96FF5-687D-4C67-9275-C3D9DD6C5BEF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0357810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2E97406-8078-53F7-9D34-062BEF858E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D9829C8-A597-639F-1C2C-AE9CBDA8D2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D27E4E4-F0BA-28D5-95B3-C341CF76E7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9924136-6E8B-4FBC-B0BE-F3B5ABED0C89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8328233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3666D4-F586-96CE-A948-7FE6286DF2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1341A0-3D9D-4CA0-94F1-5352521E83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1B57E3-95AD-B4FF-2918-8144762F588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D2244C9-176B-010C-33E6-BD3641CC96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377EA0E-3FB6-6263-86C0-EE2A28D556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F184BD2-C3DF-857D-0BA2-0CBED3C164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39AF40B-CDB5-4161-9C2E-FFF4B0A4F625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7623637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B75D2C-6F6D-B063-EA3A-BA16B3A3E4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3D54C27-C011-B8C2-251B-CC3C98DF7CF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4695EF-D55B-1994-6B03-B496CFA40CF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B56CC78-B758-5A63-EFDC-8C849CB8E7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EE216B2-7909-8BB0-CB90-B95A4242A9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7CEB512-86FA-50A9-F13D-E9253A979D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80E7588-245A-497B-96FD-B8591038C2F0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8744705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638BB1-7B01-F6CF-E757-4A954940C9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CB174D0-08AB-A2A9-C29C-28A19913CD4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6197BD-5E7A-4350-8D26-92725CBD70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A1DFA3-BB17-FE9D-AD60-C180879BE8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A9761A-0DC5-528C-697F-6BA4A97B6F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B276D35-7D60-4B15-94CC-DCF10A74EFE7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5111739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B0AB5AE-CCE8-BCA0-7BC5-8E2E70F1597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BE16AC6-3AA5-410A-3E5C-457F7A71199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C6629B-FE7B-33D6-F8E8-52F3DB2C9C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ECADA7-C8DE-AD47-7D57-393B5F161F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C18392-8BD2-9DA2-EA75-FBCE6F0F50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0674E72-C993-4E64-A355-664283584FF2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7576491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0000"/>
            </a:gs>
            <a:gs pos="100000">
              <a:srgbClr val="FF9933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11CF2BA2-A72A-87EB-8AB9-A035D69AC63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6F72FF85-CC5B-44F7-9373-D10F32680DF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7DB5E978-6F3D-9B72-2E0F-959AC826BEDE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GB" alt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D8FE13A8-0F47-E4EB-C26C-134B47B3031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GB" alt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95B8D6A6-A023-1C53-14A0-61DFF8CB635B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E53FE31F-4AF1-4DE3-B555-DE6935E0A025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orldofteaching.com/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WordArt 3">
            <a:extLst>
              <a:ext uri="{FF2B5EF4-FFF2-40B4-BE49-F238E27FC236}">
                <a16:creationId xmlns:a16="http://schemas.microsoft.com/office/drawing/2014/main" id="{B0DA4AE9-3F3B-349C-7386-0BD7C93E1DB9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1143000" y="2514600"/>
            <a:ext cx="7058025" cy="1390650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9600" b="1" kern="1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latin typeface="French Script MT" panose="03020402040607040605" pitchFamily="66" charset="0"/>
              </a:rPr>
              <a:t>The Blast Furnace</a:t>
            </a:r>
          </a:p>
        </p:txBody>
      </p:sp>
      <p:sp>
        <p:nvSpPr>
          <p:cNvPr id="2052" name="Text Box 4">
            <a:extLst>
              <a:ext uri="{FF2B5EF4-FFF2-40B4-BE49-F238E27FC236}">
                <a16:creationId xmlns:a16="http://schemas.microsoft.com/office/drawing/2014/main" id="{E94A14E9-A0E5-C8F9-3281-0B586B8477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600" y="4419600"/>
            <a:ext cx="7543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altLang="en-US">
                <a:latin typeface="Kristen ITC" panose="03050502040202030202" pitchFamily="66" charset="0"/>
              </a:rPr>
              <a:t>By Chan, Sam and Elly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2" grpId="0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79D9E898-AECF-EB64-1465-BE33CFF86A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09800" y="381000"/>
            <a:ext cx="4575175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altLang="en-US" sz="3200" b="1">
                <a:latin typeface="Bauhaus 93" panose="04030905020B02020C02" pitchFamily="82" charset="0"/>
              </a:rPr>
              <a:t>What is a Blast Furnace?</a:t>
            </a:r>
          </a:p>
        </p:txBody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id="{598FC97F-F17B-2C17-DA0C-F4CA001CDF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219200"/>
            <a:ext cx="3810000" cy="5203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en-GB" altLang="en-US">
                <a:latin typeface="Kristen ITC" panose="03050502040202030202" pitchFamily="66" charset="0"/>
              </a:rPr>
              <a:t>The purpose of a blast furnace is to reduce and convert iron oxides into liquid iron called "hot metal". 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GB" altLang="en-US">
                <a:latin typeface="Kristen ITC" panose="03050502040202030202" pitchFamily="66" charset="0"/>
              </a:rPr>
              <a:t>The blast furnace is a huge, steel stack lined with refractory brick.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GB" altLang="en-US">
                <a:latin typeface="Kristen ITC" panose="03050502040202030202" pitchFamily="66" charset="0"/>
              </a:rPr>
              <a:t>Iron ore, coke and limestone are put into the top, and preheated air is blown into the bottom.</a:t>
            </a:r>
          </a:p>
        </p:txBody>
      </p:sp>
      <p:pic>
        <p:nvPicPr>
          <p:cNvPr id="7172" name="Picture 4">
            <a:extLst>
              <a:ext uri="{FF2B5EF4-FFF2-40B4-BE49-F238E27FC236}">
                <a16:creationId xmlns:a16="http://schemas.microsoft.com/office/drawing/2014/main" id="{CCABF902-EE62-D3E8-8B98-B5F473BE9E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1295400"/>
            <a:ext cx="4267200" cy="472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0" grpId="0" autoUpdateAnimBg="0"/>
      <p:bldP spid="7171" grpId="0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2">
            <a:extLst>
              <a:ext uri="{FF2B5EF4-FFF2-40B4-BE49-F238E27FC236}">
                <a16:creationId xmlns:a16="http://schemas.microsoft.com/office/drawing/2014/main" id="{1ACC3A05-FA72-1DA1-313E-1FAB7243BA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1143000"/>
            <a:ext cx="78486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altLang="en-US" sz="3200">
                <a:latin typeface="Bauhaus 93" panose="04030905020B02020C02" pitchFamily="82" charset="0"/>
              </a:rPr>
              <a:t>Why does Iron have to be extracted in a Blast Furnace???</a:t>
            </a:r>
          </a:p>
        </p:txBody>
      </p:sp>
      <p:sp>
        <p:nvSpPr>
          <p:cNvPr id="3075" name="Text Box 3">
            <a:extLst>
              <a:ext uri="{FF2B5EF4-FFF2-40B4-BE49-F238E27FC236}">
                <a16:creationId xmlns:a16="http://schemas.microsoft.com/office/drawing/2014/main" id="{4F7B7808-5507-431C-7C17-1C713211BB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2819400"/>
            <a:ext cx="8153400" cy="2655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en-GB" altLang="en-US" sz="2800">
                <a:latin typeface="Kristen ITC" panose="03050502040202030202" pitchFamily="66" charset="0"/>
              </a:rPr>
              <a:t>Iron can be extracted by the blast furnace because it can be displaced by carbon.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GB" altLang="en-US" sz="2800">
                <a:latin typeface="Kristen ITC" panose="03050502040202030202" pitchFamily="66" charset="0"/>
              </a:rPr>
              <a:t>This is more efficient method than electrolysis because it is more cost effective</a:t>
            </a:r>
          </a:p>
          <a:p>
            <a:pPr>
              <a:spcBef>
                <a:spcPct val="50000"/>
              </a:spcBef>
            </a:pPr>
            <a:endParaRPr lang="en-GB" altLang="en-US" sz="2800">
              <a:latin typeface="Kristen ITC" panose="03050502040202030202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4" grpId="0" autoUpdateAnimBg="0"/>
      <p:bldP spid="3075" grpId="0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3">
            <a:extLst>
              <a:ext uri="{FF2B5EF4-FFF2-40B4-BE49-F238E27FC236}">
                <a16:creationId xmlns:a16="http://schemas.microsoft.com/office/drawing/2014/main" id="{5F5CD2C8-8CF5-86E2-B2B5-CB38175C0B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00288" y="1419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130D5F8A-BF0A-1750-2E74-FD5352F0EE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495300"/>
            <a:ext cx="6934200" cy="6134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 Box 2">
            <a:extLst>
              <a:ext uri="{FF2B5EF4-FFF2-40B4-BE49-F238E27FC236}">
                <a16:creationId xmlns:a16="http://schemas.microsoft.com/office/drawing/2014/main" id="{F2BA951A-E929-F2D3-8505-300D4D862B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1524000"/>
            <a:ext cx="8534400" cy="4838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>
                <a:solidFill>
                  <a:srgbClr val="000000"/>
                </a:solidFill>
                <a:latin typeface="Kristen ITC" panose="03050502040202030202" pitchFamily="66" charset="0"/>
                <a:ea typeface="Arial Unicode MS" pitchFamily="34" charset="-128"/>
              </a:rPr>
              <a:t>Three substances are needed to enable to extraction of iron from its ore. The combined mixture is called the </a:t>
            </a:r>
            <a:r>
              <a:rPr lang="en-GB" altLang="en-US" b="1">
                <a:solidFill>
                  <a:schemeClr val="bg1"/>
                </a:solidFill>
                <a:latin typeface="Kristen ITC" panose="03050502040202030202" pitchFamily="66" charset="0"/>
                <a:ea typeface="Arial Unicode MS" pitchFamily="34" charset="-128"/>
              </a:rPr>
              <a:t>charge</a:t>
            </a:r>
            <a:r>
              <a:rPr lang="en-GB" altLang="en-US" b="1">
                <a:solidFill>
                  <a:srgbClr val="800080"/>
                </a:solidFill>
                <a:latin typeface="Kristen ITC" panose="03050502040202030202" pitchFamily="66" charset="0"/>
                <a:ea typeface="Arial Unicode MS" pitchFamily="34" charset="-128"/>
              </a:rPr>
              <a:t>:</a:t>
            </a:r>
            <a:endParaRPr lang="en-GB" altLang="en-US">
              <a:solidFill>
                <a:srgbClr val="000000"/>
              </a:solidFill>
              <a:latin typeface="Kristen ITC" panose="03050502040202030202" pitchFamily="66" charset="0"/>
              <a:ea typeface="Arial Unicode MS" pitchFamily="34" charset="-128"/>
            </a:endParaRPr>
          </a:p>
          <a:p>
            <a:pPr>
              <a:spcBef>
                <a:spcPct val="50000"/>
              </a:spcBef>
            </a:pPr>
            <a:r>
              <a:rPr lang="en-GB" altLang="en-US" b="1">
                <a:solidFill>
                  <a:srgbClr val="000000"/>
                </a:solidFill>
                <a:latin typeface="Kristen ITC" panose="03050502040202030202" pitchFamily="66" charset="0"/>
                <a:ea typeface="Arial Unicode MS" pitchFamily="34" charset="-128"/>
              </a:rPr>
              <a:t>Iron ore, haematite</a:t>
            </a:r>
            <a:r>
              <a:rPr lang="en-GB" altLang="en-US">
                <a:solidFill>
                  <a:srgbClr val="000000"/>
                </a:solidFill>
                <a:latin typeface="Kristen ITC" panose="03050502040202030202" pitchFamily="66" charset="0"/>
                <a:ea typeface="Arial Unicode MS" pitchFamily="34" charset="-128"/>
              </a:rPr>
              <a:t> - often contains sand with iron oxide, Fe</a:t>
            </a:r>
            <a:r>
              <a:rPr lang="en-GB" altLang="en-US" baseline="-30000">
                <a:solidFill>
                  <a:srgbClr val="000000"/>
                </a:solidFill>
                <a:latin typeface="Kristen ITC" panose="03050502040202030202" pitchFamily="66" charset="0"/>
                <a:ea typeface="Arial Unicode MS" pitchFamily="34" charset="-128"/>
              </a:rPr>
              <a:t>2</a:t>
            </a:r>
            <a:r>
              <a:rPr lang="en-GB" altLang="en-US">
                <a:solidFill>
                  <a:srgbClr val="000000"/>
                </a:solidFill>
                <a:latin typeface="Kristen ITC" panose="03050502040202030202" pitchFamily="66" charset="0"/>
                <a:ea typeface="Arial Unicode MS" pitchFamily="34" charset="-128"/>
              </a:rPr>
              <a:t>O</a:t>
            </a:r>
            <a:r>
              <a:rPr lang="en-GB" altLang="en-US" baseline="-30000">
                <a:solidFill>
                  <a:srgbClr val="000000"/>
                </a:solidFill>
                <a:latin typeface="Kristen ITC" panose="03050502040202030202" pitchFamily="66" charset="0"/>
                <a:ea typeface="Arial Unicode MS" pitchFamily="34" charset="-128"/>
              </a:rPr>
              <a:t>3</a:t>
            </a:r>
            <a:r>
              <a:rPr lang="en-GB" altLang="en-US">
                <a:solidFill>
                  <a:srgbClr val="000000"/>
                </a:solidFill>
                <a:latin typeface="Kristen ITC" panose="03050502040202030202" pitchFamily="66" charset="0"/>
                <a:ea typeface="Arial Unicode MS" pitchFamily="34" charset="-128"/>
              </a:rPr>
              <a:t>.</a:t>
            </a:r>
          </a:p>
          <a:p>
            <a:pPr>
              <a:spcBef>
                <a:spcPct val="50000"/>
              </a:spcBef>
            </a:pPr>
            <a:r>
              <a:rPr lang="en-GB" altLang="en-US" b="1">
                <a:solidFill>
                  <a:srgbClr val="000000"/>
                </a:solidFill>
                <a:latin typeface="Kristen ITC" panose="03050502040202030202" pitchFamily="66" charset="0"/>
                <a:ea typeface="Arial Unicode MS" pitchFamily="34" charset="-128"/>
              </a:rPr>
              <a:t>Limestone</a:t>
            </a:r>
            <a:r>
              <a:rPr lang="en-GB" altLang="en-US">
                <a:solidFill>
                  <a:srgbClr val="000000"/>
                </a:solidFill>
                <a:latin typeface="Kristen ITC" panose="03050502040202030202" pitchFamily="66" charset="0"/>
                <a:ea typeface="Arial Unicode MS" pitchFamily="34" charset="-128"/>
              </a:rPr>
              <a:t> (calcium carbonate).</a:t>
            </a:r>
          </a:p>
          <a:p>
            <a:pPr>
              <a:spcBef>
                <a:spcPct val="50000"/>
              </a:spcBef>
            </a:pPr>
            <a:r>
              <a:rPr lang="en-GB" altLang="en-US" b="1">
                <a:latin typeface="Kristen ITC" panose="03050502040202030202" pitchFamily="66" charset="0"/>
                <a:cs typeface="Times New Roman" panose="02020603050405020304" pitchFamily="18" charset="0"/>
              </a:rPr>
              <a:t>Coke</a:t>
            </a:r>
            <a:r>
              <a:rPr lang="en-GB" altLang="en-US">
                <a:latin typeface="Kristen ITC" panose="03050502040202030202" pitchFamily="66" charset="0"/>
                <a:cs typeface="Times New Roman" panose="02020603050405020304" pitchFamily="18" charset="0"/>
              </a:rPr>
              <a:t> - mainly carbon</a:t>
            </a:r>
            <a:r>
              <a:rPr lang="en-GB" altLang="en-US"/>
              <a:t> </a:t>
            </a:r>
          </a:p>
          <a:p>
            <a:pPr>
              <a:spcBef>
                <a:spcPct val="50000"/>
              </a:spcBef>
            </a:pPr>
            <a:r>
              <a:rPr lang="en-GB" altLang="en-US">
                <a:latin typeface="Kristen ITC" panose="03050502040202030202" pitchFamily="66" charset="0"/>
                <a:cs typeface="Times New Roman" panose="02020603050405020304" pitchFamily="18" charset="0"/>
              </a:rPr>
              <a:t>The charge is placed a giant chimney called a</a:t>
            </a:r>
            <a:r>
              <a:rPr lang="en-GB" altLang="en-US" b="1">
                <a:solidFill>
                  <a:srgbClr val="800080"/>
                </a:solidFill>
                <a:latin typeface="Kristen ITC" panose="03050502040202030202" pitchFamily="66" charset="0"/>
                <a:cs typeface="Times New Roman" panose="02020603050405020304" pitchFamily="18" charset="0"/>
              </a:rPr>
              <a:t> </a:t>
            </a:r>
            <a:r>
              <a:rPr lang="en-GB" altLang="en-US" b="1">
                <a:solidFill>
                  <a:schemeClr val="bg1"/>
                </a:solidFill>
                <a:latin typeface="Kristen ITC" panose="03050502040202030202" pitchFamily="66" charset="0"/>
                <a:cs typeface="Times New Roman" panose="02020603050405020304" pitchFamily="18" charset="0"/>
              </a:rPr>
              <a:t>blast</a:t>
            </a:r>
            <a:r>
              <a:rPr lang="en-GB" altLang="en-US" b="1">
                <a:solidFill>
                  <a:srgbClr val="800080"/>
                </a:solidFill>
                <a:latin typeface="Kristen ITC" panose="03050502040202030202" pitchFamily="66" charset="0"/>
                <a:cs typeface="Times New Roman" panose="02020603050405020304" pitchFamily="18" charset="0"/>
              </a:rPr>
              <a:t> </a:t>
            </a:r>
            <a:r>
              <a:rPr lang="en-GB" altLang="en-US" b="1">
                <a:solidFill>
                  <a:schemeClr val="bg1"/>
                </a:solidFill>
                <a:latin typeface="Kristen ITC" panose="03050502040202030202" pitchFamily="66" charset="0"/>
                <a:cs typeface="Times New Roman" panose="02020603050405020304" pitchFamily="18" charset="0"/>
              </a:rPr>
              <a:t>furnace</a:t>
            </a:r>
            <a:r>
              <a:rPr lang="en-GB" altLang="en-US">
                <a:latin typeface="Kristen ITC" panose="03050502040202030202" pitchFamily="66" charset="0"/>
                <a:cs typeface="Times New Roman" panose="02020603050405020304" pitchFamily="18" charset="0"/>
              </a:rPr>
              <a:t>. The blast furnace is around 30 metres high and lined with fireproof bricks. Hot air is blasted through the bottom.</a:t>
            </a:r>
            <a:r>
              <a:rPr lang="en-GB" altLang="en-US"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5123" name="Text Box 3">
            <a:extLst>
              <a:ext uri="{FF2B5EF4-FFF2-40B4-BE49-F238E27FC236}">
                <a16:creationId xmlns:a16="http://schemas.microsoft.com/office/drawing/2014/main" id="{18E8E712-46DC-6D7D-4437-160081045A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381000"/>
            <a:ext cx="75438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altLang="en-US" sz="4000">
                <a:latin typeface="Bauhaus 93" panose="04030905020B02020C02" pitchFamily="82" charset="0"/>
              </a:rPr>
              <a:t>The Method</a:t>
            </a:r>
          </a:p>
        </p:txBody>
      </p:sp>
      <p:pic>
        <p:nvPicPr>
          <p:cNvPr id="5124" name="Picture 4">
            <a:extLst>
              <a:ext uri="{FF2B5EF4-FFF2-40B4-BE49-F238E27FC236}">
                <a16:creationId xmlns:a16="http://schemas.microsoft.com/office/drawing/2014/main" id="{1C5E2F00-ED05-C4C8-F94F-49AE81E8B9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228600"/>
            <a:ext cx="1600200" cy="1304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6" name="Rectangle 6">
            <a:extLst>
              <a:ext uri="{FF2B5EF4-FFF2-40B4-BE49-F238E27FC236}">
                <a16:creationId xmlns:a16="http://schemas.microsoft.com/office/drawing/2014/main" id="{C45B4751-32D2-A24E-7DC5-4F19352480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00463" y="27432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5125" name="Picture 5">
            <a:extLst>
              <a:ext uri="{FF2B5EF4-FFF2-40B4-BE49-F238E27FC236}">
                <a16:creationId xmlns:a16="http://schemas.microsoft.com/office/drawing/2014/main" id="{E9175D8C-C378-8460-6049-FD535F9B6D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228600"/>
            <a:ext cx="1600200" cy="1258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2" grpId="0" autoUpdateAnimBg="0"/>
      <p:bldP spid="5123" grpId="0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Box 2">
            <a:extLst>
              <a:ext uri="{FF2B5EF4-FFF2-40B4-BE49-F238E27FC236}">
                <a16:creationId xmlns:a16="http://schemas.microsoft.com/office/drawing/2014/main" id="{35B96149-6C52-0CCC-1DD0-B316E82901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609600"/>
            <a:ext cx="67818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endParaRPr lang="en-US" altLang="en-US" sz="3200">
              <a:latin typeface="Bauhaus 93" panose="04030905020B02020C02" pitchFamily="82" charset="0"/>
            </a:endParaRPr>
          </a:p>
        </p:txBody>
      </p:sp>
      <p:sp>
        <p:nvSpPr>
          <p:cNvPr id="6147" name="Text Box 3">
            <a:extLst>
              <a:ext uri="{FF2B5EF4-FFF2-40B4-BE49-F238E27FC236}">
                <a16:creationId xmlns:a16="http://schemas.microsoft.com/office/drawing/2014/main" id="{EE5C6D96-530A-1E8A-7F90-2FA6245798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1905000"/>
            <a:ext cx="7696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altLang="en-US"/>
          </a:p>
        </p:txBody>
      </p:sp>
      <p:sp>
        <p:nvSpPr>
          <p:cNvPr id="6148" name="Text Box 4">
            <a:extLst>
              <a:ext uri="{FF2B5EF4-FFF2-40B4-BE49-F238E27FC236}">
                <a16:creationId xmlns:a16="http://schemas.microsoft.com/office/drawing/2014/main" id="{44C29614-2171-D60E-3C07-E88455BFD2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1371600"/>
            <a:ext cx="7010400" cy="5267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en-GB" altLang="en-US" b="1">
                <a:solidFill>
                  <a:srgbClr val="000000"/>
                </a:solidFill>
                <a:latin typeface="Kristen ITC" panose="03050502040202030202" pitchFamily="66" charset="0"/>
                <a:ea typeface="Arial Unicode MS" pitchFamily="34" charset="-128"/>
              </a:rPr>
              <a:t>Oxygen in the air reacts with coke to give carbon dioxide:</a:t>
            </a:r>
          </a:p>
          <a:p>
            <a:pPr>
              <a:spcBef>
                <a:spcPct val="50000"/>
              </a:spcBef>
            </a:pPr>
            <a:r>
              <a:rPr lang="en-GB" altLang="en-US">
                <a:solidFill>
                  <a:srgbClr val="000000"/>
                </a:solidFill>
                <a:latin typeface="Kristen ITC" panose="03050502040202030202" pitchFamily="66" charset="0"/>
                <a:ea typeface="Arial Unicode MS" pitchFamily="34" charset="-128"/>
              </a:rPr>
              <a:t>C</a:t>
            </a:r>
            <a:r>
              <a:rPr lang="en-GB" altLang="en-US" baseline="-30000">
                <a:solidFill>
                  <a:srgbClr val="000000"/>
                </a:solidFill>
                <a:latin typeface="Kristen ITC" panose="03050502040202030202" pitchFamily="66" charset="0"/>
                <a:ea typeface="Arial Unicode MS" pitchFamily="34" charset="-128"/>
              </a:rPr>
              <a:t>(s)</a:t>
            </a:r>
            <a:r>
              <a:rPr lang="en-GB" altLang="en-US">
                <a:solidFill>
                  <a:srgbClr val="000000"/>
                </a:solidFill>
                <a:latin typeface="Kristen ITC" panose="03050502040202030202" pitchFamily="66" charset="0"/>
                <a:ea typeface="Arial Unicode MS" pitchFamily="34" charset="-128"/>
              </a:rPr>
              <a:t> + O </a:t>
            </a:r>
            <a:r>
              <a:rPr lang="en-GB" altLang="en-US" baseline="-30000">
                <a:solidFill>
                  <a:srgbClr val="000000"/>
                </a:solidFill>
                <a:latin typeface="Kristen ITC" panose="03050502040202030202" pitchFamily="66" charset="0"/>
                <a:ea typeface="Arial Unicode MS" pitchFamily="34" charset="-128"/>
              </a:rPr>
              <a:t>2(g) </a:t>
            </a:r>
            <a:r>
              <a:rPr lang="en-GB" altLang="en-US">
                <a:solidFill>
                  <a:srgbClr val="000000"/>
                </a:solidFill>
                <a:latin typeface="Kristen ITC" panose="03050502040202030202" pitchFamily="66" charset="0"/>
                <a:ea typeface="Arial Unicode MS" pitchFamily="34" charset="-128"/>
                <a:sym typeface="Wingdings" panose="05000000000000000000" pitchFamily="2" charset="2"/>
              </a:rPr>
              <a:t></a:t>
            </a:r>
            <a:r>
              <a:rPr lang="en-GB" altLang="en-US">
                <a:solidFill>
                  <a:srgbClr val="000000"/>
                </a:solidFill>
                <a:latin typeface="Kristen ITC" panose="03050502040202030202" pitchFamily="66" charset="0"/>
                <a:ea typeface="Arial Unicode MS" pitchFamily="34" charset="-128"/>
              </a:rPr>
              <a:t> CO</a:t>
            </a:r>
            <a:r>
              <a:rPr lang="en-GB" altLang="en-US" baseline="-30000">
                <a:solidFill>
                  <a:srgbClr val="000000"/>
                </a:solidFill>
                <a:latin typeface="Kristen ITC" panose="03050502040202030202" pitchFamily="66" charset="0"/>
                <a:ea typeface="Arial Unicode MS" pitchFamily="34" charset="-128"/>
              </a:rPr>
              <a:t>2(g)</a:t>
            </a:r>
          </a:p>
          <a:p>
            <a:pPr>
              <a:spcBef>
                <a:spcPct val="50000"/>
              </a:spcBef>
              <a:buFontTx/>
              <a:buChar char="•"/>
            </a:pPr>
            <a:endParaRPr lang="en-GB" altLang="en-US" baseline="-30000">
              <a:solidFill>
                <a:srgbClr val="000000"/>
              </a:solidFill>
              <a:latin typeface="Kristen ITC" panose="03050502040202030202" pitchFamily="66" charset="0"/>
              <a:ea typeface="Arial Unicode MS" pitchFamily="34" charset="-128"/>
            </a:endParaRPr>
          </a:p>
          <a:p>
            <a:pPr>
              <a:buFontTx/>
              <a:buChar char="•"/>
            </a:pPr>
            <a:r>
              <a:rPr lang="en-GB" altLang="en-US" b="1">
                <a:solidFill>
                  <a:srgbClr val="000000"/>
                </a:solidFill>
                <a:latin typeface="Kristen ITC" panose="03050502040202030202" pitchFamily="66" charset="0"/>
                <a:ea typeface="Arial Unicode MS" pitchFamily="34" charset="-128"/>
              </a:rPr>
              <a:t>The limestone breaks down to form carbon dioxide:</a:t>
            </a:r>
          </a:p>
          <a:p>
            <a:endParaRPr lang="en-GB" altLang="en-US">
              <a:solidFill>
                <a:srgbClr val="000000"/>
              </a:solidFill>
              <a:latin typeface="Kristen ITC" panose="03050502040202030202" pitchFamily="66" charset="0"/>
              <a:ea typeface="Arial Unicode MS" pitchFamily="34" charset="-128"/>
            </a:endParaRPr>
          </a:p>
          <a:p>
            <a:r>
              <a:rPr lang="en-GB" altLang="en-US">
                <a:solidFill>
                  <a:srgbClr val="000000"/>
                </a:solidFill>
                <a:latin typeface="Kristen ITC" panose="03050502040202030202" pitchFamily="66" charset="0"/>
                <a:ea typeface="Arial Unicode MS" pitchFamily="34" charset="-128"/>
              </a:rPr>
              <a:t>CaCO</a:t>
            </a:r>
            <a:r>
              <a:rPr lang="en-GB" altLang="en-US" baseline="-30000">
                <a:solidFill>
                  <a:srgbClr val="000000"/>
                </a:solidFill>
                <a:latin typeface="Kristen ITC" panose="03050502040202030202" pitchFamily="66" charset="0"/>
                <a:ea typeface="Arial Unicode MS" pitchFamily="34" charset="-128"/>
              </a:rPr>
              <a:t>3(s)</a:t>
            </a:r>
            <a:r>
              <a:rPr lang="en-GB" altLang="en-US">
                <a:solidFill>
                  <a:srgbClr val="000000"/>
                </a:solidFill>
                <a:latin typeface="Kristen ITC" panose="03050502040202030202" pitchFamily="66" charset="0"/>
                <a:ea typeface="Arial Unicode MS" pitchFamily="34" charset="-128"/>
              </a:rPr>
              <a:t> </a:t>
            </a:r>
            <a:r>
              <a:rPr lang="en-GB" altLang="en-US">
                <a:solidFill>
                  <a:srgbClr val="000000"/>
                </a:solidFill>
                <a:latin typeface="Kristen ITC" panose="03050502040202030202" pitchFamily="66" charset="0"/>
                <a:ea typeface="Arial Unicode MS" pitchFamily="34" charset="-128"/>
                <a:sym typeface="Wingdings" panose="05000000000000000000" pitchFamily="2" charset="2"/>
              </a:rPr>
              <a:t></a:t>
            </a:r>
            <a:r>
              <a:rPr lang="en-GB" altLang="en-US">
                <a:solidFill>
                  <a:srgbClr val="000000"/>
                </a:solidFill>
                <a:latin typeface="Kristen ITC" panose="03050502040202030202" pitchFamily="66" charset="0"/>
                <a:ea typeface="Arial Unicode MS" pitchFamily="34" charset="-128"/>
              </a:rPr>
              <a:t> CO</a:t>
            </a:r>
            <a:r>
              <a:rPr lang="en-GB" altLang="en-US" baseline="-30000">
                <a:solidFill>
                  <a:srgbClr val="000000"/>
                </a:solidFill>
                <a:latin typeface="Kristen ITC" panose="03050502040202030202" pitchFamily="66" charset="0"/>
                <a:ea typeface="Arial Unicode MS" pitchFamily="34" charset="-128"/>
                <a:sym typeface="Wingdings" panose="05000000000000000000" pitchFamily="2" charset="2"/>
              </a:rPr>
              <a:t>2</a:t>
            </a:r>
            <a:r>
              <a:rPr lang="en-GB" altLang="en-US">
                <a:solidFill>
                  <a:srgbClr val="000000"/>
                </a:solidFill>
                <a:latin typeface="Kristen ITC" panose="03050502040202030202" pitchFamily="66" charset="0"/>
                <a:ea typeface="Arial Unicode MS" pitchFamily="34" charset="-128"/>
                <a:sym typeface="Wingdings" panose="05000000000000000000" pitchFamily="2" charset="2"/>
              </a:rPr>
              <a:t> </a:t>
            </a:r>
            <a:r>
              <a:rPr lang="en-GB" altLang="en-US" baseline="-30000">
                <a:solidFill>
                  <a:srgbClr val="000000"/>
                </a:solidFill>
                <a:latin typeface="Kristen ITC" panose="03050502040202030202" pitchFamily="66" charset="0"/>
                <a:ea typeface="Arial Unicode MS" pitchFamily="34" charset="-128"/>
                <a:sym typeface="Wingdings" panose="05000000000000000000" pitchFamily="2" charset="2"/>
              </a:rPr>
              <a:t>(g)</a:t>
            </a:r>
            <a:r>
              <a:rPr lang="en-GB" altLang="en-US">
                <a:solidFill>
                  <a:srgbClr val="000000"/>
                </a:solidFill>
                <a:latin typeface="Kristen ITC" panose="03050502040202030202" pitchFamily="66" charset="0"/>
                <a:ea typeface="Arial Unicode MS" pitchFamily="34" charset="-128"/>
                <a:sym typeface="Wingdings" panose="05000000000000000000" pitchFamily="2" charset="2"/>
              </a:rPr>
              <a:t> + CaO</a:t>
            </a:r>
            <a:r>
              <a:rPr lang="en-GB" altLang="en-US" baseline="-30000">
                <a:solidFill>
                  <a:srgbClr val="000000"/>
                </a:solidFill>
                <a:latin typeface="Kristen ITC" panose="03050502040202030202" pitchFamily="66" charset="0"/>
                <a:ea typeface="Arial Unicode MS" pitchFamily="34" charset="-128"/>
                <a:sym typeface="Wingdings" panose="05000000000000000000" pitchFamily="2" charset="2"/>
              </a:rPr>
              <a:t>(s)</a:t>
            </a:r>
            <a:endParaRPr lang="en-GB" altLang="en-US">
              <a:solidFill>
                <a:srgbClr val="000000"/>
              </a:solidFill>
              <a:latin typeface="Kristen ITC" panose="03050502040202030202" pitchFamily="66" charset="0"/>
              <a:ea typeface="Arial Unicode MS" pitchFamily="34" charset="-128"/>
              <a:sym typeface="Wingdings" panose="05000000000000000000" pitchFamily="2" charset="2"/>
            </a:endParaRPr>
          </a:p>
          <a:p>
            <a:pPr eaLnBrk="0" hangingPunct="0"/>
            <a:endParaRPr lang="en-GB" altLang="en-US" b="1">
              <a:solidFill>
                <a:srgbClr val="000000"/>
              </a:solidFill>
              <a:latin typeface="Kristen ITC" panose="03050502040202030202" pitchFamily="66" charset="0"/>
              <a:ea typeface="Arial Unicode MS" pitchFamily="34" charset="-128"/>
              <a:sym typeface="Wingdings" panose="05000000000000000000" pitchFamily="2" charset="2"/>
            </a:endParaRPr>
          </a:p>
          <a:p>
            <a:pPr eaLnBrk="0" hangingPunct="0">
              <a:buFontTx/>
              <a:buChar char="•"/>
            </a:pPr>
            <a:r>
              <a:rPr lang="en-GB" altLang="en-US" b="1">
                <a:solidFill>
                  <a:srgbClr val="000000"/>
                </a:solidFill>
                <a:latin typeface="Kristen ITC" panose="03050502040202030202" pitchFamily="66" charset="0"/>
                <a:ea typeface="Arial Unicode MS" pitchFamily="34" charset="-128"/>
                <a:sym typeface="Wingdings" panose="05000000000000000000" pitchFamily="2" charset="2"/>
              </a:rPr>
              <a:t>Carbon dioxide produced in 1 + 2 react with more coke to produce carbon monoxide:</a:t>
            </a:r>
            <a:endParaRPr lang="en-GB" altLang="en-US">
              <a:solidFill>
                <a:srgbClr val="000000"/>
              </a:solidFill>
              <a:latin typeface="Kristen ITC" panose="03050502040202030202" pitchFamily="66" charset="0"/>
              <a:ea typeface="Arial Unicode MS" pitchFamily="34" charset="-128"/>
              <a:sym typeface="Wingdings" panose="05000000000000000000" pitchFamily="2" charset="2"/>
            </a:endParaRPr>
          </a:p>
          <a:p>
            <a:pPr eaLnBrk="0" hangingPunct="0"/>
            <a:endParaRPr lang="en-GB" altLang="en-US">
              <a:solidFill>
                <a:srgbClr val="000000"/>
              </a:solidFill>
              <a:latin typeface="Kristen ITC" panose="03050502040202030202" pitchFamily="66" charset="0"/>
              <a:ea typeface="Arial Unicode MS" pitchFamily="34" charset="-128"/>
              <a:sym typeface="Wingdings" panose="05000000000000000000" pitchFamily="2" charset="2"/>
            </a:endParaRPr>
          </a:p>
          <a:p>
            <a:pPr eaLnBrk="0" hangingPunct="0"/>
            <a:r>
              <a:rPr lang="en-GB" altLang="en-US">
                <a:solidFill>
                  <a:srgbClr val="000000"/>
                </a:solidFill>
                <a:latin typeface="Kristen ITC" panose="03050502040202030202" pitchFamily="66" charset="0"/>
                <a:ea typeface="Arial Unicode MS" pitchFamily="34" charset="-128"/>
                <a:sym typeface="Wingdings" panose="05000000000000000000" pitchFamily="2" charset="2"/>
              </a:rPr>
              <a:t>CO</a:t>
            </a:r>
            <a:r>
              <a:rPr lang="en-GB" altLang="en-US" baseline="-30000">
                <a:solidFill>
                  <a:srgbClr val="000000"/>
                </a:solidFill>
                <a:latin typeface="Kristen ITC" panose="03050502040202030202" pitchFamily="66" charset="0"/>
                <a:ea typeface="Arial Unicode MS" pitchFamily="34" charset="-128"/>
                <a:sym typeface="Wingdings" panose="05000000000000000000" pitchFamily="2" charset="2"/>
              </a:rPr>
              <a:t>2(g)</a:t>
            </a:r>
            <a:r>
              <a:rPr lang="en-GB" altLang="en-US">
                <a:solidFill>
                  <a:srgbClr val="000000"/>
                </a:solidFill>
                <a:latin typeface="Kristen ITC" panose="03050502040202030202" pitchFamily="66" charset="0"/>
                <a:ea typeface="Arial Unicode MS" pitchFamily="34" charset="-128"/>
                <a:sym typeface="Wingdings" panose="05000000000000000000" pitchFamily="2" charset="2"/>
              </a:rPr>
              <a:t> + C</a:t>
            </a:r>
            <a:r>
              <a:rPr lang="en-GB" altLang="en-US" baseline="-30000">
                <a:solidFill>
                  <a:srgbClr val="000000"/>
                </a:solidFill>
                <a:latin typeface="Kristen ITC" panose="03050502040202030202" pitchFamily="66" charset="0"/>
                <a:ea typeface="Arial Unicode MS" pitchFamily="34" charset="-128"/>
                <a:sym typeface="Wingdings" panose="05000000000000000000" pitchFamily="2" charset="2"/>
              </a:rPr>
              <a:t>(s)</a:t>
            </a:r>
            <a:r>
              <a:rPr lang="en-GB" altLang="en-US">
                <a:solidFill>
                  <a:srgbClr val="000000"/>
                </a:solidFill>
                <a:latin typeface="Kristen ITC" panose="03050502040202030202" pitchFamily="66" charset="0"/>
                <a:ea typeface="Arial Unicode MS" pitchFamily="34" charset="-128"/>
                <a:sym typeface="Wingdings" panose="05000000000000000000" pitchFamily="2" charset="2"/>
              </a:rPr>
              <a:t>  2CO</a:t>
            </a:r>
            <a:r>
              <a:rPr lang="en-GB" altLang="en-US" baseline="-30000">
                <a:solidFill>
                  <a:srgbClr val="000000"/>
                </a:solidFill>
                <a:latin typeface="Kristen ITC" panose="03050502040202030202" pitchFamily="66" charset="0"/>
                <a:ea typeface="Arial Unicode MS" pitchFamily="34" charset="-128"/>
                <a:sym typeface="Wingdings" panose="05000000000000000000" pitchFamily="2" charset="2"/>
              </a:rPr>
              <a:t>(g)</a:t>
            </a:r>
            <a:endParaRPr lang="en-GB" altLang="en-US">
              <a:solidFill>
                <a:srgbClr val="000000"/>
              </a:solidFill>
              <a:latin typeface="Kristen ITC" panose="03050502040202030202" pitchFamily="66" charset="0"/>
              <a:ea typeface="Arial Unicode MS" pitchFamily="34" charset="-128"/>
              <a:sym typeface="Wingdings" panose="05000000000000000000" pitchFamily="2" charset="2"/>
            </a:endParaRPr>
          </a:p>
          <a:p>
            <a:pPr eaLnBrk="0" hangingPunct="0"/>
            <a:endParaRPr lang="en-GB" altLang="en-US" baseline="-30000">
              <a:solidFill>
                <a:srgbClr val="000000"/>
              </a:solidFill>
              <a:latin typeface="Kristen ITC" panose="03050502040202030202" pitchFamily="66" charset="0"/>
              <a:ea typeface="Arial Unicode MS" pitchFamily="34" charset="-128"/>
            </a:endParaRPr>
          </a:p>
        </p:txBody>
      </p:sp>
      <p:sp>
        <p:nvSpPr>
          <p:cNvPr id="6150" name="Text Box 6">
            <a:extLst>
              <a:ext uri="{FF2B5EF4-FFF2-40B4-BE49-F238E27FC236}">
                <a16:creationId xmlns:a16="http://schemas.microsoft.com/office/drawing/2014/main" id="{281933ED-A4C8-1A85-3BCA-B1F62261C1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" y="152400"/>
            <a:ext cx="86868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altLang="en-US" sz="3200">
                <a:solidFill>
                  <a:srgbClr val="000000"/>
                </a:solidFill>
                <a:latin typeface="Bauhaus 93" panose="04030905020B02020C02" pitchFamily="82" charset="0"/>
                <a:ea typeface="Arial Unicode MS" pitchFamily="34" charset="-128"/>
              </a:rPr>
              <a:t>Several reactions take place before the iron is finally produced...</a:t>
            </a:r>
            <a:endParaRPr lang="en-GB" altLang="en-US" sz="3200">
              <a:latin typeface="Bauhaus 93" panose="04030905020B02020C02" pitchFamily="8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8" grpId="0" autoUpdateAnimBg="0"/>
      <p:bldP spid="6150" grpId="0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B7B11252-704F-81C5-B2E6-230B897F79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" y="990600"/>
            <a:ext cx="7924800" cy="3743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indent="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Tx/>
              <a:buChar char="•"/>
            </a:pPr>
            <a:r>
              <a:rPr lang="en-GB" altLang="en-US" b="1">
                <a:solidFill>
                  <a:srgbClr val="000000"/>
                </a:solidFill>
                <a:latin typeface="Kristen ITC" panose="03050502040202030202" pitchFamily="66" charset="0"/>
                <a:ea typeface="Arial Unicode MS" pitchFamily="34" charset="-128"/>
              </a:rPr>
              <a:t>The carbon monoxide reduces the iron in the ore to give molten iron:</a:t>
            </a:r>
            <a:endParaRPr lang="en-GB" altLang="en-US">
              <a:solidFill>
                <a:srgbClr val="000000"/>
              </a:solidFill>
              <a:latin typeface="Kristen ITC" panose="03050502040202030202" pitchFamily="66" charset="0"/>
              <a:ea typeface="Arial Unicode MS" pitchFamily="34" charset="-128"/>
            </a:endParaRPr>
          </a:p>
          <a:p>
            <a:endParaRPr lang="en-GB" altLang="en-US">
              <a:solidFill>
                <a:srgbClr val="000000"/>
              </a:solidFill>
              <a:latin typeface="Kristen ITC" panose="03050502040202030202" pitchFamily="66" charset="0"/>
              <a:ea typeface="Arial Unicode MS" pitchFamily="34" charset="-128"/>
            </a:endParaRPr>
          </a:p>
          <a:p>
            <a:r>
              <a:rPr lang="en-GB" altLang="en-US">
                <a:solidFill>
                  <a:srgbClr val="000000"/>
                </a:solidFill>
                <a:latin typeface="Kristen ITC" panose="03050502040202030202" pitchFamily="66" charset="0"/>
                <a:ea typeface="Arial Unicode MS" pitchFamily="34" charset="-128"/>
              </a:rPr>
              <a:t>3CO</a:t>
            </a:r>
            <a:r>
              <a:rPr lang="en-GB" altLang="en-US" baseline="-30000">
                <a:solidFill>
                  <a:srgbClr val="000000"/>
                </a:solidFill>
                <a:latin typeface="Kristen ITC" panose="03050502040202030202" pitchFamily="66" charset="0"/>
                <a:ea typeface="Arial Unicode MS" pitchFamily="34" charset="-128"/>
              </a:rPr>
              <a:t>(g)</a:t>
            </a:r>
            <a:r>
              <a:rPr lang="en-GB" altLang="en-US">
                <a:solidFill>
                  <a:srgbClr val="000000"/>
                </a:solidFill>
                <a:latin typeface="Kristen ITC" panose="03050502040202030202" pitchFamily="66" charset="0"/>
                <a:ea typeface="Arial Unicode MS" pitchFamily="34" charset="-128"/>
              </a:rPr>
              <a:t> + Fe</a:t>
            </a:r>
            <a:r>
              <a:rPr lang="en-GB" altLang="en-US" baseline="-30000">
                <a:solidFill>
                  <a:srgbClr val="000000"/>
                </a:solidFill>
                <a:latin typeface="Kristen ITC" panose="03050502040202030202" pitchFamily="66" charset="0"/>
                <a:ea typeface="Arial Unicode MS" pitchFamily="34" charset="-128"/>
              </a:rPr>
              <a:t>2</a:t>
            </a:r>
            <a:r>
              <a:rPr lang="en-GB" altLang="en-US">
                <a:solidFill>
                  <a:srgbClr val="000000"/>
                </a:solidFill>
                <a:latin typeface="Kristen ITC" panose="03050502040202030202" pitchFamily="66" charset="0"/>
                <a:ea typeface="Arial Unicode MS" pitchFamily="34" charset="-128"/>
              </a:rPr>
              <a:t>O</a:t>
            </a:r>
            <a:r>
              <a:rPr lang="en-GB" altLang="en-US" baseline="-30000">
                <a:solidFill>
                  <a:srgbClr val="000000"/>
                </a:solidFill>
                <a:latin typeface="Kristen ITC" panose="03050502040202030202" pitchFamily="66" charset="0"/>
                <a:ea typeface="Arial Unicode MS" pitchFamily="34" charset="-128"/>
              </a:rPr>
              <a:t>3(s)</a:t>
            </a:r>
            <a:r>
              <a:rPr lang="en-GB" altLang="en-US">
                <a:solidFill>
                  <a:srgbClr val="000000"/>
                </a:solidFill>
                <a:latin typeface="Kristen ITC" panose="03050502040202030202" pitchFamily="66" charset="0"/>
                <a:ea typeface="Arial Unicode MS" pitchFamily="34" charset="-128"/>
              </a:rPr>
              <a:t> </a:t>
            </a:r>
            <a:r>
              <a:rPr lang="en-GB" altLang="en-US">
                <a:solidFill>
                  <a:srgbClr val="000000"/>
                </a:solidFill>
                <a:latin typeface="Kristen ITC" panose="03050502040202030202" pitchFamily="66" charset="0"/>
                <a:ea typeface="Arial Unicode MS" pitchFamily="34" charset="-128"/>
                <a:sym typeface="Wingdings" panose="05000000000000000000" pitchFamily="2" charset="2"/>
              </a:rPr>
              <a:t></a:t>
            </a:r>
            <a:r>
              <a:rPr lang="en-GB" altLang="en-US">
                <a:solidFill>
                  <a:srgbClr val="000000"/>
                </a:solidFill>
                <a:latin typeface="Kristen ITC" panose="03050502040202030202" pitchFamily="66" charset="0"/>
                <a:ea typeface="Arial Unicode MS" pitchFamily="34" charset="-128"/>
              </a:rPr>
              <a:t> 2Fe</a:t>
            </a:r>
            <a:r>
              <a:rPr lang="en-GB" altLang="en-US" baseline="-30000">
                <a:solidFill>
                  <a:srgbClr val="000000"/>
                </a:solidFill>
                <a:latin typeface="Kristen ITC" panose="03050502040202030202" pitchFamily="66" charset="0"/>
                <a:ea typeface="Arial Unicode MS" pitchFamily="34" charset="-128"/>
                <a:sym typeface="Wingdings" panose="05000000000000000000" pitchFamily="2" charset="2"/>
              </a:rPr>
              <a:t>(l)</a:t>
            </a:r>
            <a:r>
              <a:rPr lang="en-GB" altLang="en-US">
                <a:solidFill>
                  <a:srgbClr val="000000"/>
                </a:solidFill>
                <a:latin typeface="Kristen ITC" panose="03050502040202030202" pitchFamily="66" charset="0"/>
                <a:ea typeface="Arial Unicode MS" pitchFamily="34" charset="-128"/>
                <a:sym typeface="Wingdings" panose="05000000000000000000" pitchFamily="2" charset="2"/>
              </a:rPr>
              <a:t> + 3CO</a:t>
            </a:r>
            <a:r>
              <a:rPr lang="en-GB" altLang="en-US" baseline="-30000">
                <a:solidFill>
                  <a:srgbClr val="000000"/>
                </a:solidFill>
                <a:latin typeface="Kristen ITC" panose="03050502040202030202" pitchFamily="66" charset="0"/>
                <a:ea typeface="Arial Unicode MS" pitchFamily="34" charset="-128"/>
                <a:sym typeface="Wingdings" panose="05000000000000000000" pitchFamily="2" charset="2"/>
              </a:rPr>
              <a:t>2(g)</a:t>
            </a:r>
            <a:endParaRPr lang="en-GB" altLang="en-US">
              <a:solidFill>
                <a:srgbClr val="000000"/>
              </a:solidFill>
              <a:latin typeface="Kristen ITC" panose="03050502040202030202" pitchFamily="66" charset="0"/>
              <a:ea typeface="Arial Unicode MS" pitchFamily="34" charset="-128"/>
              <a:sym typeface="Wingdings" panose="05000000000000000000" pitchFamily="2" charset="2"/>
            </a:endParaRPr>
          </a:p>
          <a:p>
            <a:pPr eaLnBrk="0" hangingPunct="0">
              <a:buFontTx/>
              <a:buChar char="•"/>
            </a:pPr>
            <a:endParaRPr lang="en-GB" altLang="en-US" b="1">
              <a:solidFill>
                <a:srgbClr val="000000"/>
              </a:solidFill>
              <a:latin typeface="Kristen ITC" panose="03050502040202030202" pitchFamily="66" charset="0"/>
              <a:ea typeface="Arial Unicode MS" pitchFamily="34" charset="-128"/>
              <a:sym typeface="Wingdings" panose="05000000000000000000" pitchFamily="2" charset="2"/>
            </a:endParaRPr>
          </a:p>
          <a:p>
            <a:pPr eaLnBrk="0" hangingPunct="0">
              <a:buFontTx/>
              <a:buChar char="•"/>
            </a:pPr>
            <a:r>
              <a:rPr lang="en-GB" altLang="en-US" b="1">
                <a:solidFill>
                  <a:srgbClr val="000000"/>
                </a:solidFill>
                <a:latin typeface="Kristen ITC" panose="03050502040202030202" pitchFamily="66" charset="0"/>
                <a:ea typeface="Arial Unicode MS" pitchFamily="34" charset="-128"/>
                <a:sym typeface="Wingdings" panose="05000000000000000000" pitchFamily="2" charset="2"/>
              </a:rPr>
              <a:t>The limestone from 2, reacts with the sand to form slag (calcium silicate):</a:t>
            </a:r>
            <a:endParaRPr lang="en-GB" altLang="en-US">
              <a:solidFill>
                <a:srgbClr val="000000"/>
              </a:solidFill>
              <a:latin typeface="Kristen ITC" panose="03050502040202030202" pitchFamily="66" charset="0"/>
              <a:ea typeface="Arial Unicode MS" pitchFamily="34" charset="-128"/>
              <a:sym typeface="Wingdings" panose="05000000000000000000" pitchFamily="2" charset="2"/>
            </a:endParaRPr>
          </a:p>
          <a:p>
            <a:pPr eaLnBrk="0" hangingPunct="0"/>
            <a:endParaRPr lang="en-GB" altLang="en-US">
              <a:solidFill>
                <a:srgbClr val="000000"/>
              </a:solidFill>
              <a:latin typeface="Kristen ITC" panose="03050502040202030202" pitchFamily="66" charset="0"/>
              <a:ea typeface="Arial Unicode MS" pitchFamily="34" charset="-128"/>
              <a:sym typeface="Wingdings" panose="05000000000000000000" pitchFamily="2" charset="2"/>
            </a:endParaRPr>
          </a:p>
          <a:p>
            <a:pPr eaLnBrk="0" hangingPunct="0"/>
            <a:r>
              <a:rPr lang="en-GB" altLang="en-US">
                <a:solidFill>
                  <a:srgbClr val="000000"/>
                </a:solidFill>
                <a:latin typeface="Kristen ITC" panose="03050502040202030202" pitchFamily="66" charset="0"/>
                <a:ea typeface="Arial Unicode MS" pitchFamily="34" charset="-128"/>
                <a:sym typeface="Wingdings" panose="05000000000000000000" pitchFamily="2" charset="2"/>
              </a:rPr>
              <a:t>CaO</a:t>
            </a:r>
            <a:r>
              <a:rPr lang="en-GB" altLang="en-US" baseline="-30000">
                <a:solidFill>
                  <a:srgbClr val="000000"/>
                </a:solidFill>
                <a:latin typeface="Kristen ITC" panose="03050502040202030202" pitchFamily="66" charset="0"/>
                <a:ea typeface="Arial Unicode MS" pitchFamily="34" charset="-128"/>
                <a:sym typeface="Wingdings" panose="05000000000000000000" pitchFamily="2" charset="2"/>
              </a:rPr>
              <a:t>(s)</a:t>
            </a:r>
            <a:r>
              <a:rPr lang="en-GB" altLang="en-US">
                <a:solidFill>
                  <a:srgbClr val="000000"/>
                </a:solidFill>
                <a:latin typeface="Kristen ITC" panose="03050502040202030202" pitchFamily="66" charset="0"/>
                <a:ea typeface="Arial Unicode MS" pitchFamily="34" charset="-128"/>
                <a:sym typeface="Wingdings" panose="05000000000000000000" pitchFamily="2" charset="2"/>
              </a:rPr>
              <a:t> + SiO</a:t>
            </a:r>
            <a:r>
              <a:rPr lang="en-GB" altLang="en-US" baseline="-30000">
                <a:solidFill>
                  <a:srgbClr val="000000"/>
                </a:solidFill>
                <a:latin typeface="Kristen ITC" panose="03050502040202030202" pitchFamily="66" charset="0"/>
                <a:ea typeface="Arial Unicode MS" pitchFamily="34" charset="-128"/>
                <a:sym typeface="Wingdings" panose="05000000000000000000" pitchFamily="2" charset="2"/>
              </a:rPr>
              <a:t>(s)</a:t>
            </a:r>
            <a:r>
              <a:rPr lang="en-GB" altLang="en-US">
                <a:solidFill>
                  <a:srgbClr val="000000"/>
                </a:solidFill>
                <a:latin typeface="Kristen ITC" panose="03050502040202030202" pitchFamily="66" charset="0"/>
                <a:ea typeface="Arial Unicode MS" pitchFamily="34" charset="-128"/>
                <a:sym typeface="Wingdings" panose="05000000000000000000" pitchFamily="2" charset="2"/>
              </a:rPr>
              <a:t> </a:t>
            </a:r>
            <a:r>
              <a:rPr lang="en-GB" altLang="en-US">
                <a:solidFill>
                  <a:srgbClr val="000000"/>
                </a:solidFill>
                <a:latin typeface="Kristen ITC" panose="03050502040202030202" pitchFamily="66" charset="0"/>
                <a:ea typeface="Arial Unicode MS" pitchFamily="34" charset="-128"/>
              </a:rPr>
              <a:t> CaSiO</a:t>
            </a:r>
            <a:r>
              <a:rPr lang="en-GB" altLang="en-US" baseline="-30000">
                <a:solidFill>
                  <a:srgbClr val="000000"/>
                </a:solidFill>
                <a:latin typeface="Kristen ITC" panose="03050502040202030202" pitchFamily="66" charset="0"/>
                <a:ea typeface="Arial Unicode MS" pitchFamily="34" charset="-128"/>
                <a:sym typeface="Wingdings" panose="05000000000000000000" pitchFamily="2" charset="2"/>
              </a:rPr>
              <a:t>3(l)</a:t>
            </a:r>
            <a:endParaRPr lang="en-GB" altLang="en-US">
              <a:solidFill>
                <a:srgbClr val="000000"/>
              </a:solidFill>
              <a:latin typeface="Kristen ITC" panose="03050502040202030202" pitchFamily="66" charset="0"/>
              <a:ea typeface="Arial Unicode MS" pitchFamily="34" charset="-128"/>
              <a:sym typeface="Wingdings" panose="05000000000000000000" pitchFamily="2" charset="2"/>
            </a:endParaRPr>
          </a:p>
          <a:p>
            <a:pPr eaLnBrk="0" hangingPunct="0"/>
            <a:endParaRPr lang="en-GB" altLang="en-US">
              <a:solidFill>
                <a:srgbClr val="000000"/>
              </a:solidFill>
              <a:latin typeface="Kristen ITC" panose="03050502040202030202" pitchFamily="66" charset="0"/>
              <a:ea typeface="Arial Unicode MS" pitchFamily="34" charset="-128"/>
              <a:sym typeface="Wingdings" panose="05000000000000000000" pitchFamily="2" charset="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4" grpId="0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D7727A49-5533-FB84-123B-5AB9A4734B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" y="1371600"/>
            <a:ext cx="7848600" cy="4108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GB" altLang="en-US">
                <a:solidFill>
                  <a:srgbClr val="000000"/>
                </a:solidFill>
                <a:latin typeface="Kristen ITC" panose="03050502040202030202" pitchFamily="66" charset="0"/>
                <a:ea typeface="Arial Unicode MS" pitchFamily="34" charset="-128"/>
              </a:rPr>
              <a:t>Both the slag and iron are drained from the bottom of the furnace.</a:t>
            </a:r>
          </a:p>
          <a:p>
            <a:endParaRPr lang="en-GB" altLang="en-US">
              <a:solidFill>
                <a:srgbClr val="000000"/>
              </a:solidFill>
              <a:latin typeface="Kristen ITC" panose="03050502040202030202" pitchFamily="66" charset="0"/>
              <a:ea typeface="Arial Unicode MS" pitchFamily="34" charset="-128"/>
            </a:endParaRPr>
          </a:p>
          <a:p>
            <a:pPr eaLnBrk="0" hangingPunct="0">
              <a:buFontTx/>
              <a:buChar char="•"/>
            </a:pPr>
            <a:r>
              <a:rPr lang="en-GB" altLang="en-US">
                <a:solidFill>
                  <a:srgbClr val="000000"/>
                </a:solidFill>
                <a:latin typeface="Kristen ITC" panose="03050502040202030202" pitchFamily="66" charset="0"/>
                <a:ea typeface="Arial Unicode MS" pitchFamily="34" charset="-128"/>
              </a:rPr>
              <a:t>The slag is mainly used to build roads.</a:t>
            </a:r>
          </a:p>
          <a:p>
            <a:pPr eaLnBrk="0" hangingPunct="0">
              <a:buFontTx/>
              <a:buChar char="•"/>
            </a:pPr>
            <a:endParaRPr lang="en-GB" altLang="en-US">
              <a:solidFill>
                <a:srgbClr val="000000"/>
              </a:solidFill>
              <a:latin typeface="Kristen ITC" panose="03050502040202030202" pitchFamily="66" charset="0"/>
              <a:ea typeface="Arial Unicode MS" pitchFamily="34" charset="-128"/>
            </a:endParaRPr>
          </a:p>
          <a:p>
            <a:pPr eaLnBrk="0" hangingPunct="0">
              <a:buFontTx/>
              <a:buChar char="•"/>
            </a:pPr>
            <a:r>
              <a:rPr lang="en-GB" altLang="en-US">
                <a:solidFill>
                  <a:srgbClr val="000000"/>
                </a:solidFill>
                <a:latin typeface="Kristen ITC" panose="03050502040202030202" pitchFamily="66" charset="0"/>
                <a:ea typeface="Arial Unicode MS" pitchFamily="34" charset="-128"/>
              </a:rPr>
              <a:t>The iron whilst molten is poured into moulds and left to solidify - this is called cast iron and is used to make railings and storage tanks.</a:t>
            </a:r>
          </a:p>
          <a:p>
            <a:pPr eaLnBrk="0" hangingPunct="0">
              <a:buFontTx/>
              <a:buChar char="•"/>
            </a:pPr>
            <a:endParaRPr lang="en-GB" altLang="en-US">
              <a:solidFill>
                <a:srgbClr val="000000"/>
              </a:solidFill>
              <a:latin typeface="Kristen ITC" panose="03050502040202030202" pitchFamily="66" charset="0"/>
              <a:ea typeface="Arial Unicode MS" pitchFamily="34" charset="-128"/>
            </a:endParaRPr>
          </a:p>
          <a:p>
            <a:pPr eaLnBrk="0" hangingPunct="0">
              <a:buFontTx/>
              <a:buChar char="•"/>
            </a:pPr>
            <a:r>
              <a:rPr lang="en-GB" altLang="en-US">
                <a:solidFill>
                  <a:srgbClr val="000000"/>
                </a:solidFill>
                <a:latin typeface="Kristen ITC" panose="03050502040202030202" pitchFamily="66" charset="0"/>
                <a:ea typeface="Arial Unicode MS" pitchFamily="34" charset="-128"/>
              </a:rPr>
              <a:t>The rest of the iron is used to make steel.</a:t>
            </a:r>
          </a:p>
          <a:p>
            <a:pPr eaLnBrk="0" hangingPunct="0">
              <a:buFontTx/>
              <a:buChar char="•"/>
            </a:pPr>
            <a:endParaRPr lang="en-GB" altLang="en-US">
              <a:latin typeface="Kristen ITC" panose="03050502040202030202" pitchFamily="66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WordArt 3">
            <a:extLst>
              <a:ext uri="{FF2B5EF4-FFF2-40B4-BE49-F238E27FC236}">
                <a16:creationId xmlns:a16="http://schemas.microsoft.com/office/drawing/2014/main" id="{922C6207-FD08-9B45-07EF-AC63C9856D83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228600" y="2286000"/>
            <a:ext cx="8686800" cy="2590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49579"/>
              </a:avLst>
            </a:prstTxWarp>
          </a:bodyPr>
          <a:lstStyle/>
          <a:p>
            <a:pPr algn="ctr"/>
            <a:r>
              <a:rPr lang="en-GB" sz="7200" b="1" kern="10" spc="-360">
                <a:ln w="12700">
                  <a:solidFill>
                    <a:schemeClr val="tx1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/>
                  </a:outerShdw>
                </a:effectLst>
                <a:latin typeface="French Script MT" panose="03020402040607040605" pitchFamily="66" charset="0"/>
              </a:rPr>
              <a:t>Thank you for watching!!!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2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2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 Box 2">
            <a:extLst>
              <a:ext uri="{FF2B5EF4-FFF2-40B4-BE49-F238E27FC236}">
                <a16:creationId xmlns:a16="http://schemas.microsoft.com/office/drawing/2014/main" id="{E342E07B-1BAE-E00E-2103-313955DF35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3" y="1052513"/>
            <a:ext cx="7920037" cy="3743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GB" altLang="en-US">
                <a:latin typeface="Arial" panose="020B0604020202020204" pitchFamily="34" charset="0"/>
                <a:cs typeface="Arial" panose="020B0604020202020204" pitchFamily="34" charset="0"/>
              </a:rPr>
              <a:t>This powerpoint was kindly donated to </a:t>
            </a:r>
            <a:r>
              <a:rPr lang="en-GB" altLang="en-US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www.worldofteaching.com</a:t>
            </a:r>
            <a:endParaRPr lang="en-GB" altLang="en-US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altLang="en-US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altLang="en-US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altLang="en-US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altLang="en-US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altLang="en-US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http://www.worldofteaching.com</a:t>
            </a:r>
            <a:r>
              <a:rPr lang="en-GB" altLang="en-US">
                <a:latin typeface="Arial" panose="020B0604020202020204" pitchFamily="34" charset="0"/>
                <a:cs typeface="Arial" panose="020B0604020202020204" pitchFamily="34" charset="0"/>
              </a:rPr>
              <a:t> is home to over a thousand powerpoints submitted by teachers. This is a completely free site and requires no registration. Please visit and I hope it will help in your teaching.</a:t>
            </a:r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/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70</TotalTime>
  <Words>476</Words>
  <Application>Microsoft Office PowerPoint</Application>
  <PresentationFormat>On-screen Show (4:3)</PresentationFormat>
  <Paragraphs>57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Times New Roman</vt:lpstr>
      <vt:lpstr>Kristen ITC</vt:lpstr>
      <vt:lpstr>Bauhaus 93</vt:lpstr>
      <vt:lpstr>Arial Unicode MS</vt:lpstr>
      <vt:lpstr>Wingdings</vt:lpstr>
      <vt:lpstr>Arial</vt:lpstr>
      <vt:lpstr>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blast furnace</dc:title>
  <dc:creator>A User</dc:creator>
  <cp:lastModifiedBy>Nayan GRIFFITHS</cp:lastModifiedBy>
  <cp:revision>7</cp:revision>
  <dcterms:created xsi:type="dcterms:W3CDTF">2003-07-01T09:09:28Z</dcterms:created>
  <dcterms:modified xsi:type="dcterms:W3CDTF">2023-05-23T21:00:05Z</dcterms:modified>
</cp:coreProperties>
</file>