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CC"/>
    <a:srgbClr val="FFCC00"/>
    <a:srgbClr val="FF9933"/>
    <a:srgbClr val="CC0000"/>
    <a:srgbClr val="CCFFCC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011278-9079-3484-6957-7094F64CC7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37C660-2CE3-FD7D-5EA4-3E11411ED3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1F43F6D-AD38-C828-FDE1-E312D418E5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1BBCA6E-AC3D-FF1C-19B7-6ACAF8E458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60CB78-AAE6-48B0-9AC1-2518BDF8AE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7D3FC22-6614-E4E5-D0D6-9DA96B5771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75126AD-01A5-F89D-C3A6-457F5CB89F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4C0D0F5-3A03-5BE1-A213-9C489D2F856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6BF3F30-9145-E80F-8072-4770DC96D6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16BF1A4B-A806-7CE9-FC2B-1032E9D3CB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B1D18D55-0C41-1798-B6E8-BD09A1CC5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795B0E-5484-4600-99EC-89796BA8A7C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4AB2FE-3973-9B3D-0D96-D41A29475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5D624-4DDA-4093-81F0-1C59BCF0E06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CFF3A5C-8C47-9DBC-FA12-15E674F83C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9CB4435-B85D-CBA0-18A9-A29B4BE7A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832513-1A06-80E9-6BF3-3D3814E9A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CB500-48A7-48BD-A772-047D7CE7D06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8A97D8E-891D-DCAB-B4AD-05EDC0036B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E70FA2F-562D-9862-C605-05828AE07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D7404D-C5D2-907A-D81C-16EA55CEA6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E0086-4B98-4A4B-83D0-B0797F29D64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A7D4761-7115-68EE-65BF-A0D4244B3D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7A08275-C863-D1B0-F76F-58FF70CC6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5C588E-5889-AE7D-6182-F0743DB47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CAC19-D462-4B5B-94F2-4140C973F22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9FB6E19-3185-1C19-5D3B-9462AD35CF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A3D54B-DCB4-7473-D8FE-195E51EAE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5A57C6-44BB-1BD7-428C-73CB36EB0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9DCD-0FD5-4DF1-9E1E-381C44C184E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F4DF60B-D4B9-B7F0-F51C-711AE17DE8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33B3CDC-9634-94DC-70E7-27208AE5F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16569A-67A2-1756-1352-7C4B83EC6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392C5-9137-4CF7-9E04-747F3199883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38F2DA9-0015-4225-71D2-3534F3AC76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B649AC-B8D1-1995-02B1-3CEE34377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86D8C3-001D-F467-3CCE-6C2549543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A4F12-DF03-481C-BAF1-616F2BAE563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E63F1CE-0752-E36D-3360-2BB46D1BD7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56AB28E-617D-6289-5160-222DCD82E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0C5D9F-9762-35E9-6C68-E5F139351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82A86-E6E9-4960-812C-6B67D2646A6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5261AF4-A2BD-4E31-FB84-E71B115C1B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95F6A45-02B4-AD66-DC4A-A6A7C91CD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A3A258-3762-C125-098C-4EC7408A5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7A003-3D7D-4AF8-8B34-DA105554EFB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9BBA007-A487-317E-5830-5229B63C14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FAE29C2-6FD8-A177-D065-CA5751CD5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0BDE67-6288-DFAD-CFB5-54F05DCAE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AC53D-3E7F-426F-8DC9-5D3A2B54C15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2033F20-6EDA-2A66-3634-1BD3067596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3EE912-E1A9-1101-821F-79D8837D5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1FB651-EED6-6627-594A-90D4D29BD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82553-F51A-4BDA-9E49-A3F9BE44F2B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E73F338-6666-A520-F9CA-43B8B49478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569B29D-C866-220A-6F5F-3872FB8CC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262D-4759-E173-6164-563628D09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F212D-6459-08C1-B8F3-314433E9B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CB3E8-5B42-1960-90F8-0BDD734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5A449-E965-12F1-7BBC-0BB10584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1DE10-9C93-53EA-7385-BC25DCC3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B7476-BEA5-47CE-B48F-6B57D3AC24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56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1065-943C-EFC8-7A0B-9B664370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DE92D-F182-4856-E307-1E3F4BD6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6981F-1DBC-6AB0-4407-1DB59254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3F75B-E9EE-E175-EBA7-C95FC26B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C3E0E-D6AB-0EAD-93E7-BBC7DC1D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22D91-B26B-42AC-B26E-335D95133E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00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3FCDA-9D4A-CDE9-3476-6602A3342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C81CA-7287-E943-38F1-E71CDE24E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5E17B-5C8D-1E32-AF85-9524343C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34A9-6FE1-4708-8B22-8A70102E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D8DA8-0FBB-4234-0227-5E08D656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2D200-D1B0-4742-B587-7CF2AC7907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38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5D49-1295-6E01-4B5A-0173B11A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193BD-C77A-8E91-342E-8A57105244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ABAA048F-877C-F2B8-7475-2473134F1FCC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3D62D-AB3F-CFF9-464A-0C45618B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3816A-11C5-6AC9-CA30-34D0F2D6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264C6-D5FB-5E6C-2288-F03CD435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22DC0B-CC93-4090-A70D-AA764F49E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19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AE49-8CD6-4B42-11B7-9C5F68F1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302CCD83-762D-E5E9-7C38-A00C175996D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A0966-E596-B0D2-A191-4CFD0A297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85D79-14C8-1110-F298-437E910A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8D200-4A60-0CDE-7963-19170451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651F5-8EDE-AF3F-B4B8-E100354B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1FCABD-F553-4679-90A3-31E9E054EE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685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A3F7-7D63-C821-8EDF-B1899910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4FB88-5C98-8286-AFFE-D773A1FDC58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4F7D69D-1C32-52E1-8635-65A0B9270AB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59728-3343-E1E6-E9D4-A8E74EA2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76380-9A18-4141-4AF8-FC7BEE71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D0F53-5322-7CA9-E005-895A7152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E2E4E3-6A82-41A4-BCDA-7EF489DEC4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37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E38C-6448-DCBD-963A-C061D037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43637-FA4B-291A-E3B8-8EF816B7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75E3E-5F04-1CB8-6457-939CB19D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58BBE-F6E2-E287-F572-943BFF20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F7BB0-7C91-595B-71F7-E934A93C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5488D-B530-4BCB-9DEB-B59CD3837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30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F60D-4D0F-8B5C-6C21-1A38E208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75A59-D964-0C02-4692-1A5091332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0C10C-DE7D-67EA-71BF-461BBEE0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B51B-9EC1-20B5-F19D-5561916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46F12-2EF3-9008-FE27-1F78B52D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E7E44-FA1E-4B1A-A0D4-FD5DA6FDA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14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4D97-9CA5-106A-64D4-DA8496CB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00E8-5269-0E74-5F60-711E4A473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57D19-DB3F-63DF-6401-14B5E984D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A23A4-EC1F-B733-B0EC-9D425D58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C12A8-C804-A152-01F5-31A415B2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46F99-CC81-1BEC-7334-62DC73D3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07DEB-5C5F-4115-866C-299B8E8B43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355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B1C68-9BC8-C49B-6245-7746F8AF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DDBF-6FD7-4005-C27B-25C8E09CC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478DA-4EB8-3D0F-7476-EB3F9E0D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651747-2376-83C5-A7D0-D238245A9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B87C3-DF24-AE47-9222-770F80C7F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B2E62-D9B5-7907-871D-C488518D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B874-01C5-EDB5-DEB4-E5C2F0CD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C21C0-A84C-EF3C-1B89-4F48C41B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C385-B287-4EC3-B18F-B0FB1665EA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25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07A7-F30D-5F0E-B1FB-5ECD0604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62C8A-3616-CBBE-B66D-A0C51A6E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38935-7532-8DD6-B83E-3D002490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E25E8-768B-7450-945F-DE50AF21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3876F-3B2C-4E4A-BA66-B40C35CD51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D213E-C39F-57BD-3DF2-4E46383B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051E3-175F-203A-16B1-348F0274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F134C-6F7E-950D-4D59-F6E49892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0B3E-2ED6-4119-9085-F27E6C7953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91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5373-1A17-6921-05AC-E2E39DF7A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BF196-4DD8-0893-ADDA-347F92263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AFE58-B507-6A3A-8E29-49834093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FB442-B3BB-52F4-BA7F-8CE48EF0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C2D9A-82D1-E792-AC9A-BBDFE6F7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012E0-9A98-2A75-AA1F-25C8C324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B5250-A320-47A5-B91F-67995321A5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56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3FDD-BD2A-2E1A-2AB3-BBB8276EA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8D786-75FE-B500-C76F-E159874CA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A1FAB-1EEE-D5CB-7BA4-ADD874068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B57A1-B4F3-00B9-D3FD-CBE9CCFA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0C20A-CD54-A525-5FBD-9B836427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F34B5-E71D-D30E-B7FD-7E51CED6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ECBDC-9674-4D25-93E1-996A42533D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AF3D47-1548-1DE4-7F33-F74BA2C91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1B3C94-1190-61E7-E74C-E95F9D4A4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DD8EE3-FFD1-ECD8-EB9A-4969B409A6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AB4BEE-A272-1D7A-7DBD-A3C4511CB4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AE8BCB-B340-5733-74F6-4D5B20A7A2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417C1C-7FB7-4302-AA8D-BFF67C1C0F3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00"/>
            </a:gs>
            <a:gs pos="100000">
              <a:srgbClr val="CC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97D498-A4F5-75AA-11C0-75C6302DE6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Chemical Ideas 7.6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125D6A0-E2BE-30D0-0BCB-9722F0C2D3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Chromatography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2AC7B96-39A9-7E67-83CE-29E3B266D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G.l.c.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73D4E2-209E-3820-F2F8-7F3A70172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Very sensitive - small quantities of substances detected, explosives, drugs etc.</a:t>
            </a:r>
          </a:p>
          <a:p>
            <a:r>
              <a:rPr lang="en-GB" altLang="en-US"/>
              <a:t>Separation of </a:t>
            </a:r>
            <a:r>
              <a:rPr lang="en-GB" altLang="en-US" i="1"/>
              <a:t>pure</a:t>
            </a:r>
            <a:r>
              <a:rPr lang="en-GB" altLang="en-US"/>
              <a:t> substances for collection.</a:t>
            </a:r>
          </a:p>
          <a:p>
            <a:r>
              <a:rPr lang="en-GB" altLang="en-US"/>
              <a:t>Can be connected to mass spectrometer for direct identification of substances.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1162993-52FF-1F80-3B1F-BD76A214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E68A9A2-466F-E5B1-6814-8667BD144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The general principle.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979D289-889B-8BCF-E006-F8978EEA2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Use – to separate and identify components of mixtures.</a:t>
            </a:r>
          </a:p>
          <a:p>
            <a:pPr>
              <a:spcBef>
                <a:spcPct val="400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Several different types - paper, thin layer, gas-liquid.</a:t>
            </a:r>
          </a:p>
          <a:p>
            <a:pPr>
              <a:spcBef>
                <a:spcPct val="400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All use the principle of “partition” - affinity between two phases, to separate mixtures of substances.</a:t>
            </a:r>
          </a:p>
          <a:p>
            <a:pPr>
              <a:spcBef>
                <a:spcPct val="400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Stationary phase &amp; mobile phase.</a:t>
            </a:r>
          </a:p>
          <a:p>
            <a:pPr>
              <a:spcBef>
                <a:spcPct val="400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Compounds with greatest affinity for mobile phase travel further.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0EDB8F-11BD-F51B-8E3E-A88D078CC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000000"/>
                </a:solidFill>
                <a:latin typeface="Courier New" panose="02070309020205020404" pitchFamily="49" charset="0"/>
              </a:rPr>
              <a:t>All chromatography needs</a:t>
            </a:r>
            <a:r>
              <a:rPr lang="en-GB" altLang="en-US" sz="360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GB" altLang="en-US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graphicFrame>
        <p:nvGraphicFramePr>
          <p:cNvPr id="6152" name="Object 8">
            <a:extLst>
              <a:ext uri="{FF2B5EF4-FFF2-40B4-BE49-F238E27FC236}">
                <a16:creationId xmlns:a16="http://schemas.microsoft.com/office/drawing/2014/main" id="{1EEF26DD-8EF6-8CFB-D009-14D8ADA4D916}"/>
              </a:ext>
            </a:extLst>
          </p:cNvPr>
          <p:cNvGraphicFramePr>
            <a:graphicFrameLocks noChangeAspect="1"/>
          </p:cNvGraphicFramePr>
          <p:nvPr>
            <p:ph type="chart" sz="half" idx="2"/>
          </p:nvPr>
        </p:nvGraphicFramePr>
        <p:xfrm>
          <a:off x="838200" y="2944813"/>
          <a:ext cx="7696200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269400" imgH="2961000" progId="Word.Document.8">
                  <p:embed/>
                </p:oleObj>
              </mc:Choice>
              <mc:Fallback>
                <p:oleObj name="Document" r:id="rId3" imgW="6269400" imgH="29610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44813"/>
                        <a:ext cx="7696200" cy="363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>
            <a:extLst>
              <a:ext uri="{FF2B5EF4-FFF2-40B4-BE49-F238E27FC236}">
                <a16:creationId xmlns:a16="http://schemas.microsoft.com/office/drawing/2014/main" id="{38BBE386-B016-E5F1-6F01-D4470A32AA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5438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support material – stationary phase</a:t>
            </a:r>
          </a:p>
          <a:p>
            <a:r>
              <a:rPr lang="en-GB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solvent (or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carrier gas</a:t>
            </a:r>
            <a:r>
              <a:rPr lang="en-GB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) – mobile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>
            <a:extLst>
              <a:ext uri="{FF2B5EF4-FFF2-40B4-BE49-F238E27FC236}">
                <a16:creationId xmlns:a16="http://schemas.microsoft.com/office/drawing/2014/main" id="{D54DB0FD-1A8C-C792-8C09-E85F6580C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343400" cy="32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E35FB2DD-B942-71B0-ADEC-A676723F3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Thin Layer Chromatography - t.l.c.</a:t>
            </a:r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BA83DB9-1C54-E893-55DF-D789415A8CB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Series of spots forms</a:t>
            </a:r>
          </a:p>
          <a:p>
            <a:r>
              <a:rPr lang="en-GB" altLang="en-US" sz="2800"/>
              <a:t>Compare samples in mixture with known substances.</a:t>
            </a:r>
          </a:p>
          <a:p>
            <a:r>
              <a:rPr lang="en-GB" altLang="en-US" sz="2800"/>
              <a:t>Measure R</a:t>
            </a:r>
            <a:r>
              <a:rPr lang="en-GB" altLang="en-US" sz="2800" baseline="-25000"/>
              <a:t>f</a:t>
            </a:r>
            <a:r>
              <a:rPr lang="en-GB" altLang="en-US" sz="2800"/>
              <a:t> values.</a:t>
            </a:r>
          </a:p>
          <a:p>
            <a:r>
              <a:rPr lang="en-GB" altLang="en-US" sz="2800"/>
              <a:t>Coloured compounds &amp; colourless compounds.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5768D8-E19F-1864-1031-1C5DEF2E5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Separation and identification.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5D17A9A7-453E-EDE6-16BE-E60437854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4191000" cy="351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>
            <a:extLst>
              <a:ext uri="{FF2B5EF4-FFF2-40B4-BE49-F238E27FC236}">
                <a16:creationId xmlns:a16="http://schemas.microsoft.com/office/drawing/2014/main" id="{23281E7C-3CEA-A160-9561-AE211DD93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733800" cy="365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8" name="Picture 18">
            <a:extLst>
              <a:ext uri="{FF2B5EF4-FFF2-40B4-BE49-F238E27FC236}">
                <a16:creationId xmlns:a16="http://schemas.microsoft.com/office/drawing/2014/main" id="{2E3C5406-FEA7-2901-B59C-E4E60EEA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4724400" cy="269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61DB841A-D822-BFF4-110A-43FD9B207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Gas - Liquid Chromatography G.l.c.</a:t>
            </a:r>
            <a:endParaRPr lang="en-GB" altLang="en-US"/>
          </a:p>
        </p:txBody>
      </p:sp>
      <p:grpSp>
        <p:nvGrpSpPr>
          <p:cNvPr id="10256" name="Group 16">
            <a:extLst>
              <a:ext uri="{FF2B5EF4-FFF2-40B4-BE49-F238E27FC236}">
                <a16:creationId xmlns:a16="http://schemas.microsoft.com/office/drawing/2014/main" id="{90AEC792-9B24-769F-0034-415E21A9E24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676400"/>
            <a:ext cx="4038600" cy="3787775"/>
            <a:chOff x="2976" y="1056"/>
            <a:chExt cx="2544" cy="2386"/>
          </a:xfrm>
        </p:grpSpPr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08B4EBE4-C03E-337C-7277-E766C028E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056"/>
              <a:ext cx="2355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600" b="1">
                  <a:solidFill>
                    <a:srgbClr val="0000FF"/>
                  </a:solidFill>
                  <a:latin typeface="Courier New" panose="02070309020205020404" pitchFamily="49" charset="0"/>
                </a:rPr>
                <a:t>Sample </a:t>
              </a:r>
              <a:r>
                <a:rPr lang="en-GB" altLang="en-US" sz="1600">
                  <a:latin typeface="Courier New" panose="02070309020205020404" pitchFamily="49" charset="0"/>
                </a:rPr>
                <a:t>introduced by syringe.</a:t>
              </a:r>
              <a:endParaRPr lang="en-GB" altLang="en-US" sz="1800">
                <a:latin typeface="Courier New" panose="02070309020205020404" pitchFamily="49" charset="0"/>
              </a:endParaRPr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378A7DC8-9B54-4C44-BB64-3C045EDFC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84"/>
              <a:ext cx="254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800" b="1">
                  <a:solidFill>
                    <a:srgbClr val="0000FF"/>
                  </a:solidFill>
                  <a:latin typeface="Courier New" panose="02070309020205020404" pitchFamily="49" charset="0"/>
                </a:rPr>
                <a:t>Column </a:t>
              </a:r>
              <a:r>
                <a:rPr lang="en-GB" altLang="en-US" sz="1800">
                  <a:latin typeface="Courier New" panose="02070309020205020404" pitchFamily="49" charset="0"/>
                </a:rPr>
                <a:t>separates components.</a:t>
              </a:r>
            </a:p>
            <a:p>
              <a:r>
                <a:rPr lang="en-GB" altLang="en-US" sz="1800">
                  <a:latin typeface="Courier New" panose="02070309020205020404" pitchFamily="49" charset="0"/>
                </a:rPr>
                <a:t>(Heated in oven)</a:t>
              </a:r>
            </a:p>
          </p:txBody>
        </p:sp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2BA7340B-FB97-27E1-59AA-F17C3B0C9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208"/>
              <a:ext cx="2544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800" b="1">
                  <a:solidFill>
                    <a:srgbClr val="0000FF"/>
                  </a:solidFill>
                  <a:latin typeface="Courier New" panose="02070309020205020404" pitchFamily="49" charset="0"/>
                </a:rPr>
                <a:t>Detector</a:t>
              </a:r>
              <a:r>
                <a:rPr lang="en-GB" altLang="en-US" sz="1800">
                  <a:latin typeface="Courier New" panose="02070309020205020404" pitchFamily="49" charset="0"/>
                </a:rPr>
                <a:t> monitors compounds emerging from outlet.</a:t>
              </a:r>
              <a:endParaRPr lang="en-GB" altLang="en-US" sz="1300">
                <a:latin typeface="Courier New" panose="02070309020205020404" pitchFamily="49" charset="0"/>
              </a:endParaRP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EE0CF7A6-81B2-62E1-954A-5D7BD6636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024"/>
              <a:ext cx="230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800" b="1">
                  <a:solidFill>
                    <a:srgbClr val="0000FF"/>
                  </a:solidFill>
                  <a:latin typeface="Courier New" panose="02070309020205020404" pitchFamily="49" charset="0"/>
                </a:rPr>
                <a:t>Recorder</a:t>
              </a:r>
              <a:r>
                <a:rPr lang="en-GB" altLang="en-US" sz="1800">
                  <a:latin typeface="Courier New" panose="02070309020205020404" pitchFamily="49" charset="0"/>
                </a:rPr>
                <a:t> plots signals as a chromatogram.</a:t>
              </a:r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D8B7A8F6-3CF5-EF39-6C6E-454E11A12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1307"/>
              <a:ext cx="1" cy="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31E0F108-41E2-4F52-68B2-F576B0F70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016"/>
              <a:ext cx="1" cy="1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4" name="Line 14">
              <a:extLst>
                <a:ext uri="{FF2B5EF4-FFF2-40B4-BE49-F238E27FC236}">
                  <a16:creationId xmlns:a16="http://schemas.microsoft.com/office/drawing/2014/main" id="{8CCC14AE-AFFE-DA00-6966-155433508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736"/>
              <a:ext cx="1" cy="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F209CC-2EA4-3484-910A-A8DEBA766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happens in practice.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C8089EA-3549-AFAB-6AED-397195519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Compounds that have </a:t>
            </a:r>
            <a:r>
              <a:rPr lang="en-GB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high affinity for mobile phase</a:t>
            </a:r>
            <a:r>
              <a:rPr lang="en-GB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emerge first, </a:t>
            </a:r>
            <a:r>
              <a:rPr lang="en-GB" altLang="en-US" sz="2800" b="1">
                <a:latin typeface="Courier New" panose="02070309020205020404" pitchFamily="49" charset="0"/>
              </a:rPr>
              <a:t>(most volatile).</a:t>
            </a:r>
          </a:p>
          <a:p>
            <a:pPr>
              <a:spcBef>
                <a:spcPts val="600"/>
              </a:spcBef>
            </a:pPr>
            <a:r>
              <a:rPr lang="en-GB" altLang="en-US" sz="2800">
                <a:latin typeface="Courier New" panose="02070309020205020404" pitchFamily="49" charset="0"/>
              </a:rPr>
              <a:t>Chromatogram charts recorder response against time.</a:t>
            </a:r>
          </a:p>
          <a:p>
            <a:pPr>
              <a:spcBef>
                <a:spcPts val="600"/>
              </a:spcBef>
            </a:pPr>
            <a:r>
              <a:rPr lang="en-GB" altLang="en-US" sz="2800">
                <a:latin typeface="Courier New" panose="02070309020205020404" pitchFamily="49" charset="0"/>
              </a:rPr>
              <a:t>Each component - separate peak.</a:t>
            </a:r>
          </a:p>
          <a:p>
            <a:pPr>
              <a:spcBef>
                <a:spcPts val="600"/>
              </a:spcBef>
            </a:pPr>
            <a:r>
              <a:rPr lang="en-GB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Retention time</a:t>
            </a:r>
            <a:r>
              <a:rPr lang="en-GB" altLang="en-US" sz="2800">
                <a:latin typeface="Courier New" panose="02070309020205020404" pitchFamily="49" charset="0"/>
              </a:rPr>
              <a:t> – characteristic of the compound under given conditions.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E9806E2-21E7-9D69-CF43-BB97CF1DD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chemeClr val="tx1"/>
                </a:solidFill>
                <a:latin typeface="Courier New" panose="02070309020205020404" pitchFamily="49" charset="0"/>
              </a:rPr>
              <a:t>Factors affecting retention time:</a:t>
            </a:r>
            <a:endParaRPr lang="en-GB" altLang="en-US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041189B-E119-F30B-CE49-B5E979FE7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altLang="en-US" b="1" i="1">
                <a:solidFill>
                  <a:schemeClr val="accent2"/>
                </a:solidFill>
                <a:latin typeface="Courier New" panose="02070309020205020404" pitchFamily="49" charset="0"/>
              </a:rPr>
              <a:t>length of column</a:t>
            </a:r>
          </a:p>
          <a:p>
            <a:pPr>
              <a:spcBef>
                <a:spcPts val="1200"/>
              </a:spcBef>
            </a:pPr>
            <a:r>
              <a:rPr lang="en-GB" altLang="en-US" b="1" i="1">
                <a:solidFill>
                  <a:srgbClr val="FF0000"/>
                </a:solidFill>
                <a:latin typeface="Courier New" panose="02070309020205020404" pitchFamily="49" charset="0"/>
              </a:rPr>
              <a:t>packing material</a:t>
            </a:r>
          </a:p>
          <a:p>
            <a:pPr>
              <a:spcBef>
                <a:spcPts val="1200"/>
              </a:spcBef>
            </a:pPr>
            <a:r>
              <a:rPr lang="en-GB" altLang="en-US" b="1" i="1">
                <a:solidFill>
                  <a:srgbClr val="008000"/>
                </a:solidFill>
                <a:latin typeface="Courier New" panose="02070309020205020404" pitchFamily="49" charset="0"/>
              </a:rPr>
              <a:t>type of carrier gas</a:t>
            </a:r>
          </a:p>
          <a:p>
            <a:pPr>
              <a:spcBef>
                <a:spcPts val="1200"/>
              </a:spcBef>
            </a:pPr>
            <a:r>
              <a:rPr lang="en-GB" altLang="en-US" b="1" i="1">
                <a:solidFill>
                  <a:schemeClr val="accent2"/>
                </a:solidFill>
                <a:latin typeface="Courier New" panose="02070309020205020404" pitchFamily="49" charset="0"/>
              </a:rPr>
              <a:t>flow rate of carrier gas</a:t>
            </a:r>
          </a:p>
          <a:p>
            <a:pPr>
              <a:spcBef>
                <a:spcPts val="1200"/>
              </a:spcBef>
            </a:pPr>
            <a:r>
              <a:rPr lang="en-GB" altLang="en-US" b="1" i="1">
                <a:solidFill>
                  <a:srgbClr val="FF0000"/>
                </a:solidFill>
                <a:latin typeface="Courier New" panose="02070309020205020404" pitchFamily="49" charset="0"/>
              </a:rPr>
              <a:t>temperature of column.</a:t>
            </a:r>
            <a:endParaRPr lang="en-GB" alt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>
            <a:extLst>
              <a:ext uri="{FF2B5EF4-FFF2-40B4-BE49-F238E27FC236}">
                <a16:creationId xmlns:a16="http://schemas.microsoft.com/office/drawing/2014/main" id="{9C18F413-1819-E38B-EAC6-B51B150F8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391400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7B48FB6B-8451-C843-4646-DAB2A0221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Interpreting the trace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7BCFDCA-E32F-9CEA-61DD-053976A6C5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657600"/>
            <a:ext cx="7772400" cy="2133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2400" b="1">
                <a:latin typeface="Courier New" panose="02070309020205020404" pitchFamily="49" charset="0"/>
              </a:rPr>
              <a:t>Calibration</a:t>
            </a:r>
            <a:r>
              <a:rPr lang="en-GB" altLang="en-US" sz="2400">
                <a:latin typeface="Courier New" panose="02070309020205020404" pitchFamily="49" charset="0"/>
              </a:rPr>
              <a:t> – known compounds are added to the column and conditions kept constant.</a:t>
            </a:r>
          </a:p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Amount of substance – area under peak / peak height.</a:t>
            </a:r>
          </a:p>
          <a:p>
            <a:r>
              <a:rPr lang="en-GB" altLang="en-US" sz="2400" i="1">
                <a:latin typeface="Courier New" panose="02070309020205020404" pitchFamily="49" charset="0"/>
              </a:rPr>
              <a:t>Relative proportions</a:t>
            </a:r>
            <a:r>
              <a:rPr lang="en-GB" altLang="en-US" sz="2400">
                <a:latin typeface="Courier New" panose="02070309020205020404" pitchFamily="49" charset="0"/>
              </a:rPr>
              <a:t> can be determined.</a:t>
            </a:r>
            <a:endParaRPr lang="en-GB" altLang="en-US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363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Courier New</vt:lpstr>
      <vt:lpstr>Arial</vt:lpstr>
      <vt:lpstr>Default Design</vt:lpstr>
      <vt:lpstr>Microsoft Word Document</vt:lpstr>
      <vt:lpstr>Chemical Ideas 7.6</vt:lpstr>
      <vt:lpstr>The general principle.</vt:lpstr>
      <vt:lpstr>All chromatography needs: </vt:lpstr>
      <vt:lpstr>Thin Layer Chromatography - t.l.c.</vt:lpstr>
      <vt:lpstr>Separation and identification.</vt:lpstr>
      <vt:lpstr>Gas - Liquid Chromatography G.l.c.</vt:lpstr>
      <vt:lpstr>What happens in practice.</vt:lpstr>
      <vt:lpstr>Factors affecting retention time:</vt:lpstr>
      <vt:lpstr>Interpreting the trace</vt:lpstr>
      <vt:lpstr>Uses of G.l.c.</vt:lpstr>
      <vt:lpstr>PowerPoint Presentation</vt:lpstr>
    </vt:vector>
  </TitlesOfParts>
  <Company>Small Heath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M Tyrrell</dc:creator>
  <cp:lastModifiedBy>Nayan GRIFFITHS</cp:lastModifiedBy>
  <cp:revision>17</cp:revision>
  <cp:lastPrinted>2002-03-13T20:23:37Z</cp:lastPrinted>
  <dcterms:created xsi:type="dcterms:W3CDTF">2002-03-13T18:32:10Z</dcterms:created>
  <dcterms:modified xsi:type="dcterms:W3CDTF">2023-05-23T21:20:02Z</dcterms:modified>
</cp:coreProperties>
</file>