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3" r:id="rId1"/>
  </p:sldMasterIdLst>
  <p:notesMasterIdLst>
    <p:notesMasterId r:id="rId30"/>
  </p:notesMasterIdLst>
  <p:handoutMasterIdLst>
    <p:handoutMasterId r:id="rId31"/>
  </p:handoutMasterIdLst>
  <p:sldIdLst>
    <p:sldId id="307" r:id="rId2"/>
    <p:sldId id="363" r:id="rId3"/>
    <p:sldId id="366" r:id="rId4"/>
    <p:sldId id="380" r:id="rId5"/>
    <p:sldId id="313" r:id="rId6"/>
    <p:sldId id="351" r:id="rId7"/>
    <p:sldId id="372" r:id="rId8"/>
    <p:sldId id="352" r:id="rId9"/>
    <p:sldId id="317" r:id="rId10"/>
    <p:sldId id="318" r:id="rId11"/>
    <p:sldId id="355" r:id="rId12"/>
    <p:sldId id="369" r:id="rId13"/>
    <p:sldId id="379" r:id="rId14"/>
    <p:sldId id="373" r:id="rId15"/>
    <p:sldId id="375" r:id="rId16"/>
    <p:sldId id="376" r:id="rId17"/>
    <p:sldId id="377" r:id="rId18"/>
    <p:sldId id="378" r:id="rId19"/>
    <p:sldId id="370" r:id="rId20"/>
    <p:sldId id="357" r:id="rId21"/>
    <p:sldId id="374" r:id="rId22"/>
    <p:sldId id="381" r:id="rId23"/>
    <p:sldId id="382" r:id="rId24"/>
    <p:sldId id="383" r:id="rId25"/>
    <p:sldId id="359" r:id="rId26"/>
    <p:sldId id="360" r:id="rId27"/>
    <p:sldId id="384" r:id="rId28"/>
    <p:sldId id="297" r:id="rId29"/>
  </p:sldIdLst>
  <p:sldSz cx="9144000" cy="6858000" type="screen4x3"/>
  <p:notesSz cx="6781800" cy="99187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66"/>
    <a:srgbClr val="99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816" autoAdjust="0"/>
    <p:restoredTop sz="93141" autoAdjust="0"/>
  </p:normalViewPr>
  <p:slideViewPr>
    <p:cSldViewPr>
      <p:cViewPr varScale="1">
        <p:scale>
          <a:sx n="115" d="100"/>
          <a:sy n="115" d="100"/>
        </p:scale>
        <p:origin x="156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Rectangle 2">
            <a:extLst>
              <a:ext uri="{FF2B5EF4-FFF2-40B4-BE49-F238E27FC236}">
                <a16:creationId xmlns:a16="http://schemas.microsoft.com/office/drawing/2014/main" id="{D0359C93-4C93-9567-9493-967B0E34B4AC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3846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r>
              <a:rPr lang="en-US"/>
              <a:t>CHEMISTRY RESOURCE 9C</a:t>
            </a:r>
          </a:p>
        </p:txBody>
      </p:sp>
      <p:sp>
        <p:nvSpPr>
          <p:cNvPr id="165891" name="Rectangle 3">
            <a:extLst>
              <a:ext uri="{FF2B5EF4-FFF2-40B4-BE49-F238E27FC236}">
                <a16:creationId xmlns:a16="http://schemas.microsoft.com/office/drawing/2014/main" id="{71A6280E-8BEA-8101-F1FB-088B8418108D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41750" y="0"/>
            <a:ext cx="293846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5892" name="Rectangle 4">
            <a:extLst>
              <a:ext uri="{FF2B5EF4-FFF2-40B4-BE49-F238E27FC236}">
                <a16:creationId xmlns:a16="http://schemas.microsoft.com/office/drawing/2014/main" id="{29AE6E7F-AB70-8B0B-1523-A536EFFE60CA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0225"/>
            <a:ext cx="293846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r>
              <a:rPr lang="en-US"/>
              <a:t>M.ALI. SCIL, 2011-2012</a:t>
            </a:r>
          </a:p>
        </p:txBody>
      </p:sp>
      <p:sp>
        <p:nvSpPr>
          <p:cNvPr id="165893" name="Rectangle 5">
            <a:extLst>
              <a:ext uri="{FF2B5EF4-FFF2-40B4-BE49-F238E27FC236}">
                <a16:creationId xmlns:a16="http://schemas.microsoft.com/office/drawing/2014/main" id="{6232E87F-6869-4617-B25D-3DE052532021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41750" y="9420225"/>
            <a:ext cx="293846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panose="020B0604020202020204" pitchFamily="34" charset="0"/>
              </a:defRPr>
            </a:lvl1pPr>
          </a:lstStyle>
          <a:p>
            <a:fld id="{628F308E-F6CD-43E3-B956-D8C3BAF9EC2F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>
            <a:extLst>
              <a:ext uri="{FF2B5EF4-FFF2-40B4-BE49-F238E27FC236}">
                <a16:creationId xmlns:a16="http://schemas.microsoft.com/office/drawing/2014/main" id="{6457E99D-6231-5ECF-2B6F-BB17FAA49152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3846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r>
              <a:rPr lang="en-US"/>
              <a:t>CHEMISTRY RESOURCE 9C</a:t>
            </a:r>
          </a:p>
        </p:txBody>
      </p:sp>
      <p:sp>
        <p:nvSpPr>
          <p:cNvPr id="101379" name="Rectangle 3">
            <a:extLst>
              <a:ext uri="{FF2B5EF4-FFF2-40B4-BE49-F238E27FC236}">
                <a16:creationId xmlns:a16="http://schemas.microsoft.com/office/drawing/2014/main" id="{2B751617-2AF3-4D4A-DFEE-29A21CF55FAE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41750" y="0"/>
            <a:ext cx="293846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24" name="Rectangle 4">
            <a:extLst>
              <a:ext uri="{FF2B5EF4-FFF2-40B4-BE49-F238E27FC236}">
                <a16:creationId xmlns:a16="http://schemas.microsoft.com/office/drawing/2014/main" id="{5D7DD569-1648-27F2-96E3-A1FF8C37C18B}"/>
              </a:ext>
            </a:extLst>
          </p:cNvPr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911225" y="742950"/>
            <a:ext cx="4959350" cy="371951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1381" name="Rectangle 5">
            <a:extLst>
              <a:ext uri="{FF2B5EF4-FFF2-40B4-BE49-F238E27FC236}">
                <a16:creationId xmlns:a16="http://schemas.microsoft.com/office/drawing/2014/main" id="{4D3D9E8C-06BB-EAAE-BBD5-77FE47DA97CC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7863" y="4711700"/>
            <a:ext cx="5426075" cy="4464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01382" name="Rectangle 6">
            <a:extLst>
              <a:ext uri="{FF2B5EF4-FFF2-40B4-BE49-F238E27FC236}">
                <a16:creationId xmlns:a16="http://schemas.microsoft.com/office/drawing/2014/main" id="{E74B77AC-2C40-AB99-E877-103E333AF0AC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0225"/>
            <a:ext cx="293846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r>
              <a:rPr lang="en-US"/>
              <a:t>M.ALI. SCIL, 2011-2012</a:t>
            </a:r>
          </a:p>
        </p:txBody>
      </p:sp>
      <p:sp>
        <p:nvSpPr>
          <p:cNvPr id="101383" name="Rectangle 7">
            <a:extLst>
              <a:ext uri="{FF2B5EF4-FFF2-40B4-BE49-F238E27FC236}">
                <a16:creationId xmlns:a16="http://schemas.microsoft.com/office/drawing/2014/main" id="{4F3C2A4A-A787-145E-ED79-5C6E09C5580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1750" y="9420225"/>
            <a:ext cx="293846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panose="020B0604020202020204" pitchFamily="34" charset="0"/>
              </a:defRPr>
            </a:lvl1pPr>
          </a:lstStyle>
          <a:p>
            <a:fld id="{E58047E6-B770-4D12-B379-BAF45DEEB179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lide Image Placeholder 1">
            <a:extLst>
              <a:ext uri="{FF2B5EF4-FFF2-40B4-BE49-F238E27FC236}">
                <a16:creationId xmlns:a16="http://schemas.microsoft.com/office/drawing/2014/main" id="{5B0AB043-EA59-43D6-5408-78F1873BE11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1747" name="Notes Placeholder 2">
            <a:extLst>
              <a:ext uri="{FF2B5EF4-FFF2-40B4-BE49-F238E27FC236}">
                <a16:creationId xmlns:a16="http://schemas.microsoft.com/office/drawing/2014/main" id="{F2089C3B-4F23-4D06-E189-10AF46999F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ur-PK" altLang="en-US">
              <a:latin typeface="Arial" panose="020B0604020202020204" pitchFamily="34" charset="0"/>
            </a:endParaRPr>
          </a:p>
        </p:txBody>
      </p:sp>
      <p:sp>
        <p:nvSpPr>
          <p:cNvPr id="31748" name="Slide Number Placeholder 3">
            <a:extLst>
              <a:ext uri="{FF2B5EF4-FFF2-40B4-BE49-F238E27FC236}">
                <a16:creationId xmlns:a16="http://schemas.microsoft.com/office/drawing/2014/main" id="{0B11394B-3C2A-7E62-D723-25D421BC96E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A8005437-64FA-4D77-8A0B-B49C3C0718A7}" type="slidenum">
              <a:rPr lang="en-US" altLang="en-US">
                <a:latin typeface="Arial" panose="020B0604020202020204" pitchFamily="34" charset="0"/>
              </a:rPr>
              <a:pPr/>
              <a:t>1</a:t>
            </a:fld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31749" name="Footer Placeholder 4">
            <a:extLst>
              <a:ext uri="{FF2B5EF4-FFF2-40B4-BE49-F238E27FC236}">
                <a16:creationId xmlns:a16="http://schemas.microsoft.com/office/drawing/2014/main" id="{BA6EC27A-D119-1F2C-8C53-61A0173D7227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r>
              <a:rPr lang="en-US" altLang="en-US">
                <a:latin typeface="Arial" panose="020B0604020202020204" pitchFamily="34" charset="0"/>
              </a:rPr>
              <a:t>M.ALI. SCIL, 2011-2012</a:t>
            </a:r>
          </a:p>
        </p:txBody>
      </p:sp>
      <p:sp>
        <p:nvSpPr>
          <p:cNvPr id="31750" name="Header Placeholder 5">
            <a:extLst>
              <a:ext uri="{FF2B5EF4-FFF2-40B4-BE49-F238E27FC236}">
                <a16:creationId xmlns:a16="http://schemas.microsoft.com/office/drawing/2014/main" id="{D4876A49-2C70-8672-75BB-FECC5AE48CB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r>
              <a:rPr lang="en-US" altLang="en-US">
                <a:latin typeface="Arial" panose="020B0604020202020204" pitchFamily="34" charset="0"/>
              </a:rPr>
              <a:t>CHEMISTRY RESOURCE 9C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Image Placeholder 1">
            <a:extLst>
              <a:ext uri="{FF2B5EF4-FFF2-40B4-BE49-F238E27FC236}">
                <a16:creationId xmlns:a16="http://schemas.microsoft.com/office/drawing/2014/main" id="{A966DA53-4F29-701D-01A1-131F486DBA81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2771" name="Notes Placeholder 2">
            <a:extLst>
              <a:ext uri="{FF2B5EF4-FFF2-40B4-BE49-F238E27FC236}">
                <a16:creationId xmlns:a16="http://schemas.microsoft.com/office/drawing/2014/main" id="{BC5361CA-A802-BEE5-C17C-7107EE7FC1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32772" name="Header Placeholder 3">
            <a:extLst>
              <a:ext uri="{FF2B5EF4-FFF2-40B4-BE49-F238E27FC236}">
                <a16:creationId xmlns:a16="http://schemas.microsoft.com/office/drawing/2014/main" id="{711EC550-D93B-4A6F-9A7E-928BF88B256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r>
              <a:rPr lang="en-US" altLang="en-US">
                <a:latin typeface="Arial" panose="020B0604020202020204" pitchFamily="34" charset="0"/>
              </a:rPr>
              <a:t>CHEMISTRY RESOURCE 9C</a:t>
            </a:r>
          </a:p>
        </p:txBody>
      </p:sp>
      <p:sp>
        <p:nvSpPr>
          <p:cNvPr id="32773" name="Footer Placeholder 4">
            <a:extLst>
              <a:ext uri="{FF2B5EF4-FFF2-40B4-BE49-F238E27FC236}">
                <a16:creationId xmlns:a16="http://schemas.microsoft.com/office/drawing/2014/main" id="{C4526AAA-66DA-119F-6A22-0252F324F995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r>
              <a:rPr lang="en-US" altLang="en-US">
                <a:latin typeface="Arial" panose="020B0604020202020204" pitchFamily="34" charset="0"/>
              </a:rPr>
              <a:t>M.ALI. SCIL, 2011-2012</a:t>
            </a:r>
          </a:p>
        </p:txBody>
      </p:sp>
      <p:sp>
        <p:nvSpPr>
          <p:cNvPr id="32774" name="Slide Number Placeholder 5">
            <a:extLst>
              <a:ext uri="{FF2B5EF4-FFF2-40B4-BE49-F238E27FC236}">
                <a16:creationId xmlns:a16="http://schemas.microsoft.com/office/drawing/2014/main" id="{CD7F948A-E1E8-8B13-6C98-72BD7C3525F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51474B6A-16AA-4D75-979B-0689158F5711}" type="slidenum">
              <a:rPr lang="en-US" altLang="en-US">
                <a:latin typeface="Arial" panose="020B0604020202020204" pitchFamily="34" charset="0"/>
              </a:rPr>
              <a:pPr/>
              <a:t>27</a:t>
            </a:fld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Image Placeholder 1">
            <a:extLst>
              <a:ext uri="{FF2B5EF4-FFF2-40B4-BE49-F238E27FC236}">
                <a16:creationId xmlns:a16="http://schemas.microsoft.com/office/drawing/2014/main" id="{F6B32FC1-9BCC-F70F-A2B3-3A3ACB85F1D8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Notes Placeholder 2">
            <a:extLst>
              <a:ext uri="{FF2B5EF4-FFF2-40B4-BE49-F238E27FC236}">
                <a16:creationId xmlns:a16="http://schemas.microsoft.com/office/drawing/2014/main" id="{16AFAAF0-E4EF-A2CD-FAD6-838BB4F55C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ur-PK" altLang="en-US">
              <a:latin typeface="Arial" panose="020B0604020202020204" pitchFamily="34" charset="0"/>
            </a:endParaRPr>
          </a:p>
        </p:txBody>
      </p:sp>
      <p:sp>
        <p:nvSpPr>
          <p:cNvPr id="33796" name="Header Placeholder 3">
            <a:extLst>
              <a:ext uri="{FF2B5EF4-FFF2-40B4-BE49-F238E27FC236}">
                <a16:creationId xmlns:a16="http://schemas.microsoft.com/office/drawing/2014/main" id="{2A37A969-2C3D-C0AC-AEB6-444C791E509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r>
              <a:rPr lang="en-US" altLang="en-US">
                <a:latin typeface="Arial" panose="020B0604020202020204" pitchFamily="34" charset="0"/>
              </a:rPr>
              <a:t>CHEMISTRY RESOURCE 9C</a:t>
            </a:r>
          </a:p>
        </p:txBody>
      </p:sp>
      <p:sp>
        <p:nvSpPr>
          <p:cNvPr id="33797" name="Footer Placeholder 4">
            <a:extLst>
              <a:ext uri="{FF2B5EF4-FFF2-40B4-BE49-F238E27FC236}">
                <a16:creationId xmlns:a16="http://schemas.microsoft.com/office/drawing/2014/main" id="{DFCDE5DC-934D-ED77-FC55-1935D0AEA6D1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r>
              <a:rPr lang="en-US" altLang="en-US">
                <a:latin typeface="Arial" panose="020B0604020202020204" pitchFamily="34" charset="0"/>
              </a:rPr>
              <a:t>M.ALI. SCIL, 2011-2012</a:t>
            </a:r>
          </a:p>
        </p:txBody>
      </p:sp>
      <p:sp>
        <p:nvSpPr>
          <p:cNvPr id="33798" name="Slide Number Placeholder 5">
            <a:extLst>
              <a:ext uri="{FF2B5EF4-FFF2-40B4-BE49-F238E27FC236}">
                <a16:creationId xmlns:a16="http://schemas.microsoft.com/office/drawing/2014/main" id="{EE03B054-EEF7-9DF1-2E12-DB64C75541D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521D1EFA-EA72-464A-BB73-FB3AC85B1E0C}" type="slidenum">
              <a:rPr lang="en-US" altLang="en-US">
                <a:latin typeface="Arial" panose="020B0604020202020204" pitchFamily="34" charset="0"/>
              </a:rPr>
              <a:pPr/>
              <a:t>28</a:t>
            </a:fld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217782-AC60-2219-00F8-EBB1DBB5AB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A0B722-97CE-45E0-A759-59369F22B47D}" type="datetime2">
              <a:rPr lang="ur-PK"/>
              <a:pPr>
                <a:defRPr/>
              </a:pPr>
              <a:t>منگل، 04 ذو القعد، 1444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F2FD86-9EDA-5DA4-B969-B4CDAC692A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Topic 5.1 : ELEMENTS, COMPOUNDS &amp; MIXTURES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A036EF-569A-27C3-226E-0AF0321BC4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45837A1-6FC2-42C0-9A55-48B0BBBACD6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50748528"/>
      </p:ext>
    </p:extLst>
  </p:cSld>
  <p:clrMapOvr>
    <a:masterClrMapping/>
  </p:clrMapOvr>
  <p:transition>
    <p:fade thruBlk="1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CD5E1F-F30C-063A-D57E-70CDE214DB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8DB976-4E3E-4A7B-AC27-0B2CC5FD57C8}" type="datetime2">
              <a:rPr lang="ur-PK"/>
              <a:pPr>
                <a:defRPr/>
              </a:pPr>
              <a:t>منگل، 04 ذو القعد، 1444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E9E89B-DED1-9A2B-745C-F329DDD1C6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Topic 5.1 : ELEMENTS, COMPOUNDS &amp; MIXTURES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F32064-EB42-B230-56AC-B387499B49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168C46F-2706-4DB6-BE67-D6A10532E54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43298745"/>
      </p:ext>
    </p:extLst>
  </p:cSld>
  <p:clrMapOvr>
    <a:masterClrMapping/>
  </p:clrMapOvr>
  <p:transition>
    <p:fade thruBlk="1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318E18-DC42-244E-E047-5287C17DF8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49B9EA-191D-477A-BECA-F5E0C56DAD3A}" type="datetime2">
              <a:rPr lang="ur-PK"/>
              <a:pPr>
                <a:defRPr/>
              </a:pPr>
              <a:t>منگل، 04 ذو القعد، 1444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3D7E6D-787E-7D6C-8200-8E726AE5AB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Topic 5.1 : ELEMENTS, COMPOUNDS &amp; MIXTURES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7D64A2-8C69-0291-C3C8-C6B6EC68A7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6600FC-A2D3-47A5-BC1B-953BD1E39F4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11254713"/>
      </p:ext>
    </p:extLst>
  </p:cSld>
  <p:clrMapOvr>
    <a:masterClrMapping/>
  </p:clrMapOvr>
  <p:transition>
    <p:fade thruBlk="1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36FF931B-81DA-060C-C55B-197C807F52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495E9E-38A6-4DB7-9283-1D671E111426}" type="datetime2">
              <a:rPr lang="ur-PK"/>
              <a:pPr>
                <a:defRPr/>
              </a:pPr>
              <a:t>منگل، 04 ذو القعد، 1444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EA8ED9AD-7B93-0381-A527-952C012CC9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Topic 5.1 : ELEMENTS, COMPOUNDS &amp; MIXTURES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4E9BBDE7-4992-FAC9-A9C1-3F3A338070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80F507D-877B-438D-8401-301B194719F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19734910"/>
      </p:ext>
    </p:extLst>
  </p:cSld>
  <p:clrMapOvr>
    <a:masterClrMapping/>
  </p:clrMapOvr>
  <p:transition>
    <p:fade thruBlk="1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109911CA-20C1-289C-782A-4C9EA516FE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DDFF79-BC4C-433A-8564-3087EE27F704}" type="datetime2">
              <a:rPr lang="ur-PK"/>
              <a:pPr>
                <a:defRPr/>
              </a:pPr>
              <a:t>منگل، 04 ذو القعد، 1444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CFBBE5A5-697A-73FB-B3F6-B07F4B6C1D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Topic 5.1 : ELEMENTS, COMPOUNDS &amp; MIXTURES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507FD571-D39F-7D14-83F5-CE0402B2DA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B126C3A-B916-46D8-8E3D-51A19655C92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26137600"/>
      </p:ext>
    </p:extLst>
  </p:cSld>
  <p:clrMapOvr>
    <a:masterClrMapping/>
  </p:clrMapOvr>
  <p:transition>
    <p:fade thruBlk="1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E18B0669-A770-D3AF-C5B1-04B249A3FC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BA2A57-332D-4C0A-8D60-0CB255BCD4D4}" type="datetime2">
              <a:rPr lang="ur-PK"/>
              <a:pPr>
                <a:defRPr/>
              </a:pPr>
              <a:t>منگل، 04 ذو القعد، 1444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60C5841F-91F2-19F4-4CC4-A861495DD6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Topic 5.1 : ELEMENTS, COMPOUNDS &amp; MIXTURES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998A1C94-7E41-D345-178C-A5AE18883D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171BAD3-94CB-4F43-B8EC-0B0CF2D4F09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72281564"/>
      </p:ext>
    </p:extLst>
  </p:cSld>
  <p:clrMapOvr>
    <a:masterClrMapping/>
  </p:clrMapOvr>
  <p:transition>
    <p:fade thruBlk="1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8514D0FA-E621-B1F4-4B84-014A757115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1C33AD-A412-48C4-B4B2-3C90F97184FF}" type="datetime2">
              <a:rPr lang="ur-PK"/>
              <a:pPr>
                <a:defRPr/>
              </a:pPr>
              <a:t>منگل، 04 ذو القعد، 1444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F72CCB84-5797-1546-BA95-52C1C9F0AC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Topic 5.1 : ELEMENTS, COMPOUNDS &amp; MIXTURES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F1F22C6A-0B58-F6BC-919A-4C19C5BEBD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DF22DD6-4043-4446-ADDE-5AF3440F070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51744855"/>
      </p:ext>
    </p:extLst>
  </p:cSld>
  <p:clrMapOvr>
    <a:masterClrMapping/>
  </p:clrMapOvr>
  <p:transition>
    <p:fade thruBlk="1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437F1761-C0FC-C31F-ECEC-076F218D01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2C227F-82B3-491B-8D5A-8891A5075005}" type="datetime2">
              <a:rPr lang="ur-PK"/>
              <a:pPr>
                <a:defRPr/>
              </a:pPr>
              <a:t>منگل، 04 ذو القعد، 1444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750E706-2447-A65A-1669-B22F7E8BBC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Topic 5.1 : ELEMENTS, COMPOUNDS &amp; MIXTURES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968D6CB6-B31F-E3EE-BF5B-F1BEDACBFA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E46AB1D-2FEA-4723-BCE0-623FE86CE7A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01892692"/>
      </p:ext>
    </p:extLst>
  </p:cSld>
  <p:clrMapOvr>
    <a:masterClrMapping/>
  </p:clrMapOvr>
  <p:transition>
    <p:fade thruBlk="1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C4CEDDA8-3CD1-B60D-E112-9F10BE2AD4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BD555E-223A-4379-875C-B477CB10A671}" type="datetime2">
              <a:rPr lang="ur-PK"/>
              <a:pPr>
                <a:defRPr/>
              </a:pPr>
              <a:t>منگل، 04 ذو القعد، 1444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F125F68F-4A5E-C1D5-8232-C23115FB82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Topic 5.1 : ELEMENTS, COMPOUNDS &amp; MIXTURES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95594FAC-6AC6-CC31-C8C9-BA46260313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74AC558-257B-4E2A-86FC-D5374C8A305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52208857"/>
      </p:ext>
    </p:extLst>
  </p:cSld>
  <p:clrMapOvr>
    <a:masterClrMapping/>
  </p:clrMapOvr>
  <p:transition>
    <p:fade thruBlk="1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590345-F726-0E15-5BD9-45B2340030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672D88-B924-4D19-A28F-EB3C01BA4533}" type="datetime2">
              <a:rPr lang="ur-PK"/>
              <a:pPr>
                <a:defRPr/>
              </a:pPr>
              <a:t>منگل، 04 ذو القعد، 1444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CAD66C-E023-0D59-BA65-9A22EABB15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Topic 5.1 : ELEMENTS, COMPOUNDS &amp; MIXTURES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997023-55B6-EACC-5636-FF7497FF64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F8E605D-6F71-4852-BC6F-5D57F377154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35346990"/>
      </p:ext>
    </p:extLst>
  </p:cSld>
  <p:clrMapOvr>
    <a:masterClrMapping/>
  </p:clrMapOvr>
  <p:transition>
    <p:fade thruBlk="1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0D9603-BD87-F1B0-57D0-873265F796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CD3DEE-7E8C-4188-BFC1-CD242817ED7B}" type="datetime2">
              <a:rPr lang="ur-PK"/>
              <a:pPr>
                <a:defRPr/>
              </a:pPr>
              <a:t>منگل، 04 ذو القعد، 1444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0D408E-AF8F-E5FA-0338-AB18B311F5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Topic 5.1 : ELEMENTS, COMPOUNDS &amp; MIXTURES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2E102D-522E-3EEB-2F4B-DDE1AF6917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1D4A263-6713-468A-985B-D7F2C859897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0517685"/>
      </p:ext>
    </p:extLst>
  </p:cSld>
  <p:clrMapOvr>
    <a:masterClrMapping/>
  </p:clrMapOvr>
  <p:transition>
    <p:fade thruBlk="1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E5C104A9-6A0C-6AAC-9861-F982B21F9E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9D69FE-A392-4939-B06C-7ABDB4E4FDE1}" type="datetime2">
              <a:rPr lang="ur-PK"/>
              <a:pPr>
                <a:defRPr/>
              </a:pPr>
              <a:t>منگل، 04 ذو القعد، 1444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343E3994-E73D-A767-3EEC-606570CE15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Topic 5.1 : ELEMENTS, COMPOUNDS &amp; MIXTURES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8E493DE-11E4-083E-7923-94610B0959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7D5711B-424B-40FA-8B17-B0DB8A3844D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50272780"/>
      </p:ext>
    </p:extLst>
  </p:cSld>
  <p:clrMapOvr>
    <a:masterClrMapping/>
  </p:clrMapOvr>
  <p:transition>
    <p:fade thruBlk="1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30725"/>
          </a:xfrm>
        </p:spPr>
        <p:txBody>
          <a:bodyPr rtlCol="0">
            <a:normAutofit/>
          </a:bodyPr>
          <a:lstStyle/>
          <a:p>
            <a:pPr lvl="0"/>
            <a:endParaRPr lang="en-US" noProof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A408E3-536F-FC23-2077-B1A19823BF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A5606F-3EC3-42C0-97BF-201E0AD859DA}" type="datetime2">
              <a:rPr lang="ur-PK"/>
              <a:pPr>
                <a:defRPr/>
              </a:pPr>
              <a:t>منگل، 04 ذو القعد، 1444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8AD201-0411-47B8-D519-1AF3013B34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Topic 5.1 : ELEMENTS, COMPOUNDS &amp; MIXTURES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1293DF-5E82-BDAB-4F74-565E3021DB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2396BA-72D7-4973-8B8B-8E44EE4D5EA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49343559"/>
      </p:ext>
    </p:extLst>
  </p:cSld>
  <p:clrMapOvr>
    <a:masterClrMapping/>
  </p:clrMapOvr>
  <p:transition>
    <p:fade thruBlk="1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87B1A7DD-C88E-2D85-CCC7-2DBD6B8AAA04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1A145182-8B74-316E-B242-E4F080AF5FB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DB3C1D-D002-295C-D5FA-F16305CC997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EFDB0CB0-294A-4623-8930-6B666DB7B83B}" type="datetime2">
              <a:rPr lang="ur-PK"/>
              <a:pPr>
                <a:defRPr/>
              </a:pPr>
              <a:t>منگل، 04 ذو القعد، 1444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3F725E-4F27-1E93-1F2D-D35E0D5D0B2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/>
              <a:t>Topic 5.1 : ELEMENTS, COMPOUNDS &amp; MIXTURES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EFB906-0FFF-6D51-8414-CBF84DA0EBF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FFFFFF"/>
                </a:solidFill>
              </a:defRPr>
            </a:lvl1pPr>
          </a:lstStyle>
          <a:p>
            <a:fld id="{CEACB12B-DD23-4337-94F9-DB586CC45C0F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4" r:id="rId1"/>
    <p:sldLayoutId id="2147483685" r:id="rId2"/>
    <p:sldLayoutId id="2147483686" r:id="rId3"/>
    <p:sldLayoutId id="2147483687" r:id="rId4"/>
    <p:sldLayoutId id="2147483688" r:id="rId5"/>
    <p:sldLayoutId id="2147483689" r:id="rId6"/>
    <p:sldLayoutId id="2147483690" r:id="rId7"/>
    <p:sldLayoutId id="2147483691" r:id="rId8"/>
    <p:sldLayoutId id="2147483692" r:id="rId9"/>
    <p:sldLayoutId id="2147483693" r:id="rId10"/>
    <p:sldLayoutId id="2147483694" r:id="rId11"/>
    <p:sldLayoutId id="2147483695" r:id="rId12"/>
    <p:sldLayoutId id="2147483696" r:id="rId13"/>
  </p:sldLayoutIdLst>
  <p:transition>
    <p:fade thruBlk="1"/>
  </p:transition>
  <p:hf hdr="0" ft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oleObject" Target="../embeddings/oleObject2.bin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oleObject" Target="../embeddings/oleObject3.bin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oleObject" Target="../embeddings/oleObject4.bin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" Target="slide1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oleObject" Target="../embeddings/oleObject5.bin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0.png"/><Relationship Id="rId4" Type="http://schemas.openxmlformats.org/officeDocument/2006/relationships/oleObject" Target="../embeddings/oleObject6.bin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oleObject" Target="../embeddings/oleObject7.bin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oleObject" Target="../embeddings/oleObject8.bin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oleObject" Target="../embeddings/oleObject9.bin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oleObject" Target="../embeddings/oleObject10.bin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9B2042F6-FC08-E055-D468-E63DE9DF749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ur-PK" altLang="en-US"/>
          </a:p>
        </p:txBody>
      </p:sp>
      <p:sp>
        <p:nvSpPr>
          <p:cNvPr id="107523" name="Rectangle 3">
            <a:extLst>
              <a:ext uri="{FF2B5EF4-FFF2-40B4-BE49-F238E27FC236}">
                <a16:creationId xmlns:a16="http://schemas.microsoft.com/office/drawing/2014/main" id="{A0BC94F1-2FE3-382A-2AEA-BF55435098C3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81000" y="-4763"/>
            <a:ext cx="8229600" cy="4525963"/>
          </a:xfrm>
        </p:spPr>
        <p:txBody>
          <a:bodyPr/>
          <a:lstStyle/>
          <a:p>
            <a:pPr eaLnBrk="1" hangingPunct="1"/>
            <a:endParaRPr lang="en-US" altLang="en-US" sz="2800"/>
          </a:p>
          <a:p>
            <a:pPr eaLnBrk="1" hangingPunct="1"/>
            <a:endParaRPr lang="en-US" altLang="en-US" sz="2800"/>
          </a:p>
          <a:p>
            <a:pPr algn="ctr" eaLnBrk="1" hangingPunct="1"/>
            <a:r>
              <a:rPr lang="en-US" altLang="en-US" sz="4000" b="1" i="1">
                <a:solidFill>
                  <a:srgbClr val="993300"/>
                </a:solidFill>
              </a:rPr>
              <a:t>ELEMENTS, COMPOUNDS &amp; MIXTURES</a:t>
            </a:r>
          </a:p>
          <a:p>
            <a:pPr algn="ctr" eaLnBrk="1" hangingPunct="1"/>
            <a:r>
              <a:rPr lang="en-US" altLang="en-US" sz="4000" b="1" i="1">
                <a:solidFill>
                  <a:srgbClr val="993300"/>
                </a:solidFill>
              </a:rPr>
              <a:t>By Muhammad Ali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757B3D-C03B-BF40-F445-839D581DA3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7AA01F0C-E6A2-46A0-8A5D-43C073F95777}" type="slidenum">
              <a:rPr lang="en-US" altLang="en-US">
                <a:solidFill>
                  <a:srgbClr val="FFFFFF"/>
                </a:solidFill>
              </a:rPr>
              <a:pPr/>
              <a:t>1</a:t>
            </a:fld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743E17B-BC7D-159E-4C3D-D39EF23C264E}"/>
              </a:ext>
            </a:extLst>
          </p:cNvPr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4621F291-E6A8-4803-B61C-CAC6B6BD3D25}" type="datetime2">
              <a:rPr lang="ur-PK"/>
              <a:pPr>
                <a:defRPr/>
              </a:pPr>
              <a:t>منگل، 04 ذو القعد، 1444</a:t>
            </a:fld>
            <a:endParaRPr lang="en-US"/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075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5" presetClass="entr" presetSubtype="1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500"/>
                                        <p:tgtEl>
                                          <p:spTgt spid="1075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8" presetClass="emph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4" dur="500" fill="hold"/>
                                        <p:tgtEl>
                                          <p:spTgt spid="1075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15" dur="500" fill="hold"/>
                                        <p:tgtEl>
                                          <p:spTgt spid="1075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6" dur="500" fill="hold"/>
                                        <p:tgtEl>
                                          <p:spTgt spid="1075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anim to="1.5" calcmode="lin" valueType="num">
                                      <p:cBhvr override="childStyle">
                                        <p:cTn id="17" dur="500" fill="hold"/>
                                        <p:tgtEl>
                                          <p:spTgt spid="1075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2800"/>
                            </p:stCondLst>
                            <p:childTnLst>
                              <p:par>
                                <p:cTn id="19" presetID="28" presetClass="emph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0" dur="500" fill="hold"/>
                                        <p:tgtEl>
                                          <p:spTgt spid="1075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21" dur="500" fill="hold"/>
                                        <p:tgtEl>
                                          <p:spTgt spid="1075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2" dur="500" fill="hold"/>
                                        <p:tgtEl>
                                          <p:spTgt spid="1075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anim to="1.5" calcmode="lin" valueType="num">
                                      <p:cBhvr override="childStyle">
                                        <p:cTn id="23" dur="500" fill="hold"/>
                                        <p:tgtEl>
                                          <p:spTgt spid="1075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7">
            <a:extLst>
              <a:ext uri="{FF2B5EF4-FFF2-40B4-BE49-F238E27FC236}">
                <a16:creationId xmlns:a16="http://schemas.microsoft.com/office/drawing/2014/main" id="{2EEF85E9-190B-3F6F-DEFE-5E8A709185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95400" y="228600"/>
            <a:ext cx="65532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/>
            <a:r>
              <a:rPr lang="en-US" altLang="en-US" sz="4400" b="1">
                <a:solidFill>
                  <a:srgbClr val="800000"/>
                </a:solidFill>
              </a:rPr>
              <a:t>Classification of Matter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001A256-455B-513D-B8F5-76C1AD45D9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2AB83DC8-ACDD-49AD-93F6-E840718BE4B8}" type="slidenum">
              <a:rPr lang="en-US" altLang="en-US">
                <a:solidFill>
                  <a:srgbClr val="FFFFFF"/>
                </a:solidFill>
              </a:rPr>
              <a:pPr/>
              <a:t>2</a:t>
            </a:fld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BAFCE5C-166C-7D43-D00D-E96EBB2823A5}"/>
              </a:ext>
            </a:extLst>
          </p:cNvPr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6B3262DE-25C4-4918-A6EA-4F790C642743}" type="datetime2">
              <a:rPr lang="ur-PK"/>
              <a:pPr>
                <a:defRPr/>
              </a:pPr>
              <a:t>منگل، 04 ذو القعد، 1444</a:t>
            </a:fld>
            <a:endParaRPr lang="en-US"/>
          </a:p>
        </p:txBody>
      </p:sp>
      <p:sp>
        <p:nvSpPr>
          <p:cNvPr id="3077" name="Content Placeholder 7">
            <a:extLst>
              <a:ext uri="{FF2B5EF4-FFF2-40B4-BE49-F238E27FC236}">
                <a16:creationId xmlns:a16="http://schemas.microsoft.com/office/drawing/2014/main" id="{8A3F6456-8346-FCD2-D760-109D28CEDC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3733800" cy="4495800"/>
          </a:xfrm>
        </p:spPr>
        <p:txBody>
          <a:bodyPr/>
          <a:lstStyle/>
          <a:p>
            <a:r>
              <a:rPr lang="en-US" altLang="en-US"/>
              <a:t>Matter is a substance that occupy space and has mass.</a:t>
            </a:r>
          </a:p>
          <a:p>
            <a:r>
              <a:rPr lang="en-US" altLang="en-US"/>
              <a:t>Matter can be classified into</a:t>
            </a:r>
          </a:p>
          <a:p>
            <a:r>
              <a:rPr lang="en-US" altLang="en-US"/>
              <a:t>i. Pure Matter</a:t>
            </a:r>
          </a:p>
          <a:p>
            <a:r>
              <a:rPr lang="en-US" altLang="en-US"/>
              <a:t>ii. Impure Matter</a:t>
            </a:r>
            <a:endParaRPr lang="ur-PK" altLang="en-US"/>
          </a:p>
        </p:txBody>
      </p:sp>
      <p:pic>
        <p:nvPicPr>
          <p:cNvPr id="3078" name="Picture 9" descr="FG01_05a-d">
            <a:extLst>
              <a:ext uri="{FF2B5EF4-FFF2-40B4-BE49-F238E27FC236}">
                <a16:creationId xmlns:a16="http://schemas.microsoft.com/office/drawing/2014/main" id="{F6CE9B29-E8A4-4350-4437-E024298FB4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7050" y="1524000"/>
            <a:ext cx="4425950" cy="4787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 thruBlk="1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AF373B12-5E45-76BE-B2B3-5FEE43532C3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52400" y="1524000"/>
            <a:ext cx="8839200" cy="4800600"/>
          </a:xfrm>
          <a:noFill/>
        </p:spPr>
        <p:txBody>
          <a:bodyPr/>
          <a:lstStyle/>
          <a:p>
            <a:pPr eaLnBrk="1" hangingPunct="1"/>
            <a:r>
              <a:rPr lang="en-US" altLang="en-US" sz="2200"/>
              <a:t>If matter is not uniform throughout, then it is a</a:t>
            </a:r>
            <a:r>
              <a:rPr lang="en-US" altLang="en-US" sz="2200" b="1"/>
              <a:t> </a:t>
            </a:r>
            <a:r>
              <a:rPr lang="en-US" altLang="en-US" sz="2200" b="1" i="1"/>
              <a:t>heterogeneous mixture</a:t>
            </a:r>
            <a:r>
              <a:rPr lang="en-US" altLang="en-US" sz="2200" b="1"/>
              <a:t>.</a:t>
            </a:r>
          </a:p>
          <a:p>
            <a:pPr eaLnBrk="1" hangingPunct="1"/>
            <a:r>
              <a:rPr lang="en-US" altLang="en-US" sz="2200"/>
              <a:t>If matter is uniform throughout, it is </a:t>
            </a:r>
            <a:r>
              <a:rPr lang="en-US" altLang="en-US" sz="2200" b="1" i="1"/>
              <a:t>homogeneous</a:t>
            </a:r>
            <a:r>
              <a:rPr lang="en-US" altLang="en-US" sz="2200" b="1"/>
              <a:t>.</a:t>
            </a:r>
          </a:p>
          <a:p>
            <a:pPr eaLnBrk="1" hangingPunct="1"/>
            <a:r>
              <a:rPr lang="en-US" altLang="en-US" sz="2200"/>
              <a:t>If homogeneous matter can be separated by physical means, then the matter is a mixture.</a:t>
            </a:r>
          </a:p>
          <a:p>
            <a:pPr eaLnBrk="1" hangingPunct="1"/>
            <a:r>
              <a:rPr lang="en-US" altLang="en-US" sz="2200"/>
              <a:t>If homogeneous matter cannot be separated by physical means, then the matter is a </a:t>
            </a:r>
            <a:r>
              <a:rPr lang="en-US" altLang="en-US" sz="2200" b="1" i="1"/>
              <a:t>pure substance</a:t>
            </a:r>
            <a:r>
              <a:rPr lang="en-US" altLang="en-US" sz="2200" b="1"/>
              <a:t>.</a:t>
            </a:r>
          </a:p>
          <a:p>
            <a:pPr eaLnBrk="1" hangingPunct="1"/>
            <a:r>
              <a:rPr lang="en-US" altLang="en-US" sz="2200"/>
              <a:t>If a pure substance can be decomposed into something else, then the substance is a </a:t>
            </a:r>
            <a:r>
              <a:rPr lang="en-US" altLang="en-US" sz="2200" b="1" i="1"/>
              <a:t>compound</a:t>
            </a:r>
            <a:r>
              <a:rPr lang="en-US" altLang="en-US" sz="2200"/>
              <a:t>.</a:t>
            </a:r>
          </a:p>
          <a:p>
            <a:pPr eaLnBrk="1" hangingPunct="1"/>
            <a:r>
              <a:rPr lang="en-US" altLang="en-US" sz="2200"/>
              <a:t>If a pure substance cannot be decomposed into something else, then the substance is an </a:t>
            </a:r>
            <a:r>
              <a:rPr lang="en-US" altLang="en-US" sz="2200" b="1"/>
              <a:t>element</a:t>
            </a:r>
            <a:r>
              <a:rPr lang="en-US" altLang="en-US" sz="2200"/>
              <a:t>.</a:t>
            </a:r>
          </a:p>
          <a:p>
            <a:pPr eaLnBrk="1" hangingPunct="1"/>
            <a:endParaRPr lang="en-US" altLang="en-US" sz="280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F409881-CF88-16C5-5692-098AA84598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42CAF981-D8FA-4266-B5AA-E7C8738E0E7F}" type="slidenum">
              <a:rPr lang="en-US" altLang="en-US">
                <a:solidFill>
                  <a:srgbClr val="FFFFFF"/>
                </a:solidFill>
              </a:rPr>
              <a:pPr/>
              <a:t>3</a:t>
            </a:fld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DDDB7F37-65F6-6C0E-D3D4-500E60CBBF92}"/>
              </a:ext>
            </a:extLst>
          </p:cNvPr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B0BAFFF2-A1C5-4670-BC3F-3ABA19889925}" type="datetime2">
              <a:rPr lang="ur-PK"/>
              <a:pPr>
                <a:defRPr/>
              </a:pPr>
              <a:t>منگل، 04 ذو القعد، 1444</a:t>
            </a:fld>
            <a:endParaRPr lang="en-US"/>
          </a:p>
        </p:txBody>
      </p:sp>
      <p:sp>
        <p:nvSpPr>
          <p:cNvPr id="4101" name="Title 6">
            <a:extLst>
              <a:ext uri="{FF2B5EF4-FFF2-40B4-BE49-F238E27FC236}">
                <a16:creationId xmlns:a16="http://schemas.microsoft.com/office/drawing/2014/main" id="{80C2B718-8D30-3BD4-340D-BAF43C5913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br>
              <a:rPr lang="en-US" altLang="en-US" b="1">
                <a:latin typeface="Arial" panose="020B0604020202020204" pitchFamily="34" charset="0"/>
              </a:rPr>
            </a:br>
            <a:r>
              <a:rPr lang="en-US" altLang="en-US" b="1">
                <a:solidFill>
                  <a:srgbClr val="FF0000"/>
                </a:solidFill>
                <a:latin typeface="Arial" panose="020B0604020202020204" pitchFamily="34" charset="0"/>
              </a:rPr>
              <a:t>Pure Substances and Mixtures</a:t>
            </a:r>
            <a:br>
              <a:rPr lang="en-US" altLang="en-US"/>
            </a:br>
            <a:endParaRPr lang="ur-PK" altLang="en-US"/>
          </a:p>
        </p:txBody>
      </p:sp>
    </p:spTree>
  </p:cSld>
  <p:clrMapOvr>
    <a:masterClrMapping/>
  </p:clrMapOvr>
  <p:transition>
    <p:fade thruBlk="1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5" descr="FG01_09">
            <a:extLst>
              <a:ext uri="{FF2B5EF4-FFF2-40B4-BE49-F238E27FC236}">
                <a16:creationId xmlns:a16="http://schemas.microsoft.com/office/drawing/2014/main" id="{A6CA35BF-F940-9B68-80D8-9696FBC351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30000" contras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975" y="11113"/>
            <a:ext cx="7261225" cy="6084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4041A78-B06C-CC07-F5D1-3A62A8D0F1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0820CECB-27CF-4A68-B7E2-A45A60CEC356}" type="slidenum">
              <a:rPr lang="en-US" altLang="en-US">
                <a:solidFill>
                  <a:srgbClr val="FFFFFF"/>
                </a:solidFill>
              </a:rPr>
              <a:pPr/>
              <a:t>4</a:t>
            </a:fld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06E2681-E50E-80C7-0E15-5DFE2B3DB2F1}"/>
              </a:ext>
            </a:extLst>
          </p:cNvPr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C547FCA4-EF6D-41E5-9FE2-F6C8D587DA4E}" type="datetime2">
              <a:rPr lang="ur-PK"/>
              <a:pPr>
                <a:defRPr/>
              </a:pPr>
              <a:t>منگل، 04 ذو القعد، 1444</a:t>
            </a:fld>
            <a:endParaRPr lang="en-US"/>
          </a:p>
        </p:txBody>
      </p:sp>
    </p:spTree>
  </p:cSld>
  <p:clrMapOvr>
    <a:masterClrMapping/>
  </p:clrMapOvr>
  <p:transition>
    <p:fade thruBlk="1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2">
            <a:extLst>
              <a:ext uri="{FF2B5EF4-FFF2-40B4-BE49-F238E27FC236}">
                <a16:creationId xmlns:a16="http://schemas.microsoft.com/office/drawing/2014/main" id="{C4C05BD4-365B-82EE-0B73-384A22D80F6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2800" b="1">
                <a:solidFill>
                  <a:srgbClr val="FF0000"/>
                </a:solidFill>
              </a:rPr>
              <a:t>CHARACTERISTICS OF PURE &amp; IMPURE SUBSTANCES</a:t>
            </a:r>
          </a:p>
        </p:txBody>
      </p:sp>
      <p:sp>
        <p:nvSpPr>
          <p:cNvPr id="118787" name="Rectangle 3">
            <a:extLst>
              <a:ext uri="{FF2B5EF4-FFF2-40B4-BE49-F238E27FC236}">
                <a16:creationId xmlns:a16="http://schemas.microsoft.com/office/drawing/2014/main" id="{4800D36D-D709-F95A-EFF0-8307EDE2C5EB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lvl="1" eaLnBrk="1" hangingPunct="1"/>
            <a:r>
              <a:rPr lang="en-US" altLang="en-US"/>
              <a:t>A pure substance boils at a constant temperature i.e. it has a fix boiling point. An impure liquid could boil higher than the expected boiling point and over a range of temperature.  </a:t>
            </a:r>
          </a:p>
          <a:p>
            <a:pPr lvl="1" eaLnBrk="1" hangingPunct="1"/>
            <a:r>
              <a:rPr lang="en-US" altLang="en-US"/>
              <a:t>A pure substance melts quite sharply at the melting point. An impure solid melts below its expected melting point and more slowly over a wider temperature range.</a:t>
            </a:r>
            <a:r>
              <a:rPr lang="en-US" altLang="en-US" sz="2400"/>
              <a:t>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491924-8521-0A45-4771-688CC86460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DA3690EB-17BF-48D7-9C3B-9BF8691067BC}" type="slidenum">
              <a:rPr lang="en-US" altLang="en-US">
                <a:solidFill>
                  <a:srgbClr val="FFFFFF"/>
                </a:solidFill>
              </a:rPr>
              <a:pPr/>
              <a:t>5</a:t>
            </a:fld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89A2EF8-4F20-8429-38E2-5A7D4ABCDC9D}"/>
              </a:ext>
            </a:extLst>
          </p:cNvPr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AAE2952C-910B-4B20-84E2-6B4BE3CFD767}" type="datetime2">
              <a:rPr lang="ur-PK"/>
              <a:pPr>
                <a:defRPr/>
              </a:pPr>
              <a:t>منگل، 04 ذو القعد، 1444</a:t>
            </a:fld>
            <a:endParaRPr lang="en-US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187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54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87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87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87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187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87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54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87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187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187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187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87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878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39ABF6D0-FDD7-3E08-E24B-58429CD8E9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1447800"/>
            <a:ext cx="8610600" cy="434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>
            <a:lvl1pPr marL="344488" indent="-344488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>
              <a:buFontTx/>
              <a:buChar char="•"/>
            </a:pPr>
            <a:r>
              <a:rPr lang="en-US" altLang="en-US" sz="2800"/>
              <a:t>Element consist of unique type of atoms.</a:t>
            </a:r>
          </a:p>
          <a:p>
            <a:pPr>
              <a:buFontTx/>
              <a:buChar char="•"/>
            </a:pPr>
            <a:r>
              <a:rPr lang="en-US" altLang="en-US" sz="2800"/>
              <a:t>Element cannot be further broken into simple substance by any chemical or physical means.</a:t>
            </a:r>
          </a:p>
          <a:p>
            <a:pPr>
              <a:spcBef>
                <a:spcPct val="20000"/>
              </a:spcBef>
              <a:buFontTx/>
              <a:buChar char="•"/>
            </a:pPr>
            <a:r>
              <a:rPr lang="en-US" altLang="en-US" sz="2800"/>
              <a:t>There are 118 elements known.</a:t>
            </a:r>
          </a:p>
          <a:p>
            <a:pPr>
              <a:spcBef>
                <a:spcPct val="20000"/>
              </a:spcBef>
              <a:buFontTx/>
              <a:buChar char="•"/>
            </a:pPr>
            <a:r>
              <a:rPr lang="en-US" altLang="en-US" sz="2800"/>
              <a:t>Each element is given a unique chemical symbol (one or two letters).</a:t>
            </a:r>
          </a:p>
          <a:p>
            <a:pPr>
              <a:spcBef>
                <a:spcPct val="20000"/>
              </a:spcBef>
              <a:buFontTx/>
              <a:buChar char="•"/>
            </a:pPr>
            <a:r>
              <a:rPr lang="en-US" altLang="en-US" sz="2800"/>
              <a:t>Elements are building blocks of matter.</a:t>
            </a:r>
          </a:p>
        </p:txBody>
      </p:sp>
      <p:sp>
        <p:nvSpPr>
          <p:cNvPr id="7171" name="Rectangle 8">
            <a:extLst>
              <a:ext uri="{FF2B5EF4-FFF2-40B4-BE49-F238E27FC236}">
                <a16:creationId xmlns:a16="http://schemas.microsoft.com/office/drawing/2014/main" id="{839CE00E-7876-43EA-5297-F09808E06FC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3400" y="304800"/>
            <a:ext cx="7924800" cy="1143000"/>
          </a:xfrm>
        </p:spPr>
        <p:txBody>
          <a:bodyPr/>
          <a:lstStyle/>
          <a:p>
            <a:pPr eaLnBrk="1" hangingPunct="1"/>
            <a:br>
              <a:rPr lang="en-US" altLang="en-US" b="1">
                <a:latin typeface="Arial" panose="020B0604020202020204" pitchFamily="34" charset="0"/>
              </a:rPr>
            </a:br>
            <a:r>
              <a:rPr lang="en-US" altLang="en-US" b="1">
                <a:solidFill>
                  <a:srgbClr val="993300"/>
                </a:solidFill>
                <a:latin typeface="Arial" panose="020B0604020202020204" pitchFamily="34" charset="0"/>
              </a:rPr>
              <a:t>Elements</a:t>
            </a:r>
            <a:br>
              <a:rPr lang="en-US" altLang="en-US" sz="4800"/>
            </a:br>
            <a:endParaRPr lang="en-US" altLang="en-US">
              <a:solidFill>
                <a:srgbClr val="800000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1BE5DD9-FCE0-0932-EA02-58F8188227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48B562FE-9EF5-48A8-8525-1DCF74BDEC6E}" type="slidenum">
              <a:rPr lang="en-US" altLang="en-US">
                <a:solidFill>
                  <a:srgbClr val="FFFFFF"/>
                </a:solidFill>
              </a:rPr>
              <a:pPr/>
              <a:t>6</a:t>
            </a:fld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1CCDECA9-9316-E925-6919-52E92AE618CF}"/>
              </a:ext>
            </a:extLst>
          </p:cNvPr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69D17A28-2221-4867-8D62-A8EE78D94272}" type="datetime2">
              <a:rPr lang="ur-PK"/>
              <a:pPr>
                <a:defRPr/>
              </a:pPr>
              <a:t>منگل، 04 ذو القعد، 1444</a:t>
            </a:fld>
            <a:endParaRPr lang="en-US"/>
          </a:p>
        </p:txBody>
      </p:sp>
    </p:spTree>
  </p:cSld>
  <p:clrMapOvr>
    <a:masterClrMapping/>
  </p:clrMapOvr>
  <p:transition>
    <p:fade thruBlk="1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9106660A-8323-C27D-8DB4-FE80D8BF39F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Elements</a:t>
            </a:r>
          </a:p>
        </p:txBody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DCFD6F16-2FD7-E38D-695E-C83E72D4756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733800" y="1676400"/>
            <a:ext cx="5029200" cy="4876800"/>
          </a:xfrm>
        </p:spPr>
        <p:txBody>
          <a:bodyPr/>
          <a:lstStyle/>
          <a:p>
            <a:r>
              <a:rPr lang="en-US" altLang="en-US" sz="2400"/>
              <a:t>A sample of lead atoms (Pb).  All atoms in the sample consist of lead, so the substance is homogeneous.</a:t>
            </a:r>
          </a:p>
          <a:p>
            <a:endParaRPr lang="en-US" altLang="en-US" sz="2400"/>
          </a:p>
          <a:p>
            <a:endParaRPr lang="en-US" altLang="en-US" sz="2400"/>
          </a:p>
          <a:p>
            <a:endParaRPr lang="en-US" altLang="en-US" sz="2400"/>
          </a:p>
          <a:p>
            <a:r>
              <a:rPr lang="en-US" altLang="en-US" sz="2400"/>
              <a:t>A sample of chlorine atoms (Cl).  All atoms in the sample consist of chlorine, so the substance is homogeneous.</a:t>
            </a:r>
          </a:p>
        </p:txBody>
      </p:sp>
      <p:graphicFrame>
        <p:nvGraphicFramePr>
          <p:cNvPr id="8196" name="Object 5">
            <a:extLst>
              <a:ext uri="{FF2B5EF4-FFF2-40B4-BE49-F238E27FC236}">
                <a16:creationId xmlns:a16="http://schemas.microsoft.com/office/drawing/2014/main" id="{8DEF82FF-4B6E-749F-9215-D5D294CABCC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066800" y="1676400"/>
          <a:ext cx="2590800" cy="1931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2" imgW="2095793" imgH="1561905" progId="Paint.Picture">
                  <p:embed/>
                </p:oleObj>
              </mc:Choice>
              <mc:Fallback>
                <p:oleObj name="Bitmap Image" r:id="rId2" imgW="2095793" imgH="1561905" progId="Paint.Picture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1676400"/>
                        <a:ext cx="2590800" cy="19319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197" name="Object 6">
            <a:extLst>
              <a:ext uri="{FF2B5EF4-FFF2-40B4-BE49-F238E27FC236}">
                <a16:creationId xmlns:a16="http://schemas.microsoft.com/office/drawing/2014/main" id="{7D86C703-AEFF-57D7-D137-FAA105AC0C8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066800" y="4038600"/>
          <a:ext cx="2590800" cy="1957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4" imgW="2104762" imgH="1590897" progId="Paint.Picture">
                  <p:embed/>
                </p:oleObj>
              </mc:Choice>
              <mc:Fallback>
                <p:oleObj name="Bitmap Image" r:id="rId4" imgW="2104762" imgH="1590897" progId="Paint.Picture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4038600"/>
                        <a:ext cx="2590800" cy="19573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5037A92-761F-FB72-B6FB-3338A5EE343E}"/>
              </a:ext>
            </a:extLst>
          </p:cNvPr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72A03D66-78B4-4CA8-8D2D-6C9181AF92C1}" type="datetime2">
              <a:rPr lang="ur-PK"/>
              <a:pPr>
                <a:defRPr/>
              </a:pPr>
              <a:t>منگل، 04 ذو القعد، 1444</a:t>
            </a:fld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F09CA32-21F1-1E19-B7DB-B14A82421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54035333-4AB9-4E59-A89F-35BBB9626B56}" type="slidenum">
              <a:rPr lang="en-US" altLang="en-US">
                <a:solidFill>
                  <a:srgbClr val="FFFFFF"/>
                </a:solidFill>
              </a:rPr>
              <a:pPr/>
              <a:t>7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</p:cSld>
  <p:clrMapOvr>
    <a:masterClrMapping/>
  </p:clrMapOvr>
  <p:transition>
    <p:fade thruBlk="1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3">
            <a:extLst>
              <a:ext uri="{FF2B5EF4-FFF2-40B4-BE49-F238E27FC236}">
                <a16:creationId xmlns:a16="http://schemas.microsoft.com/office/drawing/2014/main" id="{4ABFCC6B-D7FA-325C-C1AD-FD2CD990A8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1676400"/>
            <a:ext cx="8686800" cy="434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>
            <a:lvl1pPr marL="344488" indent="-344488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>
              <a:buFontTx/>
              <a:buChar char="•"/>
            </a:pPr>
            <a:endParaRPr lang="en-US" altLang="en-US" sz="2800"/>
          </a:p>
          <a:p>
            <a:endParaRPr lang="en-US" altLang="en-US" sz="2800">
              <a:solidFill>
                <a:srgbClr val="003399"/>
              </a:solidFill>
            </a:endParaRPr>
          </a:p>
        </p:txBody>
      </p:sp>
      <p:pic>
        <p:nvPicPr>
          <p:cNvPr id="9219" name="Picture 5" descr="FG01_06">
            <a:extLst>
              <a:ext uri="{FF2B5EF4-FFF2-40B4-BE49-F238E27FC236}">
                <a16:creationId xmlns:a16="http://schemas.microsoft.com/office/drawing/2014/main" id="{309F9F34-288E-CCC7-BA2D-2F6BB60691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275" y="2209800"/>
            <a:ext cx="8045450" cy="3913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0" name="Rectangle 6">
            <a:extLst>
              <a:ext uri="{FF2B5EF4-FFF2-40B4-BE49-F238E27FC236}">
                <a16:creationId xmlns:a16="http://schemas.microsoft.com/office/drawing/2014/main" id="{4E7FE7D0-593E-2ED8-815E-35B07BE0B07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3400" y="228600"/>
            <a:ext cx="7924800" cy="1143000"/>
          </a:xfrm>
        </p:spPr>
        <p:txBody>
          <a:bodyPr/>
          <a:lstStyle/>
          <a:p>
            <a:pPr eaLnBrk="1" hangingPunct="1"/>
            <a:br>
              <a:rPr lang="en-US" altLang="en-US" b="1">
                <a:latin typeface="Arial" panose="020B0604020202020204" pitchFamily="34" charset="0"/>
              </a:rPr>
            </a:br>
            <a:r>
              <a:rPr lang="en-US" altLang="en-US" b="1">
                <a:solidFill>
                  <a:srgbClr val="993300"/>
                </a:solidFill>
                <a:latin typeface="Arial" panose="020B0604020202020204" pitchFamily="34" charset="0"/>
              </a:rPr>
              <a:t>Elements</a:t>
            </a:r>
            <a:br>
              <a:rPr lang="en-US" altLang="en-US" sz="4800"/>
            </a:br>
            <a:endParaRPr lang="en-US" altLang="en-US">
              <a:solidFill>
                <a:srgbClr val="800000"/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DBAD780-50C5-FA79-EA32-BB932E8889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B2648F76-76AC-4038-BF07-5042AC4A2D8F}" type="slidenum">
              <a:rPr lang="en-US" altLang="en-US">
                <a:solidFill>
                  <a:srgbClr val="FFFFFF"/>
                </a:solidFill>
              </a:rPr>
              <a:pPr/>
              <a:t>8</a:t>
            </a:fld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6DF27A5-E24A-2C84-4E7A-B6E50CC1B719}"/>
              </a:ext>
            </a:extLst>
          </p:cNvPr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5F55AEB7-204E-4F6F-AD64-7990078FCC3E}" type="datetime2">
              <a:rPr lang="ur-PK"/>
              <a:pPr>
                <a:defRPr/>
              </a:pPr>
              <a:t>منگل، 04 ذو القعد، 1444</a:t>
            </a:fld>
            <a:endParaRPr lang="en-US"/>
          </a:p>
        </p:txBody>
      </p:sp>
      <p:sp>
        <p:nvSpPr>
          <p:cNvPr id="9223" name="Rectangle 1">
            <a:extLst>
              <a:ext uri="{FF2B5EF4-FFF2-40B4-BE49-F238E27FC236}">
                <a16:creationId xmlns:a16="http://schemas.microsoft.com/office/drawing/2014/main" id="{47574F4F-77A3-2A5C-AD1A-70CF8CFE22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8613" y="1325563"/>
            <a:ext cx="861060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4488" indent="-344488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>
              <a:spcBef>
                <a:spcPct val="20000"/>
              </a:spcBef>
              <a:buFontTx/>
              <a:buChar char="•"/>
            </a:pPr>
            <a:r>
              <a:rPr lang="en-US" altLang="en-US" b="1">
                <a:solidFill>
                  <a:schemeClr val="bg1"/>
                </a:solidFill>
              </a:rPr>
              <a:t>The earth’s crust consists of 5 main elements.</a:t>
            </a:r>
          </a:p>
          <a:p>
            <a:pPr>
              <a:spcBef>
                <a:spcPct val="20000"/>
              </a:spcBef>
              <a:buFontTx/>
              <a:buChar char="•"/>
            </a:pPr>
            <a:r>
              <a:rPr lang="en-US" altLang="en-US" b="1">
                <a:solidFill>
                  <a:schemeClr val="bg1"/>
                </a:solidFill>
              </a:rPr>
              <a:t>The human body consists mostly of 3 main elements.</a:t>
            </a:r>
          </a:p>
        </p:txBody>
      </p:sp>
    </p:spTree>
  </p:cSld>
  <p:clrMapOvr>
    <a:masterClrMapping/>
  </p:clrMapOvr>
  <p:transition>
    <p:fade thruBlk="1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23" name="Rectangle 19">
            <a:extLst>
              <a:ext uri="{FF2B5EF4-FFF2-40B4-BE49-F238E27FC236}">
                <a16:creationId xmlns:a16="http://schemas.microsoft.com/office/drawing/2014/main" id="{6A89B8C5-2363-31FD-787C-5F7C3294643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533400"/>
            <a:ext cx="8229600" cy="6096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000" dirty="0">
                <a:solidFill>
                  <a:srgbClr val="993300"/>
                </a:solidFill>
              </a:rPr>
              <a:t>Classification of Elements as Metals &amp; Non- Metals</a:t>
            </a:r>
          </a:p>
        </p:txBody>
      </p:sp>
      <p:graphicFrame>
        <p:nvGraphicFramePr>
          <p:cNvPr id="123948" name="Group 44">
            <a:extLst>
              <a:ext uri="{FF2B5EF4-FFF2-40B4-BE49-F238E27FC236}">
                <a16:creationId xmlns:a16="http://schemas.microsoft.com/office/drawing/2014/main" id="{CF726987-6D80-24EF-94DE-0C1EC500D444}"/>
              </a:ext>
            </a:extLst>
          </p:cNvPr>
          <p:cNvGraphicFramePr>
            <a:graphicFrameLocks noGrp="1"/>
          </p:cNvGraphicFramePr>
          <p:nvPr>
            <p:ph sz="half" idx="2"/>
          </p:nvPr>
        </p:nvGraphicFramePr>
        <p:xfrm>
          <a:off x="304800" y="1622425"/>
          <a:ext cx="8382000" cy="4559300"/>
        </p:xfrm>
        <a:graphic>
          <a:graphicData uri="http://schemas.openxmlformats.org/drawingml/2006/table">
            <a:tbl>
              <a:tblPr/>
              <a:tblGrid>
                <a:gridCol w="91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86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81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7129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S.No</a:t>
                      </a: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.</a:t>
                      </a:r>
                    </a:p>
                  </a:txBody>
                  <a:tcPr marT="45706" marB="4570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METALS</a:t>
                      </a:r>
                    </a:p>
                  </a:txBody>
                  <a:tcPr marT="45706" marB="4570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NON- METALS</a:t>
                      </a:r>
                    </a:p>
                  </a:txBody>
                  <a:tcPr marT="45706" marB="4570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8800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1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000066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Verdana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000066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Verdana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2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000066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Verdana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3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000066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Verdana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4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000066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Verdana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5</a:t>
                      </a:r>
                    </a:p>
                  </a:txBody>
                  <a:tcPr marT="45706" marB="4570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Good conductors of electricity &amp; heat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000066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Verdana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Shiny in appearance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000066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Verdana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Strong &amp; hard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000066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Verdana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Malleable &amp; ductile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000066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Verdana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Sonorous</a:t>
                      </a:r>
                    </a:p>
                  </a:txBody>
                  <a:tcPr marT="45706" marB="4570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Bad conductors of heat &amp; electricity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000066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Verdana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Usually dull in appearance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000066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Verdana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Usually weak &amp; soft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000066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Verdana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Brittle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000066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Verdana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Non- Sonorous</a:t>
                      </a:r>
                    </a:p>
                  </a:txBody>
                  <a:tcPr marT="45706" marB="4570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9" name="Slide Number Placeholder 6">
            <a:extLst>
              <a:ext uri="{FF2B5EF4-FFF2-40B4-BE49-F238E27FC236}">
                <a16:creationId xmlns:a16="http://schemas.microsoft.com/office/drawing/2014/main" id="{32A9D332-EDE9-2269-555C-C71C121148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FAE7DA82-206E-46AA-BBB5-A3BFF90E41C8}" type="slidenum">
              <a:rPr lang="en-US" altLang="en-US">
                <a:solidFill>
                  <a:srgbClr val="FFFFFF"/>
                </a:solidFill>
              </a:rPr>
              <a:pPr/>
              <a:t>9</a:t>
            </a:fld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CCE92E6F-CD3A-5B87-64E3-791B0D77638D}"/>
              </a:ext>
            </a:extLst>
          </p:cNvPr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83F6B60C-6615-4A6F-BB34-3B141640C097}" type="datetime2">
              <a:rPr lang="ur-PK"/>
              <a:pPr>
                <a:defRPr/>
              </a:pPr>
              <a:t>منگل، 04 ذو القعد، 1444</a:t>
            </a:fld>
            <a:endParaRPr lang="en-US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39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39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54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39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39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239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239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39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392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2">
            <a:extLst>
              <a:ext uri="{FF2B5EF4-FFF2-40B4-BE49-F238E27FC236}">
                <a16:creationId xmlns:a16="http://schemas.microsoft.com/office/drawing/2014/main" id="{0B902107-7152-676F-C059-214C0FBD529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407987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000" dirty="0">
                <a:solidFill>
                  <a:srgbClr val="993300"/>
                </a:solidFill>
              </a:rPr>
              <a:t>ELEMENTS &amp; SYMBOLS</a:t>
            </a:r>
          </a:p>
        </p:txBody>
      </p:sp>
      <p:graphicFrame>
        <p:nvGraphicFramePr>
          <p:cNvPr id="126051" name="Group 99">
            <a:extLst>
              <a:ext uri="{FF2B5EF4-FFF2-40B4-BE49-F238E27FC236}">
                <a16:creationId xmlns:a16="http://schemas.microsoft.com/office/drawing/2014/main" id="{2EC9935F-B5BD-5C48-6237-710052196F96}"/>
              </a:ext>
            </a:extLst>
          </p:cNvPr>
          <p:cNvGraphicFramePr>
            <a:graphicFrameLocks noGrp="1"/>
          </p:cNvGraphicFramePr>
          <p:nvPr>
            <p:ph type="tbl" idx="1"/>
          </p:nvPr>
        </p:nvGraphicFramePr>
        <p:xfrm>
          <a:off x="76200" y="1252538"/>
          <a:ext cx="8991600" cy="4376737"/>
        </p:xfrm>
        <a:graphic>
          <a:graphicData uri="http://schemas.openxmlformats.org/drawingml/2006/table">
            <a:tbl>
              <a:tblPr/>
              <a:tblGrid>
                <a:gridCol w="749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98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9856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44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0811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684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72402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7191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S.No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66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Verdana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NAME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SYMBOL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PHYSICAL STATE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NAME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SYMBOL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PHYSICAL STATE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759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1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2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3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4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5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6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7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8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9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10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Aluminium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Calcium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Copper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Iron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Magnesium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Mercury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Potassium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Sodium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Zinc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Gold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Al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Ca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Cu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Fe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Mg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Hg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K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Na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Zn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Au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Solid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Solid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Solid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Solid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Solid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Liquid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Solid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Solid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Solid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Solid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66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Argon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Bromine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Carbon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Chlorine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Silicon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Sulphur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Hydrogen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Iodine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Nitrogen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oxygen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Ar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66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Verdana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Br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C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Cl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66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Verdana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Si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S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H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I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N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O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Gas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Liquid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Solid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Gas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Solid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Solid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Gas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Solid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Gas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Gas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4" name="Slide Number Placeholder 5">
            <a:extLst>
              <a:ext uri="{FF2B5EF4-FFF2-40B4-BE49-F238E27FC236}">
                <a16:creationId xmlns:a16="http://schemas.microsoft.com/office/drawing/2014/main" id="{86416B55-798B-9B16-B342-812CD5BD82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614AAB5B-3B30-41CA-A90F-62019BA1D773}" type="slidenum">
              <a:rPr lang="en-US" altLang="en-US">
                <a:solidFill>
                  <a:srgbClr val="FFFFFF"/>
                </a:solidFill>
              </a:rPr>
              <a:pPr/>
              <a:t>10</a:t>
            </a:fld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126040" name="Rectangle 88">
            <a:extLst>
              <a:ext uri="{FF2B5EF4-FFF2-40B4-BE49-F238E27FC236}">
                <a16:creationId xmlns:a16="http://schemas.microsoft.com/office/drawing/2014/main" id="{646D23CF-4BFA-A52E-06E7-55A98103A1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5805488"/>
            <a:ext cx="66421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u"/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</a:rPr>
              <a:t>* Physical states are given at room temperature.</a:t>
            </a:r>
          </a:p>
        </p:txBody>
      </p:sp>
      <p:sp>
        <p:nvSpPr>
          <p:cNvPr id="126042" name="Rectangle 90">
            <a:extLst>
              <a:ext uri="{FF2B5EF4-FFF2-40B4-BE49-F238E27FC236}">
                <a16:creationId xmlns:a16="http://schemas.microsoft.com/office/drawing/2014/main" id="{0B26BBEB-1F3D-6CC5-84EB-A3F8F024AB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89125" y="838200"/>
            <a:ext cx="123507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en-US" b="1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METALS	</a:t>
            </a:r>
          </a:p>
        </p:txBody>
      </p:sp>
      <p:sp>
        <p:nvSpPr>
          <p:cNvPr id="126043" name="Rectangle 91">
            <a:extLst>
              <a:ext uri="{FF2B5EF4-FFF2-40B4-BE49-F238E27FC236}">
                <a16:creationId xmlns:a16="http://schemas.microsoft.com/office/drawing/2014/main" id="{040AB9F1-41E0-C72F-4F78-BF18D30F01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00763" y="838200"/>
            <a:ext cx="2128837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u"/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</a:rPr>
              <a:t>NON- METALS</a:t>
            </a:r>
          </a:p>
        </p:txBody>
      </p:sp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0784424F-4463-2F44-371A-477E1316AC0D}"/>
              </a:ext>
            </a:extLst>
          </p:cNvPr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E19ACE4D-230F-4F6A-9A5C-F8E550E66EFF}" type="datetime2">
              <a:rPr lang="ur-PK"/>
              <a:pPr>
                <a:defRPr/>
              </a:pPr>
              <a:t>منگل، 04 ذو القعد، 1444</a:t>
            </a:fld>
            <a:endParaRPr lang="en-US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59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59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59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595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595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595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595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595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595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595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595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0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0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0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0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60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60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60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60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60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60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60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60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60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60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60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40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0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0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0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0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60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60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60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60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60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60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60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60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60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60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60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57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0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6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6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6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605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605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605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605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605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605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605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605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74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0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6" dur="80"/>
                                        <p:tgtEl>
                                          <p:spTgt spid="1260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77" dur="80"/>
                                        <p:tgtEl>
                                          <p:spTgt spid="1260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8" dur="80"/>
                                        <p:tgtEl>
                                          <p:spTgt spid="1260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595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FD9BE90B-1BCB-4CAD-C724-ACDDDE684E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844550"/>
            <a:ext cx="8686800" cy="601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/>
          <a:lstStyle/>
          <a:p>
            <a:pPr marL="344488" indent="-344488">
              <a:buFontTx/>
              <a:buChar char="•"/>
              <a:defRPr/>
            </a:pPr>
            <a:r>
              <a:rPr lang="en-US" sz="2600" dirty="0"/>
              <a:t>Most elements react to form compounds.</a:t>
            </a:r>
          </a:p>
          <a:p>
            <a:pPr marL="687388" lvl="1" indent="-228600">
              <a:buFontTx/>
              <a:buChar char="•"/>
              <a:defRPr/>
            </a:pPr>
            <a:r>
              <a:rPr lang="en-US" sz="2600" dirty="0"/>
              <a:t>Example, H</a:t>
            </a:r>
            <a:r>
              <a:rPr lang="en-US" sz="2600" baseline="-25000" dirty="0"/>
              <a:t>2</a:t>
            </a:r>
            <a:r>
              <a:rPr lang="en-US" sz="2600" dirty="0"/>
              <a:t>O</a:t>
            </a:r>
          </a:p>
          <a:p>
            <a:pPr marL="344488" indent="-344488">
              <a:spcBef>
                <a:spcPct val="20000"/>
              </a:spcBef>
              <a:buFontTx/>
              <a:buChar char="•"/>
              <a:defRPr/>
            </a:pPr>
            <a:r>
              <a:rPr lang="en-US" sz="2600" dirty="0"/>
              <a:t>The proportions of elements in compounds are the same irrespective of how the compound was formed.</a:t>
            </a:r>
          </a:p>
          <a:p>
            <a:pPr marL="344488" lvl="1" indent="-344488">
              <a:spcBef>
                <a:spcPct val="20000"/>
              </a:spcBef>
              <a:buFontTx/>
              <a:buChar char="•"/>
              <a:defRPr/>
            </a:pPr>
            <a:r>
              <a:rPr lang="en-US" sz="2600" dirty="0"/>
              <a:t>The composition of a pure compound is always the same.</a:t>
            </a:r>
          </a:p>
          <a:p>
            <a:pPr marL="344488" indent="-344488">
              <a:spcBef>
                <a:spcPct val="20000"/>
              </a:spcBef>
              <a:buFontTx/>
              <a:buChar char="•"/>
              <a:defRPr/>
            </a:pPr>
            <a:r>
              <a:rPr lang="en-US" altLang="en-US" sz="2600" dirty="0"/>
              <a:t>If water is decomposed, then there will always be twice as much hydrogen gas formed as oxygen gas.</a:t>
            </a:r>
          </a:p>
          <a:p>
            <a:pPr marL="344488" indent="-344488">
              <a:spcBef>
                <a:spcPct val="20000"/>
              </a:spcBef>
              <a:buFontTx/>
              <a:buChar char="•"/>
              <a:defRPr/>
            </a:pPr>
            <a:r>
              <a:rPr lang="en-US" altLang="en-US" sz="2600" dirty="0">
                <a:solidFill>
                  <a:srgbClr val="003399"/>
                </a:solidFill>
              </a:rPr>
              <a:t>.</a:t>
            </a:r>
            <a:endParaRPr lang="en-US" sz="2600" dirty="0"/>
          </a:p>
        </p:txBody>
      </p:sp>
      <p:sp>
        <p:nvSpPr>
          <p:cNvPr id="12291" name="Rectangle 5">
            <a:extLst>
              <a:ext uri="{FF2B5EF4-FFF2-40B4-BE49-F238E27FC236}">
                <a16:creationId xmlns:a16="http://schemas.microsoft.com/office/drawing/2014/main" id="{C65AB611-D219-B7E7-C2C5-C0DF109866F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11113"/>
            <a:ext cx="7924800" cy="914400"/>
          </a:xfrm>
        </p:spPr>
        <p:txBody>
          <a:bodyPr/>
          <a:lstStyle/>
          <a:p>
            <a:pPr eaLnBrk="1" hangingPunct="1"/>
            <a:br>
              <a:rPr lang="en-US" altLang="en-US" b="1">
                <a:latin typeface="Arial" panose="020B0604020202020204" pitchFamily="34" charset="0"/>
              </a:rPr>
            </a:br>
            <a:r>
              <a:rPr lang="en-US" altLang="en-US" b="1">
                <a:solidFill>
                  <a:srgbClr val="993300"/>
                </a:solidFill>
                <a:latin typeface="Arial" panose="020B0604020202020204" pitchFamily="34" charset="0"/>
              </a:rPr>
              <a:t>Compounds</a:t>
            </a:r>
            <a:br>
              <a:rPr lang="en-US" altLang="en-US" sz="4800"/>
            </a:br>
            <a:endParaRPr lang="en-US" altLang="en-US">
              <a:solidFill>
                <a:srgbClr val="800000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EB0D9F4-1ED5-D74C-8723-E401A8C85D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60141740-B617-4646-8C0C-969A115FAC92}" type="slidenum">
              <a:rPr lang="en-US" altLang="en-US">
                <a:solidFill>
                  <a:srgbClr val="FFFFFF"/>
                </a:solidFill>
              </a:rPr>
              <a:pPr/>
              <a:t>11</a:t>
            </a:fld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31F85F2C-576E-CFE5-7C39-BD63B9CADE9B}"/>
              </a:ext>
            </a:extLst>
          </p:cNvPr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CC075A79-72D4-425A-A0C4-3783184E7B2C}" type="datetime2">
              <a:rPr lang="ur-PK"/>
              <a:pPr>
                <a:defRPr/>
              </a:pPr>
              <a:t>منگل، 04 ذو القعد، 1444</a:t>
            </a:fld>
            <a:endParaRPr lang="en-US"/>
          </a:p>
        </p:txBody>
      </p:sp>
    </p:spTree>
  </p:cSld>
  <p:clrMapOvr>
    <a:masterClrMapping/>
  </p:clrMapOvr>
  <p:transition>
    <p:fade thruBlk="1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>
            <a:extLst>
              <a:ext uri="{FF2B5EF4-FFF2-40B4-BE49-F238E27FC236}">
                <a16:creationId xmlns:a16="http://schemas.microsoft.com/office/drawing/2014/main" id="{CD827298-0F0E-4BF4-5BA7-B7496F6D3B0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712787"/>
          </a:xfrm>
        </p:spPr>
        <p:txBody>
          <a:bodyPr/>
          <a:lstStyle/>
          <a:p>
            <a:pPr eaLnBrk="1" hangingPunct="1"/>
            <a:r>
              <a:rPr lang="en-US" altLang="en-US" sz="3200" b="1">
                <a:solidFill>
                  <a:srgbClr val="993300"/>
                </a:solidFill>
              </a:rPr>
              <a:t>CHARACTERISTICS OF COMPOUND</a:t>
            </a:r>
            <a:r>
              <a:rPr lang="en-US" altLang="en-US" sz="4000">
                <a:solidFill>
                  <a:srgbClr val="993300"/>
                </a:solidFill>
              </a:rPr>
              <a:t> </a:t>
            </a:r>
          </a:p>
        </p:txBody>
      </p:sp>
      <p:sp>
        <p:nvSpPr>
          <p:cNvPr id="23555" name="Rectangle 3">
            <a:extLst>
              <a:ext uri="{FF2B5EF4-FFF2-40B4-BE49-F238E27FC236}">
                <a16:creationId xmlns:a16="http://schemas.microsoft.com/office/drawing/2014/main" id="{5F9BCED4-3FEC-8F8B-C36D-6A629C9E8635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7200" y="1143000"/>
            <a:ext cx="8229600" cy="51816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GB" altLang="en-US" sz="2400"/>
              <a:t>It is a pure substance.</a:t>
            </a:r>
          </a:p>
          <a:p>
            <a:pPr eaLnBrk="1" hangingPunct="1">
              <a:lnSpc>
                <a:spcPct val="80000"/>
              </a:lnSpc>
            </a:pPr>
            <a:endParaRPr lang="en-GB" altLang="en-US" sz="2400"/>
          </a:p>
          <a:p>
            <a:pPr eaLnBrk="1" hangingPunct="1">
              <a:lnSpc>
                <a:spcPct val="80000"/>
              </a:lnSpc>
            </a:pPr>
            <a:r>
              <a:rPr lang="en-GB" altLang="en-US" sz="2400"/>
              <a:t>It is always homogenous</a:t>
            </a:r>
          </a:p>
          <a:p>
            <a:pPr eaLnBrk="1" hangingPunct="1">
              <a:lnSpc>
                <a:spcPct val="80000"/>
              </a:lnSpc>
            </a:pPr>
            <a:endParaRPr lang="en-US" altLang="en-US" sz="2400"/>
          </a:p>
          <a:p>
            <a:pPr eaLnBrk="1" hangingPunct="1">
              <a:lnSpc>
                <a:spcPct val="80000"/>
              </a:lnSpc>
            </a:pPr>
            <a:r>
              <a:rPr lang="en-US" altLang="en-US" sz="2400"/>
              <a:t>Represented by a </a:t>
            </a:r>
            <a:r>
              <a:rPr lang="en-US" altLang="en-US" sz="2400" b="1"/>
              <a:t>FORMULA</a:t>
            </a:r>
            <a:r>
              <a:rPr lang="en-US" altLang="en-US" sz="2400"/>
              <a:t>, eg </a:t>
            </a:r>
            <a:r>
              <a:rPr lang="en-US" altLang="en-US" sz="2400" b="1"/>
              <a:t>sodium chloride NaCl</a:t>
            </a:r>
            <a:r>
              <a:rPr lang="en-US" altLang="en-US" sz="2400"/>
              <a:t>, methane</a:t>
            </a:r>
            <a:r>
              <a:rPr lang="en-US" altLang="en-US" sz="2400" b="1"/>
              <a:t> CH</a:t>
            </a:r>
            <a:r>
              <a:rPr lang="en-US" altLang="en-US" sz="2400" b="1" baseline="-25000"/>
              <a:t>4</a:t>
            </a:r>
            <a:r>
              <a:rPr lang="en-US" altLang="en-US" sz="2400"/>
              <a:t> and </a:t>
            </a:r>
            <a:r>
              <a:rPr lang="en-US" altLang="en-US" sz="2400" b="1"/>
              <a:t>glucose C</a:t>
            </a:r>
            <a:r>
              <a:rPr lang="en-US" altLang="en-US" sz="2400" b="1" baseline="-25000"/>
              <a:t>6</a:t>
            </a:r>
            <a:r>
              <a:rPr lang="en-US" altLang="en-US" sz="2400" b="1"/>
              <a:t>H</a:t>
            </a:r>
            <a:r>
              <a:rPr lang="en-US" altLang="en-US" sz="2400" b="1" baseline="-25000"/>
              <a:t>12</a:t>
            </a:r>
            <a:r>
              <a:rPr lang="en-US" altLang="en-US" sz="2400" b="1"/>
              <a:t>O</a:t>
            </a:r>
            <a:r>
              <a:rPr lang="en-US" altLang="en-US" sz="2400" b="1" baseline="-25000"/>
              <a:t>6</a:t>
            </a:r>
          </a:p>
          <a:p>
            <a:pPr eaLnBrk="1" hangingPunct="1">
              <a:lnSpc>
                <a:spcPct val="80000"/>
              </a:lnSpc>
            </a:pPr>
            <a:endParaRPr lang="en-US" altLang="en-US" sz="2400" baseline="-25000"/>
          </a:p>
          <a:p>
            <a:pPr eaLnBrk="1" hangingPunct="1">
              <a:lnSpc>
                <a:spcPct val="80000"/>
              </a:lnSpc>
            </a:pPr>
            <a:r>
              <a:rPr lang="en-US" altLang="en-US" sz="2400" b="1"/>
              <a:t>There must be at least two different types of atom (elements) in a compound</a:t>
            </a:r>
            <a:r>
              <a:rPr lang="en-US" altLang="en-US" sz="2400"/>
              <a:t>.</a:t>
            </a:r>
          </a:p>
          <a:p>
            <a:pPr eaLnBrk="1" hangingPunct="1">
              <a:lnSpc>
                <a:spcPct val="80000"/>
              </a:lnSpc>
            </a:pPr>
            <a:endParaRPr lang="en-US" altLang="en-US" sz="2400"/>
          </a:p>
          <a:p>
            <a:pPr eaLnBrk="1" hangingPunct="1">
              <a:lnSpc>
                <a:spcPct val="80000"/>
              </a:lnSpc>
            </a:pPr>
            <a:r>
              <a:rPr lang="en-US" altLang="en-US" sz="2400"/>
              <a:t>Have a </a:t>
            </a:r>
            <a:r>
              <a:rPr lang="en-US" altLang="en-US" sz="2400" b="1"/>
              <a:t>fixed composition</a:t>
            </a:r>
            <a:r>
              <a:rPr lang="en-US" altLang="en-US" sz="2400"/>
              <a:t> and therefore a </a:t>
            </a:r>
            <a:r>
              <a:rPr lang="en-US" altLang="en-US" sz="2400" b="1"/>
              <a:t>fixed ratio of atoms</a:t>
            </a:r>
            <a:r>
              <a:rPr lang="en-US" altLang="en-US" sz="2400"/>
              <a:t> represented by a </a:t>
            </a:r>
            <a:r>
              <a:rPr lang="en-US" altLang="en-US" sz="2400" b="1"/>
              <a:t>fixed formula</a:t>
            </a:r>
            <a:r>
              <a:rPr lang="en-US" altLang="en-US" sz="2400"/>
              <a:t>.</a:t>
            </a:r>
          </a:p>
          <a:p>
            <a:pPr eaLnBrk="1" hangingPunct="1">
              <a:lnSpc>
                <a:spcPct val="80000"/>
              </a:lnSpc>
            </a:pPr>
            <a:endParaRPr lang="en-US" altLang="en-US" sz="240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61D6EF-9E91-266E-34E5-4DFE683A28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0BF3ABB6-3F8A-4A43-8E4A-7708DE464625}" type="slidenum">
              <a:rPr lang="en-US" altLang="en-US">
                <a:solidFill>
                  <a:srgbClr val="FFFFFF"/>
                </a:solidFill>
              </a:rPr>
              <a:pPr/>
              <a:t>12</a:t>
            </a:fld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DBE98D0-06AD-E510-2122-CD9C8BB15CA4}"/>
              </a:ext>
            </a:extLst>
          </p:cNvPr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8AD5EADD-847E-4EFE-9BB0-2FA2B004024F}" type="datetime2">
              <a:rPr lang="ur-PK"/>
              <a:pPr>
                <a:defRPr/>
              </a:pPr>
              <a:t>منگل، 04 ذو القعد، 1444</a:t>
            </a:fld>
            <a:endParaRPr lang="en-US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35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5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35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1000"/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35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35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0" dur="1000"/>
                                        <p:tgtEl>
                                          <p:spTgt spid="235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35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35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7" dur="1000"/>
                                        <p:tgtEl>
                                          <p:spTgt spid="235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355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355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4" dur="1000"/>
                                        <p:tgtEl>
                                          <p:spTgt spid="2355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>
            <a:extLst>
              <a:ext uri="{FF2B5EF4-FFF2-40B4-BE49-F238E27FC236}">
                <a16:creationId xmlns:a16="http://schemas.microsoft.com/office/drawing/2014/main" id="{FB8AB947-A838-59AC-481C-71DFF645942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712787"/>
          </a:xfrm>
        </p:spPr>
        <p:txBody>
          <a:bodyPr/>
          <a:lstStyle/>
          <a:p>
            <a:pPr eaLnBrk="1" hangingPunct="1"/>
            <a:r>
              <a:rPr lang="en-US" altLang="en-US" sz="3200" b="1">
                <a:solidFill>
                  <a:srgbClr val="993300"/>
                </a:solidFill>
              </a:rPr>
              <a:t>CHARACTERISTICS OF COMPOUND</a:t>
            </a:r>
            <a:r>
              <a:rPr lang="en-US" altLang="en-US" sz="4000">
                <a:solidFill>
                  <a:srgbClr val="993300"/>
                </a:solidFill>
              </a:rPr>
              <a:t> </a:t>
            </a:r>
          </a:p>
        </p:txBody>
      </p:sp>
      <p:sp>
        <p:nvSpPr>
          <p:cNvPr id="23555" name="Rectangle 3">
            <a:extLst>
              <a:ext uri="{FF2B5EF4-FFF2-40B4-BE49-F238E27FC236}">
                <a16:creationId xmlns:a16="http://schemas.microsoft.com/office/drawing/2014/main" id="{DDE3E010-14AE-3AAD-8C97-244F8121F22C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7200" y="1143000"/>
            <a:ext cx="8229600" cy="51816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endParaRPr lang="en-US" altLang="en-US" sz="1600"/>
          </a:p>
          <a:p>
            <a:pPr eaLnBrk="1" hangingPunct="1">
              <a:lnSpc>
                <a:spcPct val="80000"/>
              </a:lnSpc>
            </a:pPr>
            <a:r>
              <a:rPr lang="en-US" altLang="en-US" sz="2400" b="1"/>
              <a:t>Elements are not easily separated by physical means</a:t>
            </a:r>
            <a:r>
              <a:rPr lang="en-US" altLang="en-US" sz="2400"/>
              <a:t>. </a:t>
            </a:r>
          </a:p>
          <a:p>
            <a:pPr eaLnBrk="1" hangingPunct="1">
              <a:lnSpc>
                <a:spcPct val="80000"/>
              </a:lnSpc>
            </a:pPr>
            <a:endParaRPr lang="en-US" altLang="en-US" sz="2400"/>
          </a:p>
          <a:p>
            <a:pPr eaLnBrk="1" hangingPunct="1">
              <a:lnSpc>
                <a:spcPct val="80000"/>
              </a:lnSpc>
            </a:pPr>
            <a:r>
              <a:rPr lang="en-US" altLang="en-US" sz="2400"/>
              <a:t>The </a:t>
            </a:r>
            <a:r>
              <a:rPr lang="en-US" altLang="en-US" sz="2400" b="1"/>
              <a:t>compound has properties quite different from the elements it is formed from</a:t>
            </a:r>
            <a:r>
              <a:rPr lang="en-US" altLang="en-US" sz="2400"/>
              <a:t>. </a:t>
            </a:r>
          </a:p>
          <a:p>
            <a:pPr eaLnBrk="1" hangingPunct="1">
              <a:lnSpc>
                <a:spcPct val="80000"/>
              </a:lnSpc>
            </a:pPr>
            <a:endParaRPr lang="en-US" altLang="en-US" sz="2400"/>
          </a:p>
          <a:p>
            <a:pPr eaLnBrk="1" hangingPunct="1">
              <a:lnSpc>
                <a:spcPct val="80000"/>
              </a:lnSpc>
            </a:pPr>
            <a:r>
              <a:rPr lang="en-US" altLang="en-US" sz="2400"/>
              <a:t>The </a:t>
            </a:r>
            <a:r>
              <a:rPr lang="en-US" altLang="en-US" sz="2400" b="1"/>
              <a:t>formula of a compound summarizes the 'whole number' atomic ratio of what it is made up of</a:t>
            </a:r>
            <a:r>
              <a:rPr lang="en-US" altLang="en-US" sz="2400"/>
              <a:t> eg </a:t>
            </a:r>
            <a:r>
              <a:rPr lang="en-US" altLang="en-US" sz="2400" b="1"/>
              <a:t>methane CH</a:t>
            </a:r>
            <a:r>
              <a:rPr lang="en-US" altLang="en-US" sz="2400" b="1" baseline="-25000"/>
              <a:t>4</a:t>
            </a:r>
            <a:r>
              <a:rPr lang="en-US" altLang="en-US" sz="2400" b="1"/>
              <a:t> </a:t>
            </a:r>
            <a:r>
              <a:rPr lang="en-US" altLang="en-US" sz="2400"/>
              <a:t>is composed of </a:t>
            </a:r>
            <a:r>
              <a:rPr lang="en-US" altLang="en-US" sz="2400" b="1"/>
              <a:t>1 carbon atom</a:t>
            </a:r>
            <a:r>
              <a:rPr lang="en-US" altLang="en-US" sz="2400"/>
              <a:t> combined with </a:t>
            </a:r>
            <a:r>
              <a:rPr lang="en-US" altLang="en-US" sz="2400" b="1"/>
              <a:t>4 hydrogen atoms</a:t>
            </a:r>
            <a:r>
              <a:rPr lang="en-US" altLang="en-US" sz="2400"/>
              <a:t>.</a:t>
            </a:r>
          </a:p>
          <a:p>
            <a:pPr eaLnBrk="1" hangingPunct="1">
              <a:lnSpc>
                <a:spcPct val="80000"/>
              </a:lnSpc>
            </a:pPr>
            <a:endParaRPr lang="en-US" altLang="en-US" sz="2400"/>
          </a:p>
          <a:p>
            <a:pPr eaLnBrk="1" hangingPunct="1">
              <a:lnSpc>
                <a:spcPct val="80000"/>
              </a:lnSpc>
            </a:pPr>
            <a:r>
              <a:rPr lang="en-US" altLang="en-US" sz="2400" b="1"/>
              <a:t>The word formula can also apply to elements</a:t>
            </a:r>
            <a:r>
              <a:rPr lang="en-US" altLang="en-US" sz="2400"/>
              <a:t>. eg hydrogen H</a:t>
            </a:r>
            <a:r>
              <a:rPr lang="en-US" altLang="en-US" sz="2400" baseline="-25000"/>
              <a:t>2</a:t>
            </a:r>
            <a:r>
              <a:rPr lang="en-US" altLang="en-US" sz="2400"/>
              <a:t>, oxygen O</a:t>
            </a:r>
            <a:r>
              <a:rPr lang="en-US" altLang="en-US" sz="2400" baseline="-25000"/>
              <a:t>2</a:t>
            </a:r>
            <a:r>
              <a:rPr lang="en-US" altLang="en-US" sz="2400"/>
              <a:t>, ozone O</a:t>
            </a:r>
            <a:r>
              <a:rPr lang="en-US" altLang="en-US" sz="2400" baseline="-25000"/>
              <a:t>3</a:t>
            </a:r>
            <a:r>
              <a:rPr lang="en-US" altLang="en-US" sz="2400"/>
              <a:t>, phosphorus P</a:t>
            </a:r>
            <a:r>
              <a:rPr lang="en-US" altLang="en-US" sz="2400" baseline="-25000"/>
              <a:t>4.</a:t>
            </a:r>
            <a:r>
              <a:rPr lang="en-US" altLang="en-US" sz="2400"/>
              <a:t>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048F0F-72F3-B974-F6D2-AC054133C6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3F7CD43A-37AB-4994-B51E-D663230C7C22}" type="slidenum">
              <a:rPr lang="en-US" altLang="en-US">
                <a:solidFill>
                  <a:srgbClr val="FFFFFF"/>
                </a:solidFill>
              </a:rPr>
              <a:pPr/>
              <a:t>13</a:t>
            </a:fld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14F5B06-D5F2-C8E9-AEF1-48B6FB4C773A}"/>
              </a:ext>
            </a:extLst>
          </p:cNvPr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DB1D90D1-EDBC-4A33-B4AB-9E5CBBDD34FC}" type="datetime2">
              <a:rPr lang="ur-PK"/>
              <a:pPr>
                <a:defRPr/>
              </a:pPr>
              <a:t>منگل، 04 ذو القعد، 1444</a:t>
            </a:fld>
            <a:endParaRPr lang="en-US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35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5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35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3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3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1000"/>
                                        <p:tgtEl>
                                          <p:spTgt spid="23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35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35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0" dur="1000"/>
                                        <p:tgtEl>
                                          <p:spTgt spid="235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355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355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7" dur="1000"/>
                                        <p:tgtEl>
                                          <p:spTgt spid="2355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89C30542-439B-9D97-A59A-F93545D4AC1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Compounds</a:t>
            </a:r>
          </a:p>
        </p:txBody>
      </p:sp>
      <p:sp>
        <p:nvSpPr>
          <p:cNvPr id="15363" name="Rectangle 3">
            <a:extLst>
              <a:ext uri="{FF2B5EF4-FFF2-40B4-BE49-F238E27FC236}">
                <a16:creationId xmlns:a16="http://schemas.microsoft.com/office/drawing/2014/main" id="{1FB27FFB-C87D-DDC3-7E68-E1EA4245D88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038600" y="1676400"/>
            <a:ext cx="4724400" cy="4876800"/>
          </a:xfrm>
        </p:spPr>
        <p:txBody>
          <a:bodyPr/>
          <a:lstStyle/>
          <a:p>
            <a:r>
              <a:rPr lang="en-US" altLang="en-US" sz="2400"/>
              <a:t>Lead has two charges listed, +2 and +4.  This is a sample of lead (II) chloride (PbCl</a:t>
            </a:r>
            <a:r>
              <a:rPr lang="en-US" altLang="en-US" sz="2400" baseline="-25000"/>
              <a:t>2</a:t>
            </a:r>
            <a:r>
              <a:rPr lang="en-US" altLang="en-US" sz="2400"/>
              <a:t>).  Two or more elements bonded in a whole-number ratio is a COMPOUND.</a:t>
            </a:r>
          </a:p>
          <a:p>
            <a:r>
              <a:rPr lang="en-US" altLang="en-US" sz="2400"/>
              <a:t>This compound is formed from the +4 version of lead.  This is lead (IV) chloride (PbCl</a:t>
            </a:r>
            <a:r>
              <a:rPr lang="en-US" altLang="en-US" sz="2400" baseline="-25000"/>
              <a:t>4</a:t>
            </a:r>
            <a:r>
              <a:rPr lang="en-US" altLang="en-US" sz="2400"/>
              <a:t>).  Notice how both samples of lead compounds have consistent composition throughout?  Compounds are homogeneous!</a:t>
            </a:r>
            <a:endParaRPr lang="en-US" altLang="en-US"/>
          </a:p>
        </p:txBody>
      </p:sp>
      <p:graphicFrame>
        <p:nvGraphicFramePr>
          <p:cNvPr id="15364" name="Object 5">
            <a:extLst>
              <a:ext uri="{FF2B5EF4-FFF2-40B4-BE49-F238E27FC236}">
                <a16:creationId xmlns:a16="http://schemas.microsoft.com/office/drawing/2014/main" id="{AD0EA4ED-8CB8-1DD5-03B1-BA4A5837324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90600" y="1676400"/>
          <a:ext cx="2895600" cy="2168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2" imgW="2085714" imgH="1561905" progId="Paint.Picture">
                  <p:embed/>
                </p:oleObj>
              </mc:Choice>
              <mc:Fallback>
                <p:oleObj name="Bitmap Image" r:id="rId2" imgW="2085714" imgH="1561905" progId="Paint.Picture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0600" y="1676400"/>
                        <a:ext cx="2895600" cy="2168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365" name="Object 6">
            <a:extLst>
              <a:ext uri="{FF2B5EF4-FFF2-40B4-BE49-F238E27FC236}">
                <a16:creationId xmlns:a16="http://schemas.microsoft.com/office/drawing/2014/main" id="{ABF1DC25-1510-D91B-1449-9AF98EA7E4F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90600" y="4191000"/>
          <a:ext cx="2895600" cy="2178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4" imgW="2076740" imgH="1561905" progId="Paint.Picture">
                  <p:embed/>
                </p:oleObj>
              </mc:Choice>
              <mc:Fallback>
                <p:oleObj name="Bitmap Image" r:id="rId4" imgW="2076740" imgH="1561905" progId="Paint.Picture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0600" y="4191000"/>
                        <a:ext cx="2895600" cy="21780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ECE94E9-866A-8ADF-E331-F430BB4F52B9}"/>
              </a:ext>
            </a:extLst>
          </p:cNvPr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CEDE6776-F331-47AA-8A67-261FC17FAB5D}" type="datetime2">
              <a:rPr lang="ur-PK"/>
              <a:pPr>
                <a:defRPr/>
              </a:pPr>
              <a:t>منگل، 04 ذو القعد، 1444</a:t>
            </a:fld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FA4C91-D923-CA96-28A7-90EBD28F03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FEF799D3-448D-4686-A9CE-C6C0368D61E0}" type="slidenum">
              <a:rPr lang="en-US" altLang="en-US">
                <a:solidFill>
                  <a:srgbClr val="FFFFFF"/>
                </a:solidFill>
              </a:rPr>
              <a:pPr/>
              <a:t>14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</p:cSld>
  <p:clrMapOvr>
    <a:masterClrMapping/>
  </p:clrMapOvr>
  <p:transition>
    <p:fade thruBlk="1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extLst>
              <a:ext uri="{FF2B5EF4-FFF2-40B4-BE49-F238E27FC236}">
                <a16:creationId xmlns:a16="http://schemas.microsoft.com/office/drawing/2014/main" id="{5B312138-8415-0F92-8D25-5CB3237AC10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Types of Compounds</a:t>
            </a:r>
          </a:p>
        </p:txBody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536DE53C-1D43-2144-CFBA-2F0C664F20D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90600" y="1828800"/>
            <a:ext cx="7772400" cy="4724400"/>
          </a:xfrm>
        </p:spPr>
        <p:txBody>
          <a:bodyPr/>
          <a:lstStyle/>
          <a:p>
            <a:r>
              <a:rPr lang="en-US" altLang="en-US" sz="2400">
                <a:hlinkClick r:id="rId2" action="ppaction://hlinksldjump"/>
              </a:rPr>
              <a:t>Ionic</a:t>
            </a:r>
            <a:r>
              <a:rPr lang="en-US" altLang="en-US" sz="2400"/>
              <a:t>:  made of metal and nonmetal ions.  Form an ionic crystal lattice when in the solid phase.  Ions separate when melted or dissolved in water, allowing electrical conduction.  Examples:  NaCl, K</a:t>
            </a:r>
            <a:r>
              <a:rPr lang="en-US" altLang="en-US" sz="2400" baseline="-25000"/>
              <a:t>2</a:t>
            </a:r>
            <a:r>
              <a:rPr lang="en-US" altLang="en-US" sz="2400"/>
              <a:t>O, CaBr</a:t>
            </a:r>
            <a:r>
              <a:rPr lang="en-US" altLang="en-US" sz="2400" baseline="-25000"/>
              <a:t>2</a:t>
            </a:r>
            <a:endParaRPr lang="en-US" altLang="en-US" sz="2400"/>
          </a:p>
          <a:p>
            <a:r>
              <a:rPr lang="en-US" altLang="en-US" sz="2400">
                <a:hlinkClick r:id="" action="ppaction://noaction"/>
              </a:rPr>
              <a:t>Molecular</a:t>
            </a:r>
            <a:r>
              <a:rPr lang="en-US" altLang="en-US" sz="2400"/>
              <a:t>:  made of nonmetal atoms bonded to form a distinct particle called a molecule.  Bonds do not break upon melting or dissolving, so molecular substances do not conduct electricity.  EXCEPTION:  Acids [H</a:t>
            </a:r>
            <a:r>
              <a:rPr lang="en-US" altLang="en-US" sz="2400" baseline="30000"/>
              <a:t>+</a:t>
            </a:r>
            <a:r>
              <a:rPr lang="en-US" altLang="en-US" sz="2400"/>
              <a:t>A</a:t>
            </a:r>
            <a:r>
              <a:rPr lang="en-US" altLang="en-US" sz="2400" baseline="30000"/>
              <a:t>-</a:t>
            </a:r>
            <a:r>
              <a:rPr lang="en-US" altLang="en-US" sz="2400"/>
              <a:t> (aq)] ionize in water to form H</a:t>
            </a:r>
            <a:r>
              <a:rPr lang="en-US" altLang="en-US" sz="2400" baseline="-25000"/>
              <a:t>3</a:t>
            </a:r>
            <a:r>
              <a:rPr lang="en-US" altLang="en-US" sz="2400"/>
              <a:t>O</a:t>
            </a:r>
            <a:r>
              <a:rPr lang="en-US" altLang="en-US" sz="2400" baseline="30000"/>
              <a:t>+</a:t>
            </a:r>
            <a:r>
              <a:rPr lang="en-US" altLang="en-US" sz="2400"/>
              <a:t> and A</a:t>
            </a:r>
            <a:r>
              <a:rPr lang="en-US" altLang="en-US" sz="2400" baseline="30000"/>
              <a:t>-</a:t>
            </a:r>
            <a:r>
              <a:rPr lang="en-US" altLang="en-US" sz="2400"/>
              <a:t>, so they do conduct.</a:t>
            </a:r>
          </a:p>
          <a:p>
            <a:r>
              <a:rPr lang="en-US" altLang="en-US" sz="2400">
                <a:hlinkClick r:id="" action="ppaction://noaction"/>
              </a:rPr>
              <a:t>Network</a:t>
            </a:r>
            <a:r>
              <a:rPr lang="en-US" altLang="en-US" sz="2400"/>
              <a:t>:  made up of nonmetal atoms bonded in a seemingly endless matrix of covalent bonds with no distinguishable molecules.  Very high m.p., don’t conduct.</a:t>
            </a:r>
            <a:endParaRPr lang="en-US" altLang="en-US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F382F7E-451F-4978-0032-E9C9255C1028}"/>
              </a:ext>
            </a:extLst>
          </p:cNvPr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747A248D-9DB3-464B-A0F0-D309015B19C3}" type="datetime2">
              <a:rPr lang="ur-PK"/>
              <a:pPr>
                <a:defRPr/>
              </a:pPr>
              <a:t>منگل، 04 ذو القعد، 1444</a:t>
            </a:fld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DA30F5B-A107-4897-0F7E-E54EEB27A8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4AFF573F-ABBF-4B8A-930D-90C085D61076}" type="slidenum">
              <a:rPr lang="en-US" altLang="en-US">
                <a:solidFill>
                  <a:srgbClr val="FFFFFF"/>
                </a:solidFill>
              </a:rPr>
              <a:pPr/>
              <a:t>15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</p:cSld>
  <p:clrMapOvr>
    <a:masterClrMapping/>
  </p:clrMapOvr>
  <p:transition>
    <p:fade thruBlk="1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>
            <a:extLst>
              <a:ext uri="{FF2B5EF4-FFF2-40B4-BE49-F238E27FC236}">
                <a16:creationId xmlns:a16="http://schemas.microsoft.com/office/drawing/2014/main" id="{B7EFFEA0-D726-14C9-36F5-803ADC380AC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/>
          <a:lstStyle/>
          <a:p>
            <a:r>
              <a:rPr lang="en-US" altLang="en-US"/>
              <a:t>Ionic Compounds</a:t>
            </a:r>
          </a:p>
        </p:txBody>
      </p:sp>
      <p:graphicFrame>
        <p:nvGraphicFramePr>
          <p:cNvPr id="17411" name="Object 3">
            <a:extLst>
              <a:ext uri="{FF2B5EF4-FFF2-40B4-BE49-F238E27FC236}">
                <a16:creationId xmlns:a16="http://schemas.microsoft.com/office/drawing/2014/main" id="{E222DD2D-B7C0-FE28-5381-C79EF98FD5C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066800" y="914400"/>
          <a:ext cx="7518400" cy="638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2" imgW="6270199" imgH="554247" progId="Word.Document.8">
                  <p:embed/>
                </p:oleObj>
              </mc:Choice>
              <mc:Fallback>
                <p:oleObj name="Document" r:id="rId2" imgW="6270199" imgH="554247" progId="Word.Document.8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914400"/>
                        <a:ext cx="7518400" cy="638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412" name="Rectangle 2">
            <a:extLst>
              <a:ext uri="{FF2B5EF4-FFF2-40B4-BE49-F238E27FC236}">
                <a16:creationId xmlns:a16="http://schemas.microsoft.com/office/drawing/2014/main" id="{EA62F7C8-07D6-7347-BF88-A6CB08C211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endParaRPr lang="en-US" altLang="en-US"/>
          </a:p>
        </p:txBody>
      </p:sp>
      <p:graphicFrame>
        <p:nvGraphicFramePr>
          <p:cNvPr id="17413" name="Object 2">
            <a:extLst>
              <a:ext uri="{FF2B5EF4-FFF2-40B4-BE49-F238E27FC236}">
                <a16:creationId xmlns:a16="http://schemas.microsoft.com/office/drawing/2014/main" id="{4EA66FC4-69F4-7647-6AEB-7488463462D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6200" y="1600200"/>
          <a:ext cx="8991600" cy="5181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4" imgW="0" imgH="0" progId="Paint.Picture">
                  <p:embed/>
                </p:oleObj>
              </mc:Choice>
              <mc:Fallback>
                <p:oleObj name="Bitmap Image" r:id="rId4" imgW="0" imgH="0" progId="Paint.Picture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" y="1600200"/>
                        <a:ext cx="8991600" cy="5181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907D207-8FE8-B381-AC82-2A8C5EFE6985}"/>
              </a:ext>
            </a:extLst>
          </p:cNvPr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CEEDF02F-2F47-4876-A5CB-43CC0EAB9479}" type="datetime2">
              <a:rPr lang="ur-PK"/>
              <a:pPr>
                <a:defRPr/>
              </a:pPr>
              <a:t>منگل، 04 ذو القعد، 1444</a:t>
            </a:fld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220FF21-DC80-3CE9-2AD2-D53D73FE84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50265FD9-01F1-48D0-A39C-F3A16727F11D}" type="slidenum">
              <a:rPr lang="en-US" altLang="en-US">
                <a:solidFill>
                  <a:srgbClr val="FFFFFF"/>
                </a:solidFill>
              </a:rPr>
              <a:pPr/>
              <a:t>16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</p:cSld>
  <p:clrMapOvr>
    <a:masterClrMapping/>
  </p:clrMapOvr>
  <p:transition>
    <p:fade thruBlk="1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>
            <a:extLst>
              <a:ext uri="{FF2B5EF4-FFF2-40B4-BE49-F238E27FC236}">
                <a16:creationId xmlns:a16="http://schemas.microsoft.com/office/drawing/2014/main" id="{9F081324-E9E6-5BED-2D7B-3F9E3F5E3A2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altLang="en-US"/>
              <a:t>Molecular Compounds</a:t>
            </a:r>
          </a:p>
        </p:txBody>
      </p:sp>
      <p:graphicFrame>
        <p:nvGraphicFramePr>
          <p:cNvPr id="18435" name="Object 5">
            <a:extLst>
              <a:ext uri="{FF2B5EF4-FFF2-40B4-BE49-F238E27FC236}">
                <a16:creationId xmlns:a16="http://schemas.microsoft.com/office/drawing/2014/main" id="{85DAFA62-749F-FA05-9FC7-D963AB575F9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0" y="1143000"/>
          <a:ext cx="9144000" cy="5105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2" imgW="6009524" imgH="4505954" progId="Paint.Picture">
                  <p:embed/>
                </p:oleObj>
              </mc:Choice>
              <mc:Fallback>
                <p:oleObj name="Bitmap Image" r:id="rId2" imgW="6009524" imgH="4505954" progId="Paint.Picture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1143000"/>
                        <a:ext cx="9144000" cy="5105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C9284DE-FF0C-12C8-43A5-5D63A8CE3E91}"/>
              </a:ext>
            </a:extLst>
          </p:cNvPr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75E244EB-6AA2-45E7-A956-3D7C13AF61E3}" type="datetime2">
              <a:rPr lang="ur-PK"/>
              <a:pPr>
                <a:defRPr/>
              </a:pPr>
              <a:t>منگل، 04 ذو القعد، 1444</a:t>
            </a:fld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C2269B-8619-902A-B796-C8DAB054F4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5A7E4F76-D37C-40DB-A563-E2BFEDDAD6D9}" type="slidenum">
              <a:rPr lang="en-US" altLang="en-US">
                <a:solidFill>
                  <a:srgbClr val="FFFFFF"/>
                </a:solidFill>
              </a:rPr>
              <a:pPr/>
              <a:t>17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</p:cSld>
  <p:clrMapOvr>
    <a:masterClrMapping/>
  </p:clrMapOvr>
  <p:transition>
    <p:fade thruBlk="1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>
            <a:extLst>
              <a:ext uri="{FF2B5EF4-FFF2-40B4-BE49-F238E27FC236}">
                <a16:creationId xmlns:a16="http://schemas.microsoft.com/office/drawing/2014/main" id="{7CD29684-2EDD-FADF-0FF6-68F1BF02156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Network Solids</a:t>
            </a:r>
          </a:p>
        </p:txBody>
      </p:sp>
      <p:graphicFrame>
        <p:nvGraphicFramePr>
          <p:cNvPr id="19459" name="Object 3">
            <a:extLst>
              <a:ext uri="{FF2B5EF4-FFF2-40B4-BE49-F238E27FC236}">
                <a16:creationId xmlns:a16="http://schemas.microsoft.com/office/drawing/2014/main" id="{FDB49F36-68D2-A6EC-F8FA-AC0FB4E065E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752600" y="4343400"/>
          <a:ext cx="5335588" cy="142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2" imgW="5334745" imgH="1428949" progId="Paint.Picture">
                  <p:embed/>
                </p:oleObj>
              </mc:Choice>
              <mc:Fallback>
                <p:oleObj name="Bitmap Image" r:id="rId2" imgW="5334745" imgH="1428949" progId="Paint.Picture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52600" y="4343400"/>
                        <a:ext cx="5335588" cy="1428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460" name="Text Box 4">
            <a:extLst>
              <a:ext uri="{FF2B5EF4-FFF2-40B4-BE49-F238E27FC236}">
                <a16:creationId xmlns:a16="http://schemas.microsoft.com/office/drawing/2014/main" id="{65D08E66-B24B-694D-5C6B-70EBA7E797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0600" y="1878013"/>
            <a:ext cx="7650163" cy="203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/>
              <a:t>Network solids are made of nonmetal atoms covalently bonded together to form large crystal lattices.  No individual molecules can be distinguished.  Examples include SiO</a:t>
            </a:r>
            <a:r>
              <a:rPr lang="en-US" altLang="en-US" baseline="-25000"/>
              <a:t>2</a:t>
            </a:r>
            <a:r>
              <a:rPr lang="en-US" altLang="en-US"/>
              <a:t> (quartz).  Corundum (Al</a:t>
            </a:r>
            <a:r>
              <a:rPr lang="en-US" altLang="en-US" baseline="-25000"/>
              <a:t>2</a:t>
            </a:r>
            <a:r>
              <a:rPr lang="en-US" altLang="en-US"/>
              <a:t>O</a:t>
            </a:r>
            <a:r>
              <a:rPr lang="en-US" altLang="en-US" baseline="-25000"/>
              <a:t>3</a:t>
            </a:r>
            <a:r>
              <a:rPr lang="en-US" altLang="en-US"/>
              <a:t>) also forms these, even though Al is considered a metal.  Network solids are among the hardest materials known.  They have extremely high melting points and do not conduct electricity.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C419117-7CEF-76D4-AB5E-ADFF6BB99B84}"/>
              </a:ext>
            </a:extLst>
          </p:cNvPr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EE3FD175-54E6-403B-B1CE-A16B5D9AA69C}" type="datetime2">
              <a:rPr lang="ur-PK"/>
              <a:pPr>
                <a:defRPr/>
              </a:pPr>
              <a:t>منگل، 04 ذو القعد، 1444</a:t>
            </a:fld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C1FCA12-1372-15C0-05DA-C2C39F7616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F6731B5D-B688-4BFC-9967-DE057FA65DDA}" type="slidenum">
              <a:rPr lang="en-US" altLang="en-US">
                <a:solidFill>
                  <a:srgbClr val="FFFFFF"/>
                </a:solidFill>
              </a:rPr>
              <a:pPr/>
              <a:t>18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</p:cSld>
  <p:clrMapOvr>
    <a:masterClrMapping/>
  </p:clrMapOvr>
  <p:transition>
    <p:fade thruBlk="1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Rectangle 2">
            <a:extLst>
              <a:ext uri="{FF2B5EF4-FFF2-40B4-BE49-F238E27FC236}">
                <a16:creationId xmlns:a16="http://schemas.microsoft.com/office/drawing/2014/main" id="{DC41AAC2-3995-9C4A-A52C-DEFF7273F5B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4000">
                <a:solidFill>
                  <a:srgbClr val="993300"/>
                </a:solidFill>
              </a:rPr>
              <a:t>EXAMPLES OF SOME FORMULA</a:t>
            </a:r>
          </a:p>
        </p:txBody>
      </p:sp>
      <p:graphicFrame>
        <p:nvGraphicFramePr>
          <p:cNvPr id="173079" name="Group 23">
            <a:extLst>
              <a:ext uri="{FF2B5EF4-FFF2-40B4-BE49-F238E27FC236}">
                <a16:creationId xmlns:a16="http://schemas.microsoft.com/office/drawing/2014/main" id="{2B0CF7C6-B0AB-1708-D935-CEC2B9F78C4F}"/>
              </a:ext>
            </a:extLst>
          </p:cNvPr>
          <p:cNvGraphicFramePr>
            <a:graphicFrameLocks noGrp="1"/>
          </p:cNvGraphicFramePr>
          <p:nvPr>
            <p:ph type="tbl" idx="1"/>
          </p:nvPr>
        </p:nvGraphicFramePr>
        <p:xfrm>
          <a:off x="838200" y="2362200"/>
          <a:ext cx="7859713" cy="2705100"/>
        </p:xfrm>
        <a:graphic>
          <a:graphicData uri="http://schemas.openxmlformats.org/drawingml/2006/table">
            <a:tbl>
              <a:tblPr/>
              <a:tblGrid>
                <a:gridCol w="927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161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367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398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398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858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S.No</a:t>
                      </a: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.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COMPOUND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FORMULA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ELEMENT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FORMULA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193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1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2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3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4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5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6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Water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Sodium hydroxide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Calcium carbonate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Ethanol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Sulphuric acid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Barium nitrate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H</a:t>
                      </a:r>
                      <a:r>
                        <a:rPr kumimoji="0" lang="en-US" sz="1800" b="0" i="0" u="none" strike="noStrike" cap="none" normalizeH="0" baseline="-2500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2</a:t>
                      </a: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O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NaOH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66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Verdana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CaCO</a:t>
                      </a:r>
                      <a:r>
                        <a:rPr kumimoji="0" lang="en-US" sz="1800" b="0" i="0" u="none" strike="noStrike" cap="none" normalizeH="0" baseline="-2500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3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C</a:t>
                      </a:r>
                      <a:r>
                        <a:rPr kumimoji="0" lang="en-US" sz="1800" b="0" i="0" u="none" strike="noStrike" cap="none" normalizeH="0" baseline="-2500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2</a:t>
                      </a: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H</a:t>
                      </a:r>
                      <a:r>
                        <a:rPr kumimoji="0" lang="en-US" sz="1800" b="0" i="0" u="none" strike="noStrike" cap="none" normalizeH="0" baseline="-2500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5</a:t>
                      </a: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OH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H</a:t>
                      </a:r>
                      <a:r>
                        <a:rPr kumimoji="0" lang="en-US" sz="1800" b="0" i="0" u="none" strike="noStrike" cap="none" normalizeH="0" baseline="-2500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2</a:t>
                      </a: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SO</a:t>
                      </a:r>
                      <a:r>
                        <a:rPr kumimoji="0" lang="en-US" sz="1800" b="0" i="0" u="none" strike="noStrike" cap="none" normalizeH="0" baseline="-2500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4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Ba(NO</a:t>
                      </a:r>
                      <a:r>
                        <a:rPr kumimoji="0" lang="en-US" sz="1800" b="0" i="0" u="none" strike="noStrike" cap="none" normalizeH="0" baseline="-2500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3</a:t>
                      </a: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)</a:t>
                      </a:r>
                      <a:r>
                        <a:rPr kumimoji="0" lang="en-US" sz="1800" b="0" i="0" u="none" strike="noStrike" cap="none" normalizeH="0" baseline="-2500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Hydrogen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Oxygen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Chlorine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Nitrogen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Fluorine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Bromine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H</a:t>
                      </a:r>
                      <a:r>
                        <a:rPr kumimoji="0" lang="en-US" sz="1800" b="0" i="0" u="none" strike="noStrike" cap="none" normalizeH="0" baseline="-2500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2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O</a:t>
                      </a:r>
                      <a:r>
                        <a:rPr kumimoji="0" lang="en-US" sz="1800" b="0" i="0" u="none" strike="noStrike" cap="none" normalizeH="0" baseline="-2500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2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Cl</a:t>
                      </a:r>
                      <a:r>
                        <a:rPr kumimoji="0" lang="en-US" sz="1800" b="0" i="0" u="none" strike="noStrike" cap="none" normalizeH="0" baseline="-2500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2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N</a:t>
                      </a:r>
                      <a:r>
                        <a:rPr kumimoji="0" lang="en-US" sz="1800" b="0" i="0" u="none" strike="noStrike" cap="none" normalizeH="0" baseline="-2500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2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F</a:t>
                      </a:r>
                      <a:r>
                        <a:rPr kumimoji="0" lang="en-US" sz="1800" b="0" i="0" u="none" strike="noStrike" cap="none" normalizeH="0" baseline="-2500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2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Br</a:t>
                      </a:r>
                      <a:r>
                        <a:rPr kumimoji="0" lang="en-US" sz="1800" b="0" i="0" u="none" strike="noStrike" cap="none" normalizeH="0" baseline="-2500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5" name="Slide Number Placeholder 5">
            <a:extLst>
              <a:ext uri="{FF2B5EF4-FFF2-40B4-BE49-F238E27FC236}">
                <a16:creationId xmlns:a16="http://schemas.microsoft.com/office/drawing/2014/main" id="{266979ED-4F2B-FF96-39B5-6B3DE5A7EB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70505C7B-4223-4B8A-8932-4E4CE4B158AA}" type="slidenum">
              <a:rPr lang="en-US" altLang="en-US">
                <a:solidFill>
                  <a:srgbClr val="FFFFFF"/>
                </a:solidFill>
              </a:rPr>
              <a:pPr/>
              <a:t>19</a:t>
            </a:fld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227B39CB-331D-9C2C-8856-0C3A8AF4C284}"/>
              </a:ext>
            </a:extLst>
          </p:cNvPr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1D9321A4-7A24-433E-BA94-ECD0813A0080}" type="datetime2">
              <a:rPr lang="ur-PK"/>
              <a:pPr>
                <a:defRPr/>
              </a:pPr>
              <a:t>منگل، 04 ذو القعد، 1444</a:t>
            </a:fld>
            <a:endParaRPr lang="en-US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17305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17305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17305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4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0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5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73079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6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73079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7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730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305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4">
            <a:extLst>
              <a:ext uri="{FF2B5EF4-FFF2-40B4-BE49-F238E27FC236}">
                <a16:creationId xmlns:a16="http://schemas.microsoft.com/office/drawing/2014/main" id="{0313916D-CF57-F57F-A7AF-AE87CE070E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1676400"/>
            <a:ext cx="8686800" cy="243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>
            <a:lvl1pPr marL="344488" indent="-344488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>
              <a:spcBef>
                <a:spcPct val="20000"/>
              </a:spcBef>
              <a:buFontTx/>
              <a:buChar char="•"/>
            </a:pPr>
            <a:r>
              <a:rPr lang="en-US" altLang="en-US" sz="2800"/>
              <a:t>Heterogeneous mixtures are not uniform throughout.</a:t>
            </a:r>
          </a:p>
          <a:p>
            <a:pPr>
              <a:spcBef>
                <a:spcPct val="20000"/>
              </a:spcBef>
              <a:buFontTx/>
              <a:buChar char="•"/>
            </a:pPr>
            <a:r>
              <a:rPr lang="en-US" altLang="en-US" sz="2800"/>
              <a:t>Homogeneous mixtures are uniform throughout.</a:t>
            </a:r>
          </a:p>
          <a:p>
            <a:pPr>
              <a:spcBef>
                <a:spcPct val="20000"/>
              </a:spcBef>
              <a:buFontTx/>
              <a:buChar char="•"/>
            </a:pPr>
            <a:r>
              <a:rPr lang="en-US" altLang="en-US" sz="2800"/>
              <a:t>Homogeneous mixtures are called solutions.</a:t>
            </a:r>
          </a:p>
        </p:txBody>
      </p:sp>
      <p:sp>
        <p:nvSpPr>
          <p:cNvPr id="21507" name="Rectangle 9">
            <a:extLst>
              <a:ext uri="{FF2B5EF4-FFF2-40B4-BE49-F238E27FC236}">
                <a16:creationId xmlns:a16="http://schemas.microsoft.com/office/drawing/2014/main" id="{06BD4BD8-AC2E-1C0D-F64A-EC80F2AEA62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3400" y="304800"/>
            <a:ext cx="7924800" cy="838200"/>
          </a:xfrm>
        </p:spPr>
        <p:txBody>
          <a:bodyPr/>
          <a:lstStyle/>
          <a:p>
            <a:pPr eaLnBrk="1" hangingPunct="1"/>
            <a:br>
              <a:rPr lang="en-US" altLang="en-US" b="1">
                <a:latin typeface="Arial" panose="020B0604020202020204" pitchFamily="34" charset="0"/>
              </a:rPr>
            </a:br>
            <a:r>
              <a:rPr lang="en-US" altLang="en-US" b="1">
                <a:solidFill>
                  <a:srgbClr val="993300"/>
                </a:solidFill>
                <a:latin typeface="Arial" panose="020B0604020202020204" pitchFamily="34" charset="0"/>
              </a:rPr>
              <a:t>Mixtures</a:t>
            </a:r>
            <a:br>
              <a:rPr lang="en-US" altLang="en-US" b="1">
                <a:latin typeface="Arial" panose="020B0604020202020204" pitchFamily="34" charset="0"/>
              </a:rPr>
            </a:br>
            <a:endParaRPr lang="en-US" altLang="en-US">
              <a:solidFill>
                <a:srgbClr val="800000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031A966-67FB-9F87-760F-FEE232B31E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A6661BAB-F2CF-49AB-AAF0-A871C1F307B1}" type="slidenum">
              <a:rPr lang="en-US" altLang="en-US">
                <a:solidFill>
                  <a:srgbClr val="FFFFFF"/>
                </a:solidFill>
              </a:rPr>
              <a:pPr/>
              <a:t>20</a:t>
            </a:fld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F02B3662-D514-810D-BD74-DF25C56F0EA7}"/>
              </a:ext>
            </a:extLst>
          </p:cNvPr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74294637-A612-4346-AAC8-90DE4337A6E3}" type="datetime2">
              <a:rPr lang="ur-PK"/>
              <a:pPr>
                <a:defRPr/>
              </a:pPr>
              <a:t>منگل، 04 ذو القعد، 1444</a:t>
            </a:fld>
            <a:endParaRPr lang="en-US"/>
          </a:p>
        </p:txBody>
      </p:sp>
    </p:spTree>
  </p:cSld>
  <p:clrMapOvr>
    <a:masterClrMapping/>
  </p:clrMapOvr>
  <p:transition>
    <p:fade thruBlk="1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>
            <a:extLst>
              <a:ext uri="{FF2B5EF4-FFF2-40B4-BE49-F238E27FC236}">
                <a16:creationId xmlns:a16="http://schemas.microsoft.com/office/drawing/2014/main" id="{1DCB2599-DF9D-A542-6953-F43D2795B0D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Mixtures</a:t>
            </a:r>
          </a:p>
        </p:txBody>
      </p:sp>
      <p:sp>
        <p:nvSpPr>
          <p:cNvPr id="22531" name="Rectangle 3">
            <a:extLst>
              <a:ext uri="{FF2B5EF4-FFF2-40B4-BE49-F238E27FC236}">
                <a16:creationId xmlns:a16="http://schemas.microsoft.com/office/drawing/2014/main" id="{B306038E-90AC-E68F-090A-4406A088B0A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962400" y="1600200"/>
            <a:ext cx="4800600" cy="5029200"/>
          </a:xfrm>
        </p:spPr>
        <p:txBody>
          <a:bodyPr/>
          <a:lstStyle/>
          <a:p>
            <a:r>
              <a:rPr lang="en-US" altLang="en-US" sz="2400"/>
              <a:t>A mixture of lead atoms and chlorine atoms.  They exist in no particular ratio and are not chemically combined with each other.  They can be separated by physical means.</a:t>
            </a:r>
          </a:p>
          <a:p>
            <a:endParaRPr lang="en-US" altLang="en-US" sz="2400"/>
          </a:p>
          <a:p>
            <a:r>
              <a:rPr lang="en-US" altLang="en-US" sz="2400"/>
              <a:t>A mixture of PbCl</a:t>
            </a:r>
            <a:r>
              <a:rPr lang="en-US" altLang="en-US" sz="2400" baseline="-25000"/>
              <a:t>2</a:t>
            </a:r>
            <a:r>
              <a:rPr lang="en-US" altLang="en-US" sz="2400"/>
              <a:t> and PbCl</a:t>
            </a:r>
            <a:r>
              <a:rPr lang="en-US" altLang="en-US" sz="2400" baseline="-25000"/>
              <a:t>4</a:t>
            </a:r>
            <a:r>
              <a:rPr lang="en-US" altLang="en-US" sz="2400"/>
              <a:t> formula units.  Again, they are in no particular ratio to each other and can be separated without chemical change.</a:t>
            </a:r>
            <a:endParaRPr lang="en-US" altLang="en-US"/>
          </a:p>
        </p:txBody>
      </p:sp>
      <p:graphicFrame>
        <p:nvGraphicFramePr>
          <p:cNvPr id="22532" name="Object 5">
            <a:extLst>
              <a:ext uri="{FF2B5EF4-FFF2-40B4-BE49-F238E27FC236}">
                <a16:creationId xmlns:a16="http://schemas.microsoft.com/office/drawing/2014/main" id="{6321262B-49B8-6A56-A6AA-84C4FA5EF20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90600" y="1676400"/>
          <a:ext cx="2819400" cy="2120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2" imgW="2076740" imgH="1561905" progId="Paint.Picture">
                  <p:embed/>
                </p:oleObj>
              </mc:Choice>
              <mc:Fallback>
                <p:oleObj name="Bitmap Image" r:id="rId2" imgW="2076740" imgH="1561905" progId="Paint.Picture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0600" y="1676400"/>
                        <a:ext cx="2819400" cy="2120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533" name="Object 6">
            <a:extLst>
              <a:ext uri="{FF2B5EF4-FFF2-40B4-BE49-F238E27FC236}">
                <a16:creationId xmlns:a16="http://schemas.microsoft.com/office/drawing/2014/main" id="{0CAFD67A-384E-A4BD-EF61-E754F63B508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90600" y="4267200"/>
          <a:ext cx="2819400" cy="2120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4" imgW="2076740" imgH="1561905" progId="Paint.Picture">
                  <p:embed/>
                </p:oleObj>
              </mc:Choice>
              <mc:Fallback>
                <p:oleObj name="Bitmap Image" r:id="rId4" imgW="2076740" imgH="1561905" progId="Paint.Picture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0600" y="4267200"/>
                        <a:ext cx="2819400" cy="2120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8CCAD2B-9C31-8D44-C4B8-E63DB5B63AAA}"/>
              </a:ext>
            </a:extLst>
          </p:cNvPr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5051ED6B-7511-4CC9-9B44-D5797545EE74}" type="datetime2">
              <a:rPr lang="ur-PK"/>
              <a:pPr>
                <a:defRPr/>
              </a:pPr>
              <a:t>منگل، 04 ذو القعد، 1444</a:t>
            </a:fld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EEE9502-733B-3E75-3186-08E3D9638C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118703F2-1A02-44E6-9F47-1A9FD15240E9}" type="slidenum">
              <a:rPr lang="en-US" altLang="en-US">
                <a:solidFill>
                  <a:srgbClr val="FFFFFF"/>
                </a:solidFill>
              </a:rPr>
              <a:pPr/>
              <a:t>21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</p:cSld>
  <p:clrMapOvr>
    <a:masterClrMapping/>
  </p:clrMapOvr>
  <p:transition>
    <p:fade thruBlk="1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2">
            <a:extLst>
              <a:ext uri="{FF2B5EF4-FFF2-40B4-BE49-F238E27FC236}">
                <a16:creationId xmlns:a16="http://schemas.microsoft.com/office/drawing/2014/main" id="{2DCDB850-6D73-0CB7-1B72-498C470B752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3600" b="1">
                <a:solidFill>
                  <a:srgbClr val="993300"/>
                </a:solidFill>
              </a:rPr>
              <a:t>CHARACTERISTICS OF MIXTURE</a:t>
            </a:r>
          </a:p>
        </p:txBody>
      </p:sp>
      <p:sp>
        <p:nvSpPr>
          <p:cNvPr id="131075" name="Rectangle 3">
            <a:extLst>
              <a:ext uri="{FF2B5EF4-FFF2-40B4-BE49-F238E27FC236}">
                <a16:creationId xmlns:a16="http://schemas.microsoft.com/office/drawing/2014/main" id="{724AAB39-3F31-5C52-C0C0-C7ABA0ED7607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GB" altLang="en-US" sz="2800"/>
              <a:t>It is an impure substance</a:t>
            </a:r>
          </a:p>
          <a:p>
            <a:pPr eaLnBrk="1" hangingPunct="1"/>
            <a:r>
              <a:rPr lang="en-GB" altLang="en-US" sz="2800"/>
              <a:t>No formula</a:t>
            </a:r>
          </a:p>
          <a:p>
            <a:pPr eaLnBrk="1" hangingPunct="1"/>
            <a:r>
              <a:rPr lang="en-GB" altLang="en-US" sz="2800"/>
              <a:t>They can be mixed in any ratio.</a:t>
            </a:r>
          </a:p>
          <a:p>
            <a:pPr eaLnBrk="1" hangingPunct="1"/>
            <a:r>
              <a:rPr lang="en-GB" altLang="en-US" sz="2800"/>
              <a:t>The properties of the mixture are the properties of its constituents.</a:t>
            </a:r>
          </a:p>
          <a:p>
            <a:pPr eaLnBrk="1" hangingPunct="1"/>
            <a:r>
              <a:rPr lang="en-GB" altLang="en-US" sz="2800"/>
              <a:t>Constituents can be easily seperated by physical methods e.g. heating, drying, crystallization, distillation etc.</a:t>
            </a:r>
          </a:p>
          <a:p>
            <a:pPr eaLnBrk="1" hangingPunct="1"/>
            <a:r>
              <a:rPr lang="en-GB" altLang="en-US" sz="2800"/>
              <a:t>It is either homogenous or heterogenous.</a:t>
            </a:r>
            <a:endParaRPr lang="en-US" altLang="en-US" sz="280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496624-573B-0041-52FB-A7B061BC7F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AD19E684-5C80-4C17-BAEB-EBDCFD0CD0D9}" type="slidenum">
              <a:rPr lang="en-US" altLang="en-US">
                <a:solidFill>
                  <a:srgbClr val="FFFFFF"/>
                </a:solidFill>
              </a:rPr>
              <a:pPr/>
              <a:t>22</a:t>
            </a:fld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CEF6F2F-7EEB-F296-983A-86A228E4E034}"/>
              </a:ext>
            </a:extLst>
          </p:cNvPr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6C741090-1B0A-4ADB-AC94-BCBC8A4433EF}" type="datetime2">
              <a:rPr lang="ur-PK"/>
              <a:pPr>
                <a:defRPr/>
              </a:pPr>
              <a:t>منگل، 04 ذو القعد، 1444</a:t>
            </a:fld>
            <a:endParaRPr lang="en-US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10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1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1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31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31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31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31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31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31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31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31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31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31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31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31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31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31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31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310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310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310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107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Rectangle 2">
            <a:extLst>
              <a:ext uri="{FF2B5EF4-FFF2-40B4-BE49-F238E27FC236}">
                <a16:creationId xmlns:a16="http://schemas.microsoft.com/office/drawing/2014/main" id="{8BE0CFA5-1346-5592-F135-BAA08DE5615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2400" b="1"/>
              <a:t>DIFFERENCE BETWEEN COMPOUNDS &amp; MIXTURES</a:t>
            </a:r>
          </a:p>
        </p:txBody>
      </p:sp>
      <p:graphicFrame>
        <p:nvGraphicFramePr>
          <p:cNvPr id="132134" name="Group 38">
            <a:extLst>
              <a:ext uri="{FF2B5EF4-FFF2-40B4-BE49-F238E27FC236}">
                <a16:creationId xmlns:a16="http://schemas.microsoft.com/office/drawing/2014/main" id="{0EF0B3A6-696D-E439-D20A-D70D5F075331}"/>
              </a:ext>
            </a:extLst>
          </p:cNvPr>
          <p:cNvGraphicFramePr>
            <a:graphicFrameLocks noGrp="1"/>
          </p:cNvGraphicFramePr>
          <p:nvPr>
            <p:ph type="tbl" idx="1"/>
          </p:nvPr>
        </p:nvGraphicFramePr>
        <p:xfrm>
          <a:off x="228600" y="1600200"/>
          <a:ext cx="8583613" cy="4114800"/>
        </p:xfrm>
        <a:graphic>
          <a:graphicData uri="http://schemas.openxmlformats.org/drawingml/2006/table">
            <a:tbl>
              <a:tblPr/>
              <a:tblGrid>
                <a:gridCol w="88701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291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6742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S. No.</a:t>
                      </a:r>
                    </a:p>
                  </a:txBody>
                  <a:tcPr marL="91445" marR="9144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MIXTURE</a:t>
                      </a:r>
                    </a:p>
                  </a:txBody>
                  <a:tcPr marL="91445" marR="914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COMPOUNDS</a:t>
                      </a:r>
                    </a:p>
                  </a:txBody>
                  <a:tcPr marL="91445" marR="914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099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1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66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Verdana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66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Verdana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2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66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Verdana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3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66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Verdana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66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Verdana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4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66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Verdana" pitchFamily="34" charset="0"/>
                      </a:endParaRPr>
                    </a:p>
                  </a:txBody>
                  <a:tcPr marL="91445" marR="9144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The substance are mixed together, no reaction take place.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Composition can be varied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66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Verdana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Properties of the constituents present,  remain same.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66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Verdana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Can be separated by physical method such as filtration, distillation etc.</a:t>
                      </a:r>
                    </a:p>
                  </a:txBody>
                  <a:tcPr marL="91445" marR="914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Substance chemically react to form a new compound.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66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Verdana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Composition of new compound is always same.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The properties of new compound are very different from those of the element in it.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66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Verdana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Cannot easily be separated into its elements.</a:t>
                      </a:r>
                    </a:p>
                  </a:txBody>
                  <a:tcPr marL="91445" marR="9144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9" name="Slide Number Placeholder 5">
            <a:extLst>
              <a:ext uri="{FF2B5EF4-FFF2-40B4-BE49-F238E27FC236}">
                <a16:creationId xmlns:a16="http://schemas.microsoft.com/office/drawing/2014/main" id="{530DC38C-D5B0-5C7A-BCE2-6D472DBDD9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C26BCE77-3413-475B-9849-3D10F482256D}" type="slidenum">
              <a:rPr lang="en-US" altLang="en-US">
                <a:solidFill>
                  <a:srgbClr val="FFFFFF"/>
                </a:solidFill>
              </a:rPr>
              <a:pPr/>
              <a:t>23</a:t>
            </a:fld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D08065CA-0941-46A5-2189-539E326801F1}"/>
              </a:ext>
            </a:extLst>
          </p:cNvPr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3CFF5D2C-5B0E-41B0-8106-5E27CB530721}" type="datetime2">
              <a:rPr lang="ur-PK"/>
              <a:pPr>
                <a:defRPr/>
              </a:pPr>
              <a:t>منگل، 04 ذو القعد، 1444</a:t>
            </a:fld>
            <a:endParaRPr lang="en-US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2098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2098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2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5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6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2134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7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2134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8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21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2098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5">
            <a:extLst>
              <a:ext uri="{FF2B5EF4-FFF2-40B4-BE49-F238E27FC236}">
                <a16:creationId xmlns:a16="http://schemas.microsoft.com/office/drawing/2014/main" id="{038286B2-7E20-2CA3-9A34-819E7A15FA6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ur-PK" altLang="en-US"/>
          </a:p>
        </p:txBody>
      </p:sp>
      <p:pic>
        <p:nvPicPr>
          <p:cNvPr id="29700" name="Picture 4" descr="EleCpdMixALL">
            <a:extLst>
              <a:ext uri="{FF2B5EF4-FFF2-40B4-BE49-F238E27FC236}">
                <a16:creationId xmlns:a16="http://schemas.microsoft.com/office/drawing/2014/main" id="{54296AAA-8015-0296-29A0-2FD74316F51C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lum bright="-8000" contras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33400" y="228600"/>
            <a:ext cx="7924800" cy="6357938"/>
          </a:xfrm>
          <a:noFill/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CCBDF8-B15B-6AEE-46ED-7220040906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DD726700-10E8-40FA-86FE-B6B5E8FA900E}" type="slidenum">
              <a:rPr lang="en-US" altLang="en-US">
                <a:solidFill>
                  <a:srgbClr val="FFFFFF"/>
                </a:solidFill>
              </a:rPr>
              <a:pPr/>
              <a:t>24</a:t>
            </a:fld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1C88CB3-23A4-F504-7EE7-C9891A81DCB2}"/>
              </a:ext>
            </a:extLst>
          </p:cNvPr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4650CFB4-732E-4AC6-B6DD-7EBB2BD60F3B}" type="datetime2">
              <a:rPr lang="ur-PK"/>
              <a:pPr>
                <a:defRPr/>
              </a:pPr>
              <a:t>منگل، 04 ذو القعد، 1444</a:t>
            </a:fld>
            <a:endParaRPr lang="en-US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97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97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97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97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97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>
            <a:extLst>
              <a:ext uri="{FF2B5EF4-FFF2-40B4-BE49-F238E27FC236}">
                <a16:creationId xmlns:a16="http://schemas.microsoft.com/office/drawing/2014/main" id="{544AF976-0DF1-FDAD-32C7-6E64A1FD5F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219200"/>
            <a:ext cx="8839200" cy="541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>
              <a:spcBef>
                <a:spcPct val="20000"/>
              </a:spcBef>
              <a:buFontTx/>
              <a:buChar char="•"/>
            </a:pPr>
            <a:r>
              <a:rPr lang="en-US" altLang="en-US" sz="2200" b="1"/>
              <a:t>Physical properties</a:t>
            </a:r>
            <a:r>
              <a:rPr lang="en-US" altLang="en-US" sz="2200"/>
              <a:t> can be measure without changing the basic identity of the substance (e.g., color, density, odor, melting point) </a:t>
            </a:r>
          </a:p>
          <a:p>
            <a:pPr>
              <a:spcBef>
                <a:spcPct val="20000"/>
              </a:spcBef>
              <a:buFontTx/>
              <a:buChar char="•"/>
            </a:pPr>
            <a:r>
              <a:rPr lang="en-US" altLang="en-US" sz="2200" b="1"/>
              <a:t>Chemical properties</a:t>
            </a:r>
            <a:r>
              <a:rPr lang="en-US" altLang="en-US" sz="2200"/>
              <a:t> describe how substances react or change to form different substances (e.g., hydrogen burns in oxygen)</a:t>
            </a:r>
          </a:p>
          <a:p>
            <a:pPr>
              <a:spcBef>
                <a:spcPct val="20000"/>
              </a:spcBef>
              <a:buFontTx/>
              <a:buChar char="•"/>
            </a:pPr>
            <a:r>
              <a:rPr lang="en-US" altLang="en-US" sz="2200" b="1"/>
              <a:t>Intensive physical properties</a:t>
            </a:r>
            <a:r>
              <a:rPr lang="en-US" altLang="en-US" sz="2200"/>
              <a:t> do not depend on how much of the substance is present.</a:t>
            </a:r>
          </a:p>
          <a:p>
            <a:pPr lvl="1">
              <a:spcBef>
                <a:spcPct val="20000"/>
              </a:spcBef>
              <a:buFontTx/>
              <a:buChar char="–"/>
            </a:pPr>
            <a:r>
              <a:rPr lang="en-US" altLang="en-US" sz="2200"/>
              <a:t>Examples: density, temperature, and melting point. </a:t>
            </a:r>
          </a:p>
          <a:p>
            <a:pPr>
              <a:spcBef>
                <a:spcPct val="20000"/>
              </a:spcBef>
              <a:buFontTx/>
              <a:buChar char="•"/>
            </a:pPr>
            <a:r>
              <a:rPr lang="en-US" altLang="en-US" sz="2200" b="1"/>
              <a:t>Extensive physical properties</a:t>
            </a:r>
            <a:r>
              <a:rPr lang="en-US" altLang="en-US" sz="2200"/>
              <a:t> depend on the amount of substance present.</a:t>
            </a:r>
          </a:p>
          <a:p>
            <a:pPr lvl="1">
              <a:spcBef>
                <a:spcPct val="20000"/>
              </a:spcBef>
              <a:buFontTx/>
              <a:buChar char="–"/>
            </a:pPr>
            <a:r>
              <a:rPr lang="en-US" altLang="en-US" sz="2200"/>
              <a:t>Examples: mass, volume, pressure.</a:t>
            </a:r>
          </a:p>
        </p:txBody>
      </p:sp>
      <p:sp>
        <p:nvSpPr>
          <p:cNvPr id="97283" name="Rectangle 3">
            <a:extLst>
              <a:ext uri="{FF2B5EF4-FFF2-40B4-BE49-F238E27FC236}">
                <a16:creationId xmlns:a16="http://schemas.microsoft.com/office/drawing/2014/main" id="{CCC15F56-B7BF-6095-371D-DA218D32BA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800" y="228600"/>
            <a:ext cx="65532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endParaRPr lang="en-US" sz="4400" b="1" dirty="0">
              <a:solidFill>
                <a:srgbClr val="80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E60CED6-9670-9159-1884-542478B6D4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0A37B425-896C-4A54-93F1-E22DC1119C08}" type="slidenum">
              <a:rPr lang="en-US" altLang="en-US">
                <a:solidFill>
                  <a:srgbClr val="FFFFFF"/>
                </a:solidFill>
              </a:rPr>
              <a:pPr/>
              <a:t>25</a:t>
            </a:fld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AB927D17-4C70-503E-7530-BCF420710B50}"/>
              </a:ext>
            </a:extLst>
          </p:cNvPr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18D55C74-BB57-4755-A576-C667F728C671}" type="datetime2">
              <a:rPr lang="ur-PK"/>
              <a:pPr>
                <a:defRPr/>
              </a:pPr>
              <a:t>منگل، 04 ذو القعد، 1444</a:t>
            </a:fld>
            <a:endParaRPr lang="en-US"/>
          </a:p>
        </p:txBody>
      </p:sp>
      <p:sp>
        <p:nvSpPr>
          <p:cNvPr id="26630" name="Rectangle 1">
            <a:extLst>
              <a:ext uri="{FF2B5EF4-FFF2-40B4-BE49-F238E27FC236}">
                <a16:creationId xmlns:a16="http://schemas.microsoft.com/office/drawing/2014/main" id="{889DB990-5E97-FB7F-5F20-00DD12D196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393700"/>
            <a:ext cx="8305800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>
              <a:spcBef>
                <a:spcPct val="20000"/>
              </a:spcBef>
            </a:pPr>
            <a:r>
              <a:rPr lang="en-US" altLang="en-US" sz="3200" b="1">
                <a:solidFill>
                  <a:srgbClr val="FFFFFF"/>
                </a:solidFill>
                <a:latin typeface="Arial" panose="020B0604020202020204" pitchFamily="34" charset="0"/>
              </a:rPr>
              <a:t>Physical vs. Chemical Properties</a:t>
            </a:r>
          </a:p>
        </p:txBody>
      </p:sp>
    </p:spTree>
  </p:cSld>
  <p:clrMapOvr>
    <a:masterClrMapping/>
  </p:clrMapOvr>
  <p:transition>
    <p:fade thruBlk="1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3">
            <a:extLst>
              <a:ext uri="{FF2B5EF4-FFF2-40B4-BE49-F238E27FC236}">
                <a16:creationId xmlns:a16="http://schemas.microsoft.com/office/drawing/2014/main" id="{D7B769E3-CE7D-D4C2-CB70-C05B5245B2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219200"/>
            <a:ext cx="8839200" cy="541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>
              <a:spcBef>
                <a:spcPct val="20000"/>
              </a:spcBef>
              <a:buFontTx/>
              <a:buChar char="•"/>
            </a:pPr>
            <a:r>
              <a:rPr lang="en-US" altLang="en-US" sz="2800"/>
              <a:t>When a substance undergoes a physical change, its physical appearance changes. </a:t>
            </a:r>
          </a:p>
          <a:p>
            <a:pPr lvl="1">
              <a:spcBef>
                <a:spcPct val="20000"/>
              </a:spcBef>
              <a:buFontTx/>
              <a:buChar char="–"/>
            </a:pPr>
            <a:r>
              <a:rPr lang="en-US" altLang="en-US" sz="2000"/>
              <a:t>Ice melts: a solid is converted into a liquid.</a:t>
            </a:r>
          </a:p>
          <a:p>
            <a:pPr>
              <a:spcBef>
                <a:spcPct val="20000"/>
              </a:spcBef>
              <a:buFontTx/>
              <a:buChar char="•"/>
            </a:pPr>
            <a:r>
              <a:rPr lang="en-US" altLang="en-US" sz="2800"/>
              <a:t>Physical changes do not result in a change of composition.</a:t>
            </a:r>
          </a:p>
          <a:p>
            <a:pPr>
              <a:spcBef>
                <a:spcPct val="20000"/>
              </a:spcBef>
              <a:buFontTx/>
              <a:buChar char="•"/>
            </a:pPr>
            <a:r>
              <a:rPr lang="en-US" altLang="en-US" sz="2800"/>
              <a:t>When a substance changes its composition, it undergoes a chemical change:</a:t>
            </a:r>
          </a:p>
          <a:p>
            <a:pPr lvl="1">
              <a:spcBef>
                <a:spcPct val="20000"/>
              </a:spcBef>
              <a:buFontTx/>
              <a:buChar char="–"/>
            </a:pPr>
            <a:r>
              <a:rPr lang="en-US" altLang="en-US" sz="2000"/>
              <a:t>When pure hydrogen and pure oxygen react completely, they form pure water.  In the flask containing water, there is no oxygen or hydrogen left over.</a:t>
            </a:r>
          </a:p>
        </p:txBody>
      </p:sp>
      <p:sp>
        <p:nvSpPr>
          <p:cNvPr id="55300" name="Rectangle 4">
            <a:extLst>
              <a:ext uri="{FF2B5EF4-FFF2-40B4-BE49-F238E27FC236}">
                <a16:creationId xmlns:a16="http://schemas.microsoft.com/office/drawing/2014/main" id="{D2926483-E933-E473-074A-D91D759698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800" y="228600"/>
            <a:ext cx="65532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endParaRPr lang="en-US" sz="4400" b="1" dirty="0">
              <a:solidFill>
                <a:srgbClr val="80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0C75A50-EE20-89BA-C2B4-7CBC8604A1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EA000753-63DE-4F94-9B41-256C0D357915}" type="slidenum">
              <a:rPr lang="en-US" altLang="en-US">
                <a:solidFill>
                  <a:srgbClr val="FFFFFF"/>
                </a:solidFill>
              </a:rPr>
              <a:pPr/>
              <a:t>26</a:t>
            </a:fld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75C79770-5FD4-F44E-3DB1-774253BCB492}"/>
              </a:ext>
            </a:extLst>
          </p:cNvPr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E83A5B6F-6D61-4C46-912C-8049BDF6B651}" type="datetime2">
              <a:rPr lang="ur-PK"/>
              <a:pPr>
                <a:defRPr/>
              </a:pPr>
              <a:t>منگل، 04 ذو القعد، 1444</a:t>
            </a:fld>
            <a:endParaRPr lang="en-US"/>
          </a:p>
        </p:txBody>
      </p:sp>
      <p:sp>
        <p:nvSpPr>
          <p:cNvPr id="27654" name="Rectangle 1">
            <a:extLst>
              <a:ext uri="{FF2B5EF4-FFF2-40B4-BE49-F238E27FC236}">
                <a16:creationId xmlns:a16="http://schemas.microsoft.com/office/drawing/2014/main" id="{70E310EC-8E2D-FC74-C419-530D8FAA57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800" y="300038"/>
            <a:ext cx="6535738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>
              <a:spcBef>
                <a:spcPct val="20000"/>
              </a:spcBef>
            </a:pPr>
            <a:r>
              <a:rPr lang="en-US" altLang="en-US" sz="3200" b="1">
                <a:solidFill>
                  <a:srgbClr val="FFFFFF"/>
                </a:solidFill>
                <a:latin typeface="Arial" panose="020B0604020202020204" pitchFamily="34" charset="0"/>
              </a:rPr>
              <a:t>Physical and Chemical Changes</a:t>
            </a:r>
          </a:p>
        </p:txBody>
      </p:sp>
    </p:spTree>
  </p:cSld>
  <p:clrMapOvr>
    <a:masterClrMapping/>
  </p:clrMapOvr>
  <p:transition>
    <p:fade thruBlk="1"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Rectangle 2">
            <a:extLst>
              <a:ext uri="{FF2B5EF4-FFF2-40B4-BE49-F238E27FC236}">
                <a16:creationId xmlns:a16="http://schemas.microsoft.com/office/drawing/2014/main" id="{D7E2D30E-1F2D-FBDA-BDAF-61B716FF4B8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712787"/>
          </a:xfrm>
        </p:spPr>
        <p:txBody>
          <a:bodyPr/>
          <a:lstStyle/>
          <a:p>
            <a:pPr eaLnBrk="1" hangingPunct="1"/>
            <a:r>
              <a:rPr lang="en-US" altLang="en-US" sz="3200"/>
              <a:t>TESTING THE PURITY OF A SUBSTANCE</a:t>
            </a:r>
          </a:p>
        </p:txBody>
      </p:sp>
      <p:graphicFrame>
        <p:nvGraphicFramePr>
          <p:cNvPr id="155683" name="Group 35">
            <a:extLst>
              <a:ext uri="{FF2B5EF4-FFF2-40B4-BE49-F238E27FC236}">
                <a16:creationId xmlns:a16="http://schemas.microsoft.com/office/drawing/2014/main" id="{2B035971-807F-DAAF-9D61-E661EB4B8609}"/>
              </a:ext>
            </a:extLst>
          </p:cNvPr>
          <p:cNvGraphicFramePr>
            <a:graphicFrameLocks noGrp="1"/>
          </p:cNvGraphicFramePr>
          <p:nvPr>
            <p:ph type="tbl" idx="1"/>
          </p:nvPr>
        </p:nvGraphicFramePr>
        <p:xfrm>
          <a:off x="152400" y="1143000"/>
          <a:ext cx="8839200" cy="4589463"/>
        </p:xfrm>
        <a:graphic>
          <a:graphicData uri="http://schemas.openxmlformats.org/drawingml/2006/table">
            <a:tbl>
              <a:tblPr/>
              <a:tblGrid>
                <a:gridCol w="76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67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1242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016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S.No</a:t>
                      </a: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Verdana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TEST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PURE SUBSTANCE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IMPURE SUBSTANCE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95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MELTING POINT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It melts at a fix temperature </a:t>
                      </a:r>
                      <a:r>
                        <a:rPr kumimoji="0" lang="en-US" sz="1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e.g</a:t>
                      </a: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pure naphthalene melts at 80</a:t>
                      </a:r>
                      <a:r>
                        <a:rPr kumimoji="0" lang="en-US" sz="1600" b="0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o</a:t>
                      </a: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C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Do not have a fix melting point. It melts at a range of temperature. Impurity lower down the m.p. The greater the % of impurity the lower the m.p. e.g. impure naphthalene melts at 76</a:t>
                      </a:r>
                      <a:r>
                        <a:rPr kumimoji="0" lang="en-US" sz="1600" b="0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o</a:t>
                      </a: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C  to 78</a:t>
                      </a:r>
                      <a:r>
                        <a:rPr kumimoji="0" lang="en-US" sz="1600" b="0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o</a:t>
                      </a: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C.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763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2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BOILING POINT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It boils at fixed temperature e.g. pure ethanol boils at 78</a:t>
                      </a:r>
                      <a:r>
                        <a:rPr kumimoji="0" lang="en-US" sz="1600" b="0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o</a:t>
                      </a: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C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It boils at a range of temperature e.g. petrol boils at 35</a:t>
                      </a:r>
                      <a:r>
                        <a:rPr kumimoji="0" lang="en-US" sz="1600" b="0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o</a:t>
                      </a: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C to 75</a:t>
                      </a:r>
                      <a:r>
                        <a:rPr kumimoji="0" lang="en-US" sz="1600" b="0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o</a:t>
                      </a: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C.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699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3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CHROMATOGRAPHY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Pure substance will form one spot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Impure substance will form several spots.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2" name="Slide Number Placeholder 5">
            <a:extLst>
              <a:ext uri="{FF2B5EF4-FFF2-40B4-BE49-F238E27FC236}">
                <a16:creationId xmlns:a16="http://schemas.microsoft.com/office/drawing/2014/main" id="{16B8F3EE-E1B3-7038-6FA8-66893676A4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8F95D2F3-1C31-4C06-A30B-E80F71CE7B8F}" type="slidenum">
              <a:rPr lang="en-US" altLang="en-US">
                <a:solidFill>
                  <a:srgbClr val="FFFFFF"/>
                </a:solidFill>
              </a:rPr>
              <a:pPr/>
              <a:t>27</a:t>
            </a:fld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163BF9E9-4326-8788-ED5C-A92191822F02}"/>
              </a:ext>
            </a:extLst>
          </p:cNvPr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1CC7BE63-450D-4815-84FA-076DAB1B47DA}" type="datetime2">
              <a:rPr lang="ur-PK"/>
              <a:pPr>
                <a:defRPr/>
              </a:pPr>
              <a:t>منگل، 04 ذو القعد، 1444</a:t>
            </a:fld>
            <a:endParaRPr lang="en-US"/>
          </a:p>
        </p:txBody>
      </p:sp>
      <p:sp>
        <p:nvSpPr>
          <p:cNvPr id="28704" name="Footer Placeholder 4">
            <a:extLst>
              <a:ext uri="{FF2B5EF4-FFF2-40B4-BE49-F238E27FC236}">
                <a16:creationId xmlns:a16="http://schemas.microsoft.com/office/drawing/2014/main" id="{3C666304-C2AD-C7C2-5102-A135DBADD327}"/>
              </a:ext>
            </a:extLst>
          </p:cNvPr>
          <p:cNvSpPr txBox="1">
            <a:spLocks/>
          </p:cNvSpPr>
          <p:nvPr/>
        </p:nvSpPr>
        <p:spPr bwMode="auto">
          <a:xfrm>
            <a:off x="3276600" y="6326188"/>
            <a:ext cx="2895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/>
            <a:r>
              <a:rPr lang="en-US" altLang="en-US" sz="1200">
                <a:solidFill>
                  <a:srgbClr val="FFFFFF"/>
                </a:solidFill>
              </a:rPr>
              <a:t>Topic 5.1 : ELEMENTS, COMPOUNDS &amp; MIXTURES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6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55650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55650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556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6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6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6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556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556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556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5568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5568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5568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5568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5568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5568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5568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5568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5650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9" name="Rectangle 3">
            <a:extLst>
              <a:ext uri="{FF2B5EF4-FFF2-40B4-BE49-F238E27FC236}">
                <a16:creationId xmlns:a16="http://schemas.microsoft.com/office/drawing/2014/main" id="{DFC46806-38EE-4F67-EEA4-027790EF9755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8229600" cy="3048000"/>
          </a:xfrm>
        </p:spPr>
        <p:txBody>
          <a:bodyPr/>
          <a:lstStyle/>
          <a:p>
            <a:pPr algn="ctr" eaLnBrk="1" hangingPunct="1"/>
            <a:endParaRPr lang="en-US" altLang="en-US" sz="4400" b="1"/>
          </a:p>
          <a:p>
            <a:pPr algn="ctr" eaLnBrk="1" hangingPunct="1"/>
            <a:endParaRPr lang="en-US" altLang="en-US" sz="4400" b="1"/>
          </a:p>
          <a:p>
            <a:pPr algn="ctr" eaLnBrk="1" hangingPunct="1"/>
            <a:r>
              <a:rPr lang="en-US" altLang="en-US" sz="4400" b="1"/>
              <a:t>THE END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A17E62-6B15-CF88-EAA5-D669148ED4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96407FC7-4F1D-47B9-91AA-753AC80C9747}" type="slidenum">
              <a:rPr lang="en-US" altLang="en-US">
                <a:solidFill>
                  <a:srgbClr val="FFFFFF"/>
                </a:solidFill>
              </a:rPr>
              <a:pPr/>
              <a:t>28</a:t>
            </a:fld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69481F1-B24D-4EDD-3B95-3B559E0333D1}"/>
              </a:ext>
            </a:extLst>
          </p:cNvPr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61868F87-5700-4FC1-AF4C-24836A43ADBA}" type="datetime2">
              <a:rPr lang="ur-PK"/>
              <a:pPr>
                <a:defRPr/>
              </a:pPr>
              <a:t>منگل، 04 ذو القعد، 1444</a:t>
            </a:fld>
            <a:endParaRPr lang="en-US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08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08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08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3" dur="500" fill="hold"/>
                                        <p:tgtEl>
                                          <p:spTgt spid="808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4" dur="500" fill="hold"/>
                                        <p:tgtEl>
                                          <p:spTgt spid="808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5" dur="500" fill="hold"/>
                                        <p:tgtEl>
                                          <p:spTgt spid="808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16" dur="500" fill="hold"/>
                                        <p:tgtEl>
                                          <p:spTgt spid="808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Custom 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E19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1161</TotalTime>
  <Words>1656</Words>
  <Application>Microsoft Office PowerPoint</Application>
  <PresentationFormat>On-screen Show (4:3)</PresentationFormat>
  <Paragraphs>359</Paragraphs>
  <Slides>28</Slides>
  <Notes>3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3</vt:i4>
      </vt:variant>
      <vt:variant>
        <vt:lpstr>Slide Titles</vt:lpstr>
      </vt:variant>
      <vt:variant>
        <vt:i4>28</vt:i4>
      </vt:variant>
    </vt:vector>
  </HeadingPairs>
  <TitlesOfParts>
    <vt:vector size="37" baseType="lpstr">
      <vt:lpstr>Verdana</vt:lpstr>
      <vt:lpstr>Arial</vt:lpstr>
      <vt:lpstr>Calibri</vt:lpstr>
      <vt:lpstr>Times New Roman</vt:lpstr>
      <vt:lpstr>Wingdings</vt:lpstr>
      <vt:lpstr>Office Theme</vt:lpstr>
      <vt:lpstr>Bitmap Image</vt:lpstr>
      <vt:lpstr>Microsoft Word 97 - 2003 Document</vt:lpstr>
      <vt:lpstr>Paintbrush Picture</vt:lpstr>
      <vt:lpstr>PowerPoint Presentation</vt:lpstr>
      <vt:lpstr>PowerPoint Presentation</vt:lpstr>
      <vt:lpstr> Pure Substances and Mixtures </vt:lpstr>
      <vt:lpstr>PowerPoint Presentation</vt:lpstr>
      <vt:lpstr>CHARACTERISTICS OF PURE &amp; IMPURE SUBSTANCES</vt:lpstr>
      <vt:lpstr> Elements </vt:lpstr>
      <vt:lpstr>Elements</vt:lpstr>
      <vt:lpstr> Elements </vt:lpstr>
      <vt:lpstr>Classification of Elements as Metals &amp; Non- Metals</vt:lpstr>
      <vt:lpstr>ELEMENTS &amp; SYMBOLS</vt:lpstr>
      <vt:lpstr> Compounds </vt:lpstr>
      <vt:lpstr>CHARACTERISTICS OF COMPOUND </vt:lpstr>
      <vt:lpstr>CHARACTERISTICS OF COMPOUND </vt:lpstr>
      <vt:lpstr>Compounds</vt:lpstr>
      <vt:lpstr>Types of Compounds</vt:lpstr>
      <vt:lpstr>Ionic Compounds</vt:lpstr>
      <vt:lpstr>Molecular Compounds</vt:lpstr>
      <vt:lpstr>Network Solids</vt:lpstr>
      <vt:lpstr>EXAMPLES OF SOME FORMULA</vt:lpstr>
      <vt:lpstr> Mixtures </vt:lpstr>
      <vt:lpstr>Mixtures</vt:lpstr>
      <vt:lpstr>CHARACTERISTICS OF MIXTURE</vt:lpstr>
      <vt:lpstr>DIFFERENCE BETWEEN COMPOUNDS &amp; MIXTURES</vt:lpstr>
      <vt:lpstr>PowerPoint Presentation</vt:lpstr>
      <vt:lpstr>PowerPoint Presentation</vt:lpstr>
      <vt:lpstr>PowerPoint Presentation</vt:lpstr>
      <vt:lpstr>TESTING THE PURITY OF A SUBSTANCE</vt:lpstr>
      <vt:lpstr>PowerPoint Presentation</vt:lpstr>
    </vt:vector>
  </TitlesOfParts>
  <Company>BEACONHOUSE SCHOOL SYSTEM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MOHAMMAD ALI</dc:creator>
  <cp:lastModifiedBy>Nayan GRIFFITHS</cp:lastModifiedBy>
  <cp:revision>100</cp:revision>
  <dcterms:created xsi:type="dcterms:W3CDTF">2005-04-05T16:34:50Z</dcterms:created>
  <dcterms:modified xsi:type="dcterms:W3CDTF">2023-05-23T21:24:59Z</dcterms:modified>
</cp:coreProperties>
</file>