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7" d="100"/>
          <a:sy n="117" d="100"/>
        </p:scale>
        <p:origin x="10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4F8853EC-36B6-125C-28A2-CE0E44952BD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8D35306B-B9E7-31F3-CFF1-A8EEA80D95E4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 altLang="en-US"/>
          </a:p>
        </p:txBody>
      </p:sp>
      <p:sp>
        <p:nvSpPr>
          <p:cNvPr id="7172" name="Rectangle 4">
            <a:extLst>
              <a:ext uri="{FF2B5EF4-FFF2-40B4-BE49-F238E27FC236}">
                <a16:creationId xmlns:a16="http://schemas.microsoft.com/office/drawing/2014/main" id="{67206106-7FEC-1D2B-42D3-7E87550669BB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173" name="Rectangle 5">
            <a:extLst>
              <a:ext uri="{FF2B5EF4-FFF2-40B4-BE49-F238E27FC236}">
                <a16:creationId xmlns:a16="http://schemas.microsoft.com/office/drawing/2014/main" id="{9D50618D-547B-5012-A704-B6D1132E5BF5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7174" name="Rectangle 6">
            <a:extLst>
              <a:ext uri="{FF2B5EF4-FFF2-40B4-BE49-F238E27FC236}">
                <a16:creationId xmlns:a16="http://schemas.microsoft.com/office/drawing/2014/main" id="{939BA4E6-518F-9CBB-29F6-BD9C555B5A2C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7175" name="Rectangle 7">
            <a:extLst>
              <a:ext uri="{FF2B5EF4-FFF2-40B4-BE49-F238E27FC236}">
                <a16:creationId xmlns:a16="http://schemas.microsoft.com/office/drawing/2014/main" id="{B05DE557-631C-E695-2397-038C0221416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01935DE-2AE9-4413-8054-231EDA1458E8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F9F9C6F-C176-0F26-E7CC-E36ABC76B27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CCB910E-FFFA-494E-AC2C-1B84151BAF73}" type="slidenum">
              <a:rPr lang="en-GB" altLang="en-US"/>
              <a:pPr/>
              <a:t>1</a:t>
            </a:fld>
            <a:endParaRPr lang="en-GB" altLang="en-US"/>
          </a:p>
        </p:txBody>
      </p:sp>
      <p:sp>
        <p:nvSpPr>
          <p:cNvPr id="8194" name="Rectangle 2">
            <a:extLst>
              <a:ext uri="{FF2B5EF4-FFF2-40B4-BE49-F238E27FC236}">
                <a16:creationId xmlns:a16="http://schemas.microsoft.com/office/drawing/2014/main" id="{80FF7559-E27E-43DB-E3AB-1588E40E78B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C706CDEF-7EFF-0DE4-8CF9-14C0C93F9E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E6C4ACB-6F9C-30C2-3E50-03E7F339796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8BE1BFF-D64A-428A-B4A9-E13B70754693}" type="slidenum">
              <a:rPr lang="en-GB" altLang="en-US"/>
              <a:pPr/>
              <a:t>2</a:t>
            </a:fld>
            <a:endParaRPr lang="en-GB" altLang="en-US"/>
          </a:p>
        </p:txBody>
      </p:sp>
      <p:sp>
        <p:nvSpPr>
          <p:cNvPr id="9218" name="Rectangle 2">
            <a:extLst>
              <a:ext uri="{FF2B5EF4-FFF2-40B4-BE49-F238E27FC236}">
                <a16:creationId xmlns:a16="http://schemas.microsoft.com/office/drawing/2014/main" id="{FF95615F-39C9-AA1F-25C0-2DB73FB1FBA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8CABC4C9-E2C0-0928-1702-36ADE1E282F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3E2A7D8-42F9-6EB3-25E3-5921901F358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814AA96-7D41-4466-9B36-E40FCDD03D6D}" type="slidenum">
              <a:rPr lang="en-GB" altLang="en-US"/>
              <a:pPr/>
              <a:t>3</a:t>
            </a:fld>
            <a:endParaRPr lang="en-GB" altLang="en-US"/>
          </a:p>
        </p:txBody>
      </p:sp>
      <p:sp>
        <p:nvSpPr>
          <p:cNvPr id="10242" name="Rectangle 2">
            <a:extLst>
              <a:ext uri="{FF2B5EF4-FFF2-40B4-BE49-F238E27FC236}">
                <a16:creationId xmlns:a16="http://schemas.microsoft.com/office/drawing/2014/main" id="{290D391D-8BE0-7D86-2C46-5261BE7AF4D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E08007E1-A4AE-8E48-5950-CE50CB8301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17BA6CF-1281-7917-09FE-291DBB58398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6727DFC-E283-431C-881B-188D86E5F399}" type="slidenum">
              <a:rPr lang="en-GB" altLang="en-US"/>
              <a:pPr/>
              <a:t>4</a:t>
            </a:fld>
            <a:endParaRPr lang="en-GB" altLang="en-US"/>
          </a:p>
        </p:txBody>
      </p:sp>
      <p:sp>
        <p:nvSpPr>
          <p:cNvPr id="11266" name="Rectangle 2">
            <a:extLst>
              <a:ext uri="{FF2B5EF4-FFF2-40B4-BE49-F238E27FC236}">
                <a16:creationId xmlns:a16="http://schemas.microsoft.com/office/drawing/2014/main" id="{14DE5BF2-37B6-281D-78DA-5627350545C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1CDDA5CA-0C74-2E31-15D2-973BBD65F31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7FD1383-BBB8-348E-9968-871140EEB5B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5B1FB90-7264-4FCF-9980-15C3751E785A}" type="slidenum">
              <a:rPr lang="en-GB" altLang="en-US"/>
              <a:pPr/>
              <a:t>5</a:t>
            </a:fld>
            <a:endParaRPr lang="en-GB" altLang="en-US"/>
          </a:p>
        </p:txBody>
      </p:sp>
      <p:sp>
        <p:nvSpPr>
          <p:cNvPr id="12290" name="Rectangle 2">
            <a:extLst>
              <a:ext uri="{FF2B5EF4-FFF2-40B4-BE49-F238E27FC236}">
                <a16:creationId xmlns:a16="http://schemas.microsoft.com/office/drawing/2014/main" id="{B0C6752F-A5FB-1AAF-A326-4573043DF11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9D8FB5DB-F89A-EA7E-A17F-E9AA7016C5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861572E-DC0D-6867-1252-323E5165860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A70B03B-C0AF-4586-AB03-415CA44FEDA3}" type="slidenum">
              <a:rPr lang="en-GB" altLang="en-US"/>
              <a:pPr/>
              <a:t>6</a:t>
            </a:fld>
            <a:endParaRPr lang="en-GB" altLang="en-US"/>
          </a:p>
        </p:txBody>
      </p:sp>
      <p:sp>
        <p:nvSpPr>
          <p:cNvPr id="14338" name="Rectangle 2">
            <a:extLst>
              <a:ext uri="{FF2B5EF4-FFF2-40B4-BE49-F238E27FC236}">
                <a16:creationId xmlns:a16="http://schemas.microsoft.com/office/drawing/2014/main" id="{F535CB55-02E1-7EBE-DD62-E22DA3AEB41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C865DC38-41DA-1D66-97F8-E553DFD55A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B3F847-104E-A560-CF7C-CB6BF1A50C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6861EF-DCF0-0919-216F-1BCBA602E7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2644C4-5963-2804-1121-96CDC2DE6D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589CE3-DED0-A8C4-DAC5-7C9F360D53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DE363A-5883-DF76-492E-7F959EDA3B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BFF818-AD6E-4971-B0DC-3FD0F68499B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443111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884871-491A-FA99-F8DA-476482EA1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0CB91D-617B-61F5-13F7-B63EC0D0DF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DCBE55-C35D-30F6-A077-FEC246939C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C5C8D0-861C-BC32-3310-89390DF5E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7CAC11-A6B0-E90C-4F96-F4CB7237F8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273194-0B50-4A56-99E4-A7A38B36983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459246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92ED2C-463E-A22F-DAD7-CE94588927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84FA01-08C9-5260-01A3-991394E6C8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EE0BCE-E545-FB31-FF31-86FF6960EB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CAC7E-5BAB-BE99-4544-D1E3FB35A5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705270-0B6B-3366-6B40-EFEF9DB3E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8E12BF-48DE-483D-A592-A37E938C608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8487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9C6207-5EC5-010A-BB4E-D9F5E7FCE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C9CEAA-D71C-505D-404E-44EC8DD89C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15A0E6-452A-EC54-A11C-730B662813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D4FCE8-8E36-499E-1DBD-28C893A7B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D83E69-A7CE-B439-E2C4-0FAE008240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076D9C-9AE6-8A5F-1B7D-73060F386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E1F4D0-78C4-4218-85CA-6FA7CAEDEA3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2997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2ED22C-361A-657B-C353-C1DB4F90A7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02C7E6-C9FF-AB00-44FA-775BDA0331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995367-B803-226B-DC90-351A7DD917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294A2E-2BDF-1539-E838-2F98844A9A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5D9A9CA-D4D7-5882-064F-7281835C62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4840D0-CC5F-8D48-FFAC-429336A8B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C55C6C-35E4-E440-BE55-073AEBAA5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9E05C7A-0D9E-474E-A2BA-B66770DF2C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E2DAC9-BBB5-400C-A5B7-CB57EC6EE14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69113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83D91F-3816-4898-F944-216220210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E75BB6-5B39-1B34-7F69-6C9E570FA2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26E116-E434-90F5-B76A-27921C7B20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1AC0DA-ABF5-8D2D-BDF5-93C3F1858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D434B6-05A9-4F7F-A47F-D7F87D20362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04097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6CE5D0E-E4C0-60BD-D42A-F11479631E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5C33E11-8F37-88D5-9058-60270E457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B7CD5C-E598-DFF7-74D7-2CF6757F0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A017E5-DF50-43FE-A909-A1C6521D919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035029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028A95-183D-47C7-B2C0-B5A4EC5EF3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C215DD-807C-F855-6BDA-2FDF3890E8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C226CC-B9DF-F44F-D8C1-CE71444A3D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6E13B2-B215-873F-B480-E3F67999E0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906418-D16B-E74C-C914-2B6DDFE7CD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023CAA-3BBF-4249-4050-36559B165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D7EB8D-ADE5-417B-A7DC-6ED8CCEE082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07322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E3EAEB-C39B-2E15-4149-0C20D8EC3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E857398-9688-1A58-C6EF-1B5851E2A5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E62671-13CC-2776-9290-E8D7C07E00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C44D01-723E-B215-AB19-73FD199C38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8092AF-C71B-BA57-6292-7F0A5BE8C6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37E3C7-43F2-2682-3904-F55806DDB2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5D4C90-0C22-425F-BDCF-EBF41BD2D03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41195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BB7CA3-C6E9-3FDE-08A7-E4D739920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958D075-500A-3E06-3E42-3DAAD0DDAA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6F2567-6D33-9F68-3A8B-820E6732FC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9C6829-17C2-5D0C-4C8F-456D0CDB39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104417-1946-B3CC-46D1-384FC7498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822231-6897-48CC-AE17-283DDD3F812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46281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1F557D5-975A-7B4B-39EC-394FDEA240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D31910B-BC34-DA1A-AAB3-941FFF3451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58399C-226A-64AF-24CF-55D025A1FF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E32A7F-2C3E-CC15-6110-F3F061EC2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28A5D5-1116-5D01-75D0-ACA27AC3EE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003DCB-E8BD-4911-929A-14C4879EECF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24966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F5AA79AF-134D-5CD6-6B16-609B054924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765CC29-F3C9-8393-857F-CB3E6F59F3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C051C446-A345-FAC3-18A5-3C953149261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08AE121-A8D0-0363-1EF3-17B28223105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ABA0CD03-DC1E-C2AD-B891-2A4A9BBB74A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59916FD9-59E0-4714-B7F6-037AF0A89F6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ofteaching.com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031E604E-76DF-084B-6331-9022073FDC6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ctr"/>
          <a:lstStyle/>
          <a:p>
            <a:r>
              <a:rPr lang="en-US" altLang="en-US" sz="4400">
                <a:solidFill>
                  <a:schemeClr val="bg1"/>
                </a:solidFill>
              </a:rPr>
              <a:t>Group 14, the Carbon Group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>
            <a:extLst>
              <a:ext uri="{FF2B5EF4-FFF2-40B4-BE49-F238E27FC236}">
                <a16:creationId xmlns:a16="http://schemas.microsoft.com/office/drawing/2014/main" id="{0BC1B365-BCA1-AC62-8190-4E729B58DF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8450" y="685800"/>
            <a:ext cx="629285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3600" b="1">
                <a:solidFill>
                  <a:srgbClr val="ECCA22"/>
                </a:solidFill>
                <a:latin typeface="Times New Roman" panose="02020603050405020304" pitchFamily="18" charset="0"/>
              </a:rPr>
              <a:t>Group 14—The Carbon Group</a:t>
            </a:r>
          </a:p>
        </p:txBody>
      </p:sp>
      <p:sp>
        <p:nvSpPr>
          <p:cNvPr id="3075" name="Text Box 3">
            <a:extLst>
              <a:ext uri="{FF2B5EF4-FFF2-40B4-BE49-F238E27FC236}">
                <a16:creationId xmlns:a16="http://schemas.microsoft.com/office/drawing/2014/main" id="{DDC2D3C1-6186-89A6-6F8B-7C094AEC84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355725"/>
            <a:ext cx="792480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The nonmetal carbon exists as an element in several forms.</a:t>
            </a:r>
            <a:r>
              <a:rPr lang="en-US" altLang="en-US" sz="3200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3076" name="Text Box 4">
            <a:extLst>
              <a:ext uri="{FF2B5EF4-FFF2-40B4-BE49-F238E27FC236}">
                <a16:creationId xmlns:a16="http://schemas.microsoft.com/office/drawing/2014/main" id="{EA45BD1F-46C6-5B71-E6C6-D17F58EA71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0"/>
            <a:ext cx="3592513" cy="457200"/>
          </a:xfrm>
          <a:prstGeom prst="rect">
            <a:avLst/>
          </a:prstGeom>
          <a:noFill/>
          <a:ln>
            <a:noFill/>
          </a:ln>
          <a:effectLst>
            <a:outerShdw dist="53882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>
                <a:solidFill>
                  <a:srgbClr val="ECCA22"/>
                </a:solidFill>
              </a:rPr>
              <a:t>Representative Elements</a:t>
            </a:r>
          </a:p>
        </p:txBody>
      </p:sp>
      <p:sp>
        <p:nvSpPr>
          <p:cNvPr id="3078" name="Text Box 6">
            <a:extLst>
              <a:ext uri="{FF2B5EF4-FFF2-40B4-BE49-F238E27FC236}">
                <a16:creationId xmlns:a16="http://schemas.microsoft.com/office/drawing/2014/main" id="{E94F7AC1-5F21-A031-92F7-C7E80B721F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422525"/>
            <a:ext cx="3505200" cy="184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You’re familiar with two of them—diamond and graphite. </a:t>
            </a:r>
          </a:p>
        </p:txBody>
      </p:sp>
      <p:pic>
        <p:nvPicPr>
          <p:cNvPr id="3079" name="Picture 7">
            <a:extLst>
              <a:ext uri="{FF2B5EF4-FFF2-40B4-BE49-F238E27FC236}">
                <a16:creationId xmlns:a16="http://schemas.microsoft.com/office/drawing/2014/main" id="{34FA2C0D-6334-E49E-6C1B-C0FA3FA0DD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0013" y="1981200"/>
            <a:ext cx="3944937" cy="397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/>
      <p:bldP spid="307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">
            <a:extLst>
              <a:ext uri="{FF2B5EF4-FFF2-40B4-BE49-F238E27FC236}">
                <a16:creationId xmlns:a16="http://schemas.microsoft.com/office/drawing/2014/main" id="{312FC900-7B00-D394-907A-AF699E25BD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8450" y="685800"/>
            <a:ext cx="629285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3600" b="1">
                <a:solidFill>
                  <a:srgbClr val="ECCA22"/>
                </a:solidFill>
                <a:latin typeface="Times New Roman" panose="02020603050405020304" pitchFamily="18" charset="0"/>
              </a:rPr>
              <a:t>Group 14—The Carbon Group</a:t>
            </a:r>
          </a:p>
        </p:txBody>
      </p:sp>
      <p:sp>
        <p:nvSpPr>
          <p:cNvPr id="4099" name="Text Box 3">
            <a:extLst>
              <a:ext uri="{FF2B5EF4-FFF2-40B4-BE49-F238E27FC236}">
                <a16:creationId xmlns:a16="http://schemas.microsoft.com/office/drawing/2014/main" id="{310DC7F4-C96A-EFCC-CA48-8AEA748D8A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390650"/>
            <a:ext cx="7391400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Carbon also is found in all living things.</a:t>
            </a:r>
            <a:r>
              <a:rPr lang="en-US" altLang="en-US" sz="3200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4100" name="Text Box 4">
            <a:extLst>
              <a:ext uri="{FF2B5EF4-FFF2-40B4-BE49-F238E27FC236}">
                <a16:creationId xmlns:a16="http://schemas.microsoft.com/office/drawing/2014/main" id="{BB0D9434-9F74-F2C2-C8E9-F888232B8F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0"/>
            <a:ext cx="3592513" cy="457200"/>
          </a:xfrm>
          <a:prstGeom prst="rect">
            <a:avLst/>
          </a:prstGeom>
          <a:noFill/>
          <a:ln>
            <a:noFill/>
          </a:ln>
          <a:effectLst>
            <a:outerShdw dist="53882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>
                <a:solidFill>
                  <a:srgbClr val="ECCA22"/>
                </a:solidFill>
              </a:rPr>
              <a:t>Representative Elements</a:t>
            </a:r>
          </a:p>
        </p:txBody>
      </p:sp>
      <p:sp>
        <p:nvSpPr>
          <p:cNvPr id="4101" name="Text Box 5">
            <a:extLst>
              <a:ext uri="{FF2B5EF4-FFF2-40B4-BE49-F238E27FC236}">
                <a16:creationId xmlns:a16="http://schemas.microsoft.com/office/drawing/2014/main" id="{457C368D-1115-8BC4-AA41-5044AED80F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1025" y="373063"/>
            <a:ext cx="409575" cy="57943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/>
              <a:t>2</a:t>
            </a:r>
          </a:p>
        </p:txBody>
      </p:sp>
      <p:sp>
        <p:nvSpPr>
          <p:cNvPr id="4102" name="Text Box 6">
            <a:extLst>
              <a:ext uri="{FF2B5EF4-FFF2-40B4-BE49-F238E27FC236}">
                <a16:creationId xmlns:a16="http://schemas.microsoft.com/office/drawing/2014/main" id="{EED17BD8-39B8-9D11-B235-C71E4526AD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101850"/>
            <a:ext cx="800100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Carbon is followed by the metalloid silicon, an abundant element contained in sand.</a:t>
            </a:r>
            <a:r>
              <a:rPr lang="en-US" altLang="en-US" sz="3200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4103" name="Text Box 7">
            <a:extLst>
              <a:ext uri="{FF2B5EF4-FFF2-40B4-BE49-F238E27FC236}">
                <a16:creationId xmlns:a16="http://schemas.microsoft.com/office/drawing/2014/main" id="{2746B5C0-DBBC-AD34-1CA0-D87D92286E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3244850"/>
            <a:ext cx="8229600" cy="140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Sand contains ground up particles of minerals such as quartz, which is composed of silicon and oxygen. </a:t>
            </a:r>
          </a:p>
        </p:txBody>
      </p:sp>
      <p:sp>
        <p:nvSpPr>
          <p:cNvPr id="4104" name="Text Box 8">
            <a:extLst>
              <a:ext uri="{FF2B5EF4-FFF2-40B4-BE49-F238E27FC236}">
                <a16:creationId xmlns:a16="http://schemas.microsoft.com/office/drawing/2014/main" id="{010A8440-A4D6-292F-597B-D1D473C362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4822825"/>
            <a:ext cx="784860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Glass is an important product made from sand.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/>
      <p:bldP spid="4102" grpId="0"/>
      <p:bldP spid="4103" grpId="0"/>
      <p:bldP spid="410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>
            <a:extLst>
              <a:ext uri="{FF2B5EF4-FFF2-40B4-BE49-F238E27FC236}">
                <a16:creationId xmlns:a16="http://schemas.microsoft.com/office/drawing/2014/main" id="{7A310910-D559-859D-2DD6-41B049490A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8450" y="685800"/>
            <a:ext cx="629285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3600" b="1">
                <a:solidFill>
                  <a:srgbClr val="ECCA22"/>
                </a:solidFill>
                <a:latin typeface="Times New Roman" panose="02020603050405020304" pitchFamily="18" charset="0"/>
              </a:rPr>
              <a:t>Group 14—The Carbon Group</a:t>
            </a:r>
          </a:p>
        </p:txBody>
      </p:sp>
      <p:sp>
        <p:nvSpPr>
          <p:cNvPr id="5123" name="Text Box 3">
            <a:extLst>
              <a:ext uri="{FF2B5EF4-FFF2-40B4-BE49-F238E27FC236}">
                <a16:creationId xmlns:a16="http://schemas.microsoft.com/office/drawing/2014/main" id="{51BBB665-2F1C-ED7C-BB03-A449C357A3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371600"/>
            <a:ext cx="792480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Silicon and its Group 14 neighbor, germanium, are metalloids.</a:t>
            </a:r>
            <a:r>
              <a:rPr lang="en-US" altLang="en-US" sz="3200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5124" name="Text Box 4">
            <a:extLst>
              <a:ext uri="{FF2B5EF4-FFF2-40B4-BE49-F238E27FC236}">
                <a16:creationId xmlns:a16="http://schemas.microsoft.com/office/drawing/2014/main" id="{EB63ED36-DC44-5356-5AE0-9E26060220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0"/>
            <a:ext cx="3592513" cy="457200"/>
          </a:xfrm>
          <a:prstGeom prst="rect">
            <a:avLst/>
          </a:prstGeom>
          <a:noFill/>
          <a:ln>
            <a:noFill/>
          </a:ln>
          <a:effectLst>
            <a:outerShdw dist="53882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>
                <a:solidFill>
                  <a:srgbClr val="ECCA22"/>
                </a:solidFill>
              </a:rPr>
              <a:t>Representative Elements</a:t>
            </a:r>
          </a:p>
        </p:txBody>
      </p:sp>
      <p:sp>
        <p:nvSpPr>
          <p:cNvPr id="5126" name="Text Box 6">
            <a:extLst>
              <a:ext uri="{FF2B5EF4-FFF2-40B4-BE49-F238E27FC236}">
                <a16:creationId xmlns:a16="http://schemas.microsoft.com/office/drawing/2014/main" id="{92ECAB31-C1FB-597D-9EC8-25D5DBF5C3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460625"/>
            <a:ext cx="548640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They are used in electronics as semiconductors. </a:t>
            </a:r>
          </a:p>
        </p:txBody>
      </p:sp>
      <p:sp>
        <p:nvSpPr>
          <p:cNvPr id="5127" name="Text Box 7">
            <a:extLst>
              <a:ext uri="{FF2B5EF4-FFF2-40B4-BE49-F238E27FC236}">
                <a16:creationId xmlns:a16="http://schemas.microsoft.com/office/drawing/2014/main" id="{051036BD-B646-4F5B-8C2D-7CFAF28127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3508375"/>
            <a:ext cx="5105400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A </a:t>
            </a:r>
            <a:r>
              <a:rPr lang="en-US" altLang="en-US" sz="3200" b="1">
                <a:solidFill>
                  <a:schemeClr val="bg1"/>
                </a:solidFill>
                <a:latin typeface="Times New Roman" panose="02020603050405020304" pitchFamily="18" charset="0"/>
              </a:rPr>
              <a:t>semiconductor</a:t>
            </a: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 doesn’t conduct electricity as well as metal, but does conduct electricity better than a nonmetal.</a:t>
            </a:r>
            <a:r>
              <a:rPr lang="en-US" altLang="en-US" sz="3200">
                <a:latin typeface="Times New Roman" panose="02020603050405020304" pitchFamily="18" charset="0"/>
              </a:rPr>
              <a:t> </a:t>
            </a:r>
          </a:p>
        </p:txBody>
      </p:sp>
      <p:pic>
        <p:nvPicPr>
          <p:cNvPr id="5129" name="Picture 9">
            <a:extLst>
              <a:ext uri="{FF2B5EF4-FFF2-40B4-BE49-F238E27FC236}">
                <a16:creationId xmlns:a16="http://schemas.microsoft.com/office/drawing/2014/main" id="{A980117E-8B4C-53C4-88BC-6B63C8602C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2057400"/>
            <a:ext cx="2965450" cy="3298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30" name="Text Box 10">
            <a:extLst>
              <a:ext uri="{FF2B5EF4-FFF2-40B4-BE49-F238E27FC236}">
                <a16:creationId xmlns:a16="http://schemas.microsoft.com/office/drawing/2014/main" id="{4075FCA7-AB3D-3B04-4A6F-178480C9AA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3125" y="3962400"/>
            <a:ext cx="4765675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</a:pPr>
            <a:endParaRPr lang="en-GB" altLang="en-US" sz="32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1" dur="5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  <p:bldP spid="5126" grpId="0"/>
      <p:bldP spid="512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>
            <a:extLst>
              <a:ext uri="{FF2B5EF4-FFF2-40B4-BE49-F238E27FC236}">
                <a16:creationId xmlns:a16="http://schemas.microsoft.com/office/drawing/2014/main" id="{099B5EC0-A713-6BF9-4125-1C93DD6068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8450" y="685800"/>
            <a:ext cx="629285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3600" b="1">
                <a:solidFill>
                  <a:srgbClr val="ECCA22"/>
                </a:solidFill>
                <a:latin typeface="Times New Roman" panose="02020603050405020304" pitchFamily="18" charset="0"/>
              </a:rPr>
              <a:t>Group 14—The Carbon Group</a:t>
            </a:r>
          </a:p>
        </p:txBody>
      </p:sp>
      <p:sp>
        <p:nvSpPr>
          <p:cNvPr id="6147" name="Text Box 3">
            <a:extLst>
              <a:ext uri="{FF2B5EF4-FFF2-40B4-BE49-F238E27FC236}">
                <a16:creationId xmlns:a16="http://schemas.microsoft.com/office/drawing/2014/main" id="{B3B4203D-6C19-BCEB-5F4C-4630FDBBE4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219200"/>
            <a:ext cx="784860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Tin and lead are the two heaviest elements in Group 14. </a:t>
            </a:r>
          </a:p>
        </p:txBody>
      </p:sp>
      <p:sp>
        <p:nvSpPr>
          <p:cNvPr id="6148" name="Text Box 4">
            <a:extLst>
              <a:ext uri="{FF2B5EF4-FFF2-40B4-BE49-F238E27FC236}">
                <a16:creationId xmlns:a16="http://schemas.microsoft.com/office/drawing/2014/main" id="{CB6B8912-230B-3083-ABC0-E79B52DBE3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0"/>
            <a:ext cx="3592513" cy="457200"/>
          </a:xfrm>
          <a:prstGeom prst="rect">
            <a:avLst/>
          </a:prstGeom>
          <a:noFill/>
          <a:ln>
            <a:noFill/>
          </a:ln>
          <a:effectLst>
            <a:outerShdw dist="53882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>
                <a:solidFill>
                  <a:srgbClr val="ECCA22"/>
                </a:solidFill>
              </a:rPr>
              <a:t>Representative Elements</a:t>
            </a:r>
          </a:p>
        </p:txBody>
      </p:sp>
      <p:sp>
        <p:nvSpPr>
          <p:cNvPr id="6150" name="Text Box 6">
            <a:extLst>
              <a:ext uri="{FF2B5EF4-FFF2-40B4-BE49-F238E27FC236}">
                <a16:creationId xmlns:a16="http://schemas.microsoft.com/office/drawing/2014/main" id="{AD60DA20-B9DD-833D-2A53-4F9DB90AB8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143125"/>
            <a:ext cx="815340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Lead is used to protect your torso during dental X rays.</a:t>
            </a:r>
            <a:r>
              <a:rPr lang="en-US" altLang="en-US" sz="3200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6151" name="Text Box 7">
            <a:extLst>
              <a:ext uri="{FF2B5EF4-FFF2-40B4-BE49-F238E27FC236}">
                <a16:creationId xmlns:a16="http://schemas.microsoft.com/office/drawing/2014/main" id="{957F8BA4-6F12-0C86-FD5D-FB398FD8A2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3070225"/>
            <a:ext cx="7924800" cy="184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It also is used in car batteries, low-milting alloys, protective shielding around nuclear reactors, and containers used for storing and transporting radioactive materials. </a:t>
            </a:r>
          </a:p>
        </p:txBody>
      </p:sp>
      <p:sp>
        <p:nvSpPr>
          <p:cNvPr id="6152" name="Text Box 8">
            <a:extLst>
              <a:ext uri="{FF2B5EF4-FFF2-40B4-BE49-F238E27FC236}">
                <a16:creationId xmlns:a16="http://schemas.microsoft.com/office/drawing/2014/main" id="{41D0CA9A-CD57-E977-869D-8D2D0E2929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4873625"/>
            <a:ext cx="792480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Tin is used in pewter, toothpaste, and the coating on steel cans used for food.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/>
      <p:bldP spid="6150" grpId="0"/>
      <p:bldP spid="6151" grpId="0"/>
      <p:bldP spid="615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>
            <a:extLst>
              <a:ext uri="{FF2B5EF4-FFF2-40B4-BE49-F238E27FC236}">
                <a16:creationId xmlns:a16="http://schemas.microsoft.com/office/drawing/2014/main" id="{62F55EBC-9D87-F023-62E9-366C81C07B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052513"/>
            <a:ext cx="7920037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2400"/>
              <a:t>This powerpoint was kindly donated to </a:t>
            </a:r>
            <a:r>
              <a:rPr lang="en-GB" altLang="en-US" sz="2400">
                <a:hlinkClick r:id="rId3"/>
              </a:rPr>
              <a:t>www.worldofteaching.com</a:t>
            </a:r>
            <a:endParaRPr lang="en-GB" altLang="en-US" sz="2400"/>
          </a:p>
          <a:p>
            <a:endParaRPr lang="en-GB" altLang="en-US" sz="2400"/>
          </a:p>
          <a:p>
            <a:endParaRPr lang="en-GB" altLang="en-US" sz="2400"/>
          </a:p>
          <a:p>
            <a:endParaRPr lang="en-GB" altLang="en-US" sz="2400"/>
          </a:p>
          <a:p>
            <a:endParaRPr lang="en-GB" altLang="en-US" sz="2400"/>
          </a:p>
          <a:p>
            <a:r>
              <a:rPr lang="en-GB" altLang="en-US" sz="2400">
                <a:hlinkClick r:id="rId3"/>
              </a:rPr>
              <a:t>http://www.worldofteaching.com</a:t>
            </a:r>
            <a:r>
              <a:rPr lang="en-GB" altLang="en-US" sz="2400"/>
              <a:t> is home to over a thousand powerpoints submitted by teachers. This is a completely free site and requires no registration. Please visit and I hope it will help in your teaching.</a:t>
            </a:r>
            <a:endParaRPr lang="en-US" altLang="en-US" sz="2400"/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279</Words>
  <Application>Microsoft Office PowerPoint</Application>
  <PresentationFormat>On-screen Show (4:3)</PresentationFormat>
  <Paragraphs>35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Times New Roman</vt:lpstr>
      <vt:lpstr>Default Design</vt:lpstr>
      <vt:lpstr>Group 14, the Carbon Group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SCNU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Group 14, the Carbon Group</dc:title>
  <dc:creator>CIC1</dc:creator>
  <cp:lastModifiedBy>Nayan GRIFFITHS</cp:lastModifiedBy>
  <cp:revision>4</cp:revision>
  <dcterms:created xsi:type="dcterms:W3CDTF">2005-08-21T21:17:32Z</dcterms:created>
  <dcterms:modified xsi:type="dcterms:W3CDTF">2023-05-23T21:50:23Z</dcterms:modified>
</cp:coreProperties>
</file>