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10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3B526E01-3113-5B5D-7C23-E5E102A1D94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00BD38EA-54FA-05B4-577C-CA1C79EDA54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F566DA2C-EDD0-4ABC-6232-19B477713CBF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5041BB51-4857-E8B2-7DA4-9103DDF7311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28498C08-B7E4-7065-A533-FC001B2F786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55103390-755B-6DC4-10F5-842AFE366E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8FF35D3-9941-4A04-9BF6-FCBCE451F2A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3FB50E4-2BDC-DECB-242D-B383811E5F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BB9AE1-606D-4D56-A0E1-0571CC3BDCD3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6680C621-808D-F0F7-3F1D-5839E38C969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192B04DA-2FF5-E090-7046-9D4C9A87B8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DFB78B5-BDE4-1110-E961-E8DDD6100F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87C172-37F6-4CBE-AE87-DB822497C6FB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E9852130-4568-9863-A9AA-F1A4610C073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141ED7D6-ADDC-AC20-B668-C800789C63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90C6F2F-2FF3-338F-ECC9-4880C7EFCA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2C167D-3727-4ADC-A7DD-4628AC0D6C26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E29C6CBA-7BDE-FABE-0863-79CDCC19D07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B931AFDA-B2A9-1055-8926-EB0BD2F360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BC52B2E-1949-F73B-04BF-0C39177D15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2669F4-62D1-47CB-B219-3E8004F92C67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6CE7B0C1-771D-E7A0-CA08-2588E8AF566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EF65ABD3-B6B6-4319-FDFE-829520104F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FED2835-02A6-5F7B-8A98-6C8A1273C3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0CDF59-7070-4A01-8069-85199E467655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FEDC9734-9C99-42EC-3827-F3B474E18A4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AFECC720-B102-0905-CACA-8F786EDCD4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29738E3-9306-35D5-E4A9-ABFF0A126E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1446D7-1984-46B4-8FB1-C2BB8666ED93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390737A7-E28D-17E4-9F15-37784930E90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99E7062E-F6B8-3082-E7ED-30CE2C32F5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7BEDB05-DC98-0EFA-3930-434F1CFA15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1E69F2-F9CD-484E-95DA-3A3367CF77C5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8A4CDAC3-6FE4-7962-E27B-6850835526D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6881D67-9FB2-5DB0-3D90-8F7241A903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18A1C-A0B8-21D2-3118-F4E9BE0321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DD80F4-8694-520F-6A45-41972666B1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49909C-C7F5-6E7C-4C90-1062250FA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235C56-45A7-9A1E-B58F-805DF681A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24BF99-B84A-C09B-86D5-7C708E150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EDBD8C-C343-4DA1-B40E-15DAC6C842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1412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AAE90-B028-C25F-6AA5-2F29086EB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FF09AE-7446-FC4C-1D63-B7A0BAF10F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2AE23F-2850-7BB5-3126-218CC1ECF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913D3-1620-5666-32C0-A7601DA5A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5DFAE1-2189-C4E4-3D3D-3F8C54225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847FB8-5E59-4370-AD19-FF25FCAC75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844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9C857-2947-7D7F-BA0F-C6F729DDE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A54FF0-FEC6-9048-F527-F17F1058E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8F969-E31E-547E-890E-06A46AB17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3F8E6B-7578-2939-62C1-7AB064D72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A2B83B-4908-BA37-747F-18CCAFE64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07295D-8678-4D84-A42A-0DE786DC77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6173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296FF-4EC1-BF3C-BA72-DF13D6631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0D658-F7D5-1FC0-65BB-CC55EE0E54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24A7DA-013D-C26A-3D3A-11A5BEC452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4E2F04-6E94-30F3-9C16-1289AD6E6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172034-3B8A-E080-1B87-7C770DD12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32F8F9-0274-3A70-2A5B-3E24DE8C0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4718F3-AE6C-4EB1-B2D2-BDD59A4CAC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0851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CA6F0-3639-85AC-B12C-7B5F6E67F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B97EB4-8B0F-731F-9E5C-4F9F6AE725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0E9D06-EE27-7238-AA74-4F42F89649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AD716A-1B78-067C-AE6B-1706FD51FD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4DD096-4FC8-72EA-7B45-C89BA60DD6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62254E-CDD2-F7CF-5B3B-20E5C9563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BB16E7-E710-6D12-DC29-7DCE09FCE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5CE7FD-12F7-99DB-C742-BC1FB4F66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769DC0-33A0-4C42-8CB0-A9B5E488C1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8344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6B011-0694-A70F-8BB3-E72C9088B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493B14-9312-5A5C-7E8B-C3F2F00FE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5CAA95-E7B3-8F4A-CA61-FF6936344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CC9201-9ABF-EE75-1045-0762E7843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D0C743-A315-4875-96DC-6BD3CF7A52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3960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A5E9C6-B89D-D534-2C8F-1D8A48064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1EB7C9-62AE-383A-5D62-6124E0A9B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A993B7-9559-D726-8E8B-E81ED9289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A27E9F-74B6-4C46-A0EC-3A6866AB48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9573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0790E-56EE-FCBA-2327-FCD7ED29D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7CE8D-BCCA-3D5E-7AF5-670E91003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514AF0-47D5-D483-038F-03976443B9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5B6CAA-310D-71D6-E5FF-3FE739039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9EB997-FFE9-91A8-56D1-0906C7DD9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E25505-4153-6B37-C6ED-87CF3B519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0567C8-6523-446B-B317-FDA1A73BC6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2691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C4636-F745-0C7C-0CCD-53C60FE4A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463D40-E574-856D-06AF-7D1B833A69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78F8D0-99B1-EAAF-FC99-6BCF222E70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99337C-FF12-BFD0-5512-4AF6A33F4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17D00D-BACB-A3D4-9A26-EE9D296D7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E73518-18AE-A85F-73F8-D585EA719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E8DD1F-7D9A-4B38-8F6D-A5C4585039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2840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A0ABF-A536-57B9-9E89-F875C6997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6AC498-BA25-7885-6C48-E4EBBA9989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B53D48-1AC0-3821-17C1-5275CCE02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C369C1-353A-E200-A5B4-E7B839C30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6E4BE-EB9C-4B2C-C49E-1C5F4DFCF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C886B3-FD43-417C-BACD-9ED3D87F35E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6461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F2C0B0-8208-0D3D-2ACD-C948799330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1B37CC-25D2-24AC-D3B9-FF99482C3C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84F5AD-8BB9-4BFD-49EF-1A11B60B6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2D3167-11C5-F683-A786-6C3966431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4317A6-74E6-6FDE-BA49-71FC2627A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C8F64F-C3C8-4CA9-BB69-A538DDCCFC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3509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7ABE915-43BE-BD99-DB06-825248A9ED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74D67F9-13F2-04A2-17DB-4E3D3412F3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B33511F-6219-2120-1D4F-44279308F5B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EE9875D-586E-B9AE-F6CE-2E3804844B3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880EA33-5A1E-C06C-052D-AAB2367B72F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636A521-65B8-4A8B-8665-F94030C1E37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BF5F0FC2-B4FE-C3B0-0FEA-0440342F778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3400" y="2438400"/>
            <a:ext cx="7772400" cy="1470025"/>
          </a:xfrm>
        </p:spPr>
        <p:txBody>
          <a:bodyPr anchor="ctr"/>
          <a:lstStyle/>
          <a:p>
            <a:r>
              <a:rPr lang="en-US" altLang="en-US" sz="4400">
                <a:solidFill>
                  <a:schemeClr val="bg1"/>
                </a:solidFill>
              </a:rPr>
              <a:t>Group 15, the Nitrogen Group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AB3AA069-DEF3-10EF-C31C-261FD3DFB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65214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rgbClr val="ECCA22"/>
                </a:solidFill>
                <a:latin typeface="Times New Roman" panose="02020603050405020304" pitchFamily="18" charset="0"/>
              </a:rPr>
              <a:t>Group 15—The Nitrogen Group</a:t>
            </a:r>
          </a:p>
        </p:txBody>
      </p:sp>
      <p:sp>
        <p:nvSpPr>
          <p:cNvPr id="3075" name="Text Box 3">
            <a:extLst>
              <a:ext uri="{FF2B5EF4-FFF2-40B4-BE49-F238E27FC236}">
                <a16:creationId xmlns:a16="http://schemas.microsoft.com/office/drawing/2014/main" id="{15E77519-4480-69A8-0FB1-2A813A1FE4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35075"/>
            <a:ext cx="78486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Nitrogen and phosphorus are required by living things and are used to manufacture various items. 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C2287A75-1257-079E-899B-015782303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0"/>
            <a:ext cx="3592513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ECCA22"/>
                </a:solidFill>
              </a:rPr>
              <a:t>Representative Elements</a:t>
            </a:r>
          </a:p>
        </p:txBody>
      </p:sp>
      <p:sp>
        <p:nvSpPr>
          <p:cNvPr id="3078" name="Text Box 6">
            <a:extLst>
              <a:ext uri="{FF2B5EF4-FFF2-40B4-BE49-F238E27FC236}">
                <a16:creationId xmlns:a16="http://schemas.microsoft.com/office/drawing/2014/main" id="{99404390-381B-2469-AD95-83E5216847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606675"/>
            <a:ext cx="4191000" cy="315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These elements also are parts of the biological materials that store genetic information and energy in living organisms.</a:t>
            </a:r>
            <a:r>
              <a:rPr lang="en-US" altLang="en-US" sz="3200">
                <a:latin typeface="Times New Roman" panose="02020603050405020304" pitchFamily="18" charset="0"/>
              </a:rPr>
              <a:t> </a:t>
            </a:r>
          </a:p>
        </p:txBody>
      </p:sp>
      <p:pic>
        <p:nvPicPr>
          <p:cNvPr id="3079" name="Picture 7">
            <a:extLst>
              <a:ext uri="{FF2B5EF4-FFF2-40B4-BE49-F238E27FC236}">
                <a16:creationId xmlns:a16="http://schemas.microsoft.com/office/drawing/2014/main" id="{8980500A-6F9A-C325-4323-27CBDBA1A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2178050"/>
            <a:ext cx="3736975" cy="377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/>
      <p:bldP spid="307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>
            <a:extLst>
              <a:ext uri="{FF2B5EF4-FFF2-40B4-BE49-F238E27FC236}">
                <a16:creationId xmlns:a16="http://schemas.microsoft.com/office/drawing/2014/main" id="{D3F1DFA3-D26A-CF67-0367-6D546A6BB1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65214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rgbClr val="ECCA22"/>
                </a:solidFill>
                <a:latin typeface="Times New Roman" panose="02020603050405020304" pitchFamily="18" charset="0"/>
              </a:rPr>
              <a:t>Group 15—The Nitrogen Group</a:t>
            </a:r>
          </a:p>
        </p:txBody>
      </p:sp>
      <p:sp>
        <p:nvSpPr>
          <p:cNvPr id="4099" name="Text Box 3">
            <a:extLst>
              <a:ext uri="{FF2B5EF4-FFF2-40B4-BE49-F238E27FC236}">
                <a16:creationId xmlns:a16="http://schemas.microsoft.com/office/drawing/2014/main" id="{D96209A1-1BC6-ED04-5544-B9459460BB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330325"/>
            <a:ext cx="7848600" cy="184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Although almost 80 percent of the air you breathe is nitrogen, you can’t get the nitrogen your body needs by breathing nitrogen gas. </a:t>
            </a:r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id="{3130EFE9-86E1-BB23-C90C-24F06036B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0"/>
            <a:ext cx="3592513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ECCA22"/>
                </a:solidFill>
              </a:rPr>
              <a:t>Representative Elements</a:t>
            </a:r>
          </a:p>
        </p:txBody>
      </p:sp>
      <p:sp>
        <p:nvSpPr>
          <p:cNvPr id="4102" name="Text Box 6">
            <a:extLst>
              <a:ext uri="{FF2B5EF4-FFF2-40B4-BE49-F238E27FC236}">
                <a16:creationId xmlns:a16="http://schemas.microsoft.com/office/drawing/2014/main" id="{721E6D13-EBE2-CADB-455F-4B99DAEA87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213100"/>
            <a:ext cx="80772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Bacteria in the soil must first change nitrogen gas into substances that can be absorbed through the roots of plants. </a:t>
            </a:r>
          </a:p>
        </p:txBody>
      </p:sp>
      <p:sp>
        <p:nvSpPr>
          <p:cNvPr id="4103" name="Text Box 7">
            <a:extLst>
              <a:ext uri="{FF2B5EF4-FFF2-40B4-BE49-F238E27FC236}">
                <a16:creationId xmlns:a16="http://schemas.microsoft.com/office/drawing/2014/main" id="{E58AB21C-8C5D-1FA9-2EB5-C1B34B6CD3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670425"/>
            <a:ext cx="79248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Then, by eating some plants, nitrogen becomes available to your body.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  <p:bldP spid="4102" grpId="0"/>
      <p:bldP spid="410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>
            <a:extLst>
              <a:ext uri="{FF2B5EF4-FFF2-40B4-BE49-F238E27FC236}">
                <a16:creationId xmlns:a16="http://schemas.microsoft.com/office/drawing/2014/main" id="{A5689E18-03DE-C21E-4A9E-12037455F7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65214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rgbClr val="ECCA22"/>
                </a:solidFill>
                <a:latin typeface="Times New Roman" panose="02020603050405020304" pitchFamily="18" charset="0"/>
              </a:rPr>
              <a:t>Group 15—The Nitrogen Group</a:t>
            </a:r>
          </a:p>
        </p:txBody>
      </p:sp>
      <p:sp>
        <p:nvSpPr>
          <p:cNvPr id="5123" name="Text Box 3">
            <a:extLst>
              <a:ext uri="{FF2B5EF4-FFF2-40B4-BE49-F238E27FC236}">
                <a16:creationId xmlns:a16="http://schemas.microsoft.com/office/drawing/2014/main" id="{64DBB9FE-BC8A-A17D-99BA-797F8B4D49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384300"/>
            <a:ext cx="76962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Ammonia is a gas that contains nitrogen and hydrogen. </a:t>
            </a:r>
          </a:p>
        </p:txBody>
      </p:sp>
      <p:sp>
        <p:nvSpPr>
          <p:cNvPr id="5124" name="Text Box 4">
            <a:extLst>
              <a:ext uri="{FF2B5EF4-FFF2-40B4-BE49-F238E27FC236}">
                <a16:creationId xmlns:a16="http://schemas.microsoft.com/office/drawing/2014/main" id="{83A9769E-7395-1C3F-8379-A010CF502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0"/>
            <a:ext cx="3592513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ECCA22"/>
                </a:solidFill>
              </a:rPr>
              <a:t>Representative Elements</a:t>
            </a:r>
          </a:p>
        </p:txBody>
      </p:sp>
      <p:sp>
        <p:nvSpPr>
          <p:cNvPr id="5126" name="Text Box 6">
            <a:extLst>
              <a:ext uri="{FF2B5EF4-FFF2-40B4-BE49-F238E27FC236}">
                <a16:creationId xmlns:a16="http://schemas.microsoft.com/office/drawing/2014/main" id="{033DCFCF-3B96-F45C-8989-AA104441AC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476500"/>
            <a:ext cx="75438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When ammonia is dissolved in water, it can be used as a cleaner and disinfectant.</a:t>
            </a:r>
            <a:r>
              <a:rPr lang="en-US" altLang="en-US" sz="32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5127" name="Text Box 7">
            <a:extLst>
              <a:ext uri="{FF2B5EF4-FFF2-40B4-BE49-F238E27FC236}">
                <a16:creationId xmlns:a16="http://schemas.microsoft.com/office/drawing/2014/main" id="{C6ED8DB0-B56C-5556-51A8-1AA96D3C51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556000"/>
            <a:ext cx="78486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Ammonia also can be converted into solid fertilizers.</a:t>
            </a:r>
          </a:p>
        </p:txBody>
      </p:sp>
      <p:sp>
        <p:nvSpPr>
          <p:cNvPr id="5128" name="Text Box 8">
            <a:extLst>
              <a:ext uri="{FF2B5EF4-FFF2-40B4-BE49-F238E27FC236}">
                <a16:creationId xmlns:a16="http://schemas.microsoft.com/office/drawing/2014/main" id="{C63CC779-50F3-269D-6F89-C400C36BF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632325"/>
            <a:ext cx="78486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It also is used to freeze-dry food and as a refrigerant.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6" grpId="0"/>
      <p:bldP spid="5127" grpId="0"/>
      <p:bldP spid="51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B5FC92EE-7BCB-85E3-514C-DF3E3681B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65214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rgbClr val="ECCA22"/>
                </a:solidFill>
                <a:latin typeface="Times New Roman" panose="02020603050405020304" pitchFamily="18" charset="0"/>
              </a:rPr>
              <a:t>Group 15—The Nitrogen Group</a:t>
            </a:r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9D39C345-EE3F-24BD-92FE-FBE645995B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355725"/>
            <a:ext cx="76962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 element phosphorus comes in two forms—white and red.</a:t>
            </a:r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EE8F2EEE-6F79-A264-5F98-487BB9CDE5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0"/>
            <a:ext cx="3592513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ECCA22"/>
                </a:solidFill>
              </a:rPr>
              <a:t>Representative Elements</a:t>
            </a:r>
          </a:p>
        </p:txBody>
      </p:sp>
      <p:sp>
        <p:nvSpPr>
          <p:cNvPr id="6150" name="Text Box 6">
            <a:extLst>
              <a:ext uri="{FF2B5EF4-FFF2-40B4-BE49-F238E27FC236}">
                <a16:creationId xmlns:a16="http://schemas.microsoft.com/office/drawing/2014/main" id="{F709664D-AA00-06CE-1C8B-717C58DD35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397125"/>
            <a:ext cx="75438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White phosphorus is so active it can’t be exposed to oxygen in the air or it will burst into flames.</a:t>
            </a:r>
            <a:r>
              <a:rPr lang="en-US" altLang="en-US" sz="32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6151" name="Text Box 7">
            <a:extLst>
              <a:ext uri="{FF2B5EF4-FFF2-40B4-BE49-F238E27FC236}">
                <a16:creationId xmlns:a16="http://schemas.microsoft.com/office/drawing/2014/main" id="{972EA613-1645-5EF0-7D90-07F17881A1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870325"/>
            <a:ext cx="7696200" cy="184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 heads of matches contain the less active red phosphorus, which ignites from the heat produced by friction when the match is struck.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6150" grpId="0"/>
      <p:bldP spid="61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>
            <a:extLst>
              <a:ext uri="{FF2B5EF4-FFF2-40B4-BE49-F238E27FC236}">
                <a16:creationId xmlns:a16="http://schemas.microsoft.com/office/drawing/2014/main" id="{E649DCAD-2AA5-05F4-33B5-2D7B4BB761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65214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rgbClr val="ECCA22"/>
                </a:solidFill>
                <a:latin typeface="Times New Roman" panose="02020603050405020304" pitchFamily="18" charset="0"/>
              </a:rPr>
              <a:t>Group 15—The Nitrogen Group</a:t>
            </a:r>
          </a:p>
        </p:txBody>
      </p:sp>
      <p:sp>
        <p:nvSpPr>
          <p:cNvPr id="7171" name="Text Box 3">
            <a:extLst>
              <a:ext uri="{FF2B5EF4-FFF2-40B4-BE49-F238E27FC236}">
                <a16:creationId xmlns:a16="http://schemas.microsoft.com/office/drawing/2014/main" id="{7D82F473-C0BF-6641-F7ED-B2E55275C0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508125"/>
            <a:ext cx="4724400" cy="184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Phosphorous compounds are essential ingredients for healthy teeth and bones. </a:t>
            </a:r>
          </a:p>
        </p:txBody>
      </p:sp>
      <p:sp>
        <p:nvSpPr>
          <p:cNvPr id="7172" name="Text Box 4">
            <a:extLst>
              <a:ext uri="{FF2B5EF4-FFF2-40B4-BE49-F238E27FC236}">
                <a16:creationId xmlns:a16="http://schemas.microsoft.com/office/drawing/2014/main" id="{3DD19816-3733-E8E7-4EA5-7785DB1FCB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0"/>
            <a:ext cx="3592513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ECCA22"/>
                </a:solidFill>
              </a:rPr>
              <a:t>Representative Elements</a:t>
            </a:r>
          </a:p>
        </p:txBody>
      </p:sp>
      <p:sp>
        <p:nvSpPr>
          <p:cNvPr id="7174" name="Text Box 6">
            <a:extLst>
              <a:ext uri="{FF2B5EF4-FFF2-40B4-BE49-F238E27FC236}">
                <a16:creationId xmlns:a16="http://schemas.microsoft.com/office/drawing/2014/main" id="{CCD447FC-3083-7175-A718-77A74C595F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641725"/>
            <a:ext cx="4495800" cy="184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Plants also need phosphorus, so it is one of the nutrients in most fertilizers. </a:t>
            </a:r>
          </a:p>
        </p:txBody>
      </p:sp>
      <p:pic>
        <p:nvPicPr>
          <p:cNvPr id="7175" name="Picture 7">
            <a:extLst>
              <a:ext uri="{FF2B5EF4-FFF2-40B4-BE49-F238E27FC236}">
                <a16:creationId xmlns:a16="http://schemas.microsoft.com/office/drawing/2014/main" id="{806FD967-D56F-B4A4-F266-227017A8A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413" y="1490663"/>
            <a:ext cx="3305175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  <p:bldP spid="717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>
            <a:extLst>
              <a:ext uri="{FF2B5EF4-FFF2-40B4-BE49-F238E27FC236}">
                <a16:creationId xmlns:a16="http://schemas.microsoft.com/office/drawing/2014/main" id="{A44894A6-2C30-522F-3E49-178680D68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819400"/>
            <a:ext cx="7920038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/>
              <a:t>This powerpoint was kindly donated to </a:t>
            </a:r>
            <a:r>
              <a:rPr lang="en-GB" altLang="en-US" sz="2400">
                <a:hlinkClick r:id="rId3"/>
              </a:rPr>
              <a:t>www.worldofteaching.com</a:t>
            </a:r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r>
              <a:rPr lang="en-GB" altLang="en-US" sz="2400">
                <a:hlinkClick r:id="rId3"/>
              </a:rPr>
              <a:t>http://www.worldofteaching.com</a:t>
            </a:r>
            <a:r>
              <a:rPr lang="en-GB" altLang="en-US" sz="2400"/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333</Words>
  <Application>Microsoft Office PowerPoint</Application>
  <PresentationFormat>On-screen Show (4:3)</PresentationFormat>
  <Paragraphs>38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Times New Roman</vt:lpstr>
      <vt:lpstr>Default Design</vt:lpstr>
      <vt:lpstr>Group 15, the Nitrogen Group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SCNU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15, the Nitrogen Group</dc:title>
  <dc:creator>CIC1</dc:creator>
  <cp:lastModifiedBy>Nayan GRIFFITHS</cp:lastModifiedBy>
  <cp:revision>4</cp:revision>
  <dcterms:created xsi:type="dcterms:W3CDTF">2005-08-21T21:21:16Z</dcterms:created>
  <dcterms:modified xsi:type="dcterms:W3CDTF">2023-05-23T21:47:50Z</dcterms:modified>
</cp:coreProperties>
</file>