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94402A4-E64C-2821-224F-5F3B6ACD47A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543049F-B1EA-7A26-FBA0-DD6F7682602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EFF9366A-C650-E5E3-77D4-36D802462470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A8E51AC8-10E7-00B8-03AE-18DF4995F12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EB1C3AFF-83CC-052E-1A40-B859DCF4C16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C1CBC731-E5E9-1FB6-C96D-87CC7DC17D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F5847A7-5EA6-4573-8545-E2D87C93C3F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F4D7AE5-6ED4-1F08-229B-D2A777898F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0C9918-E370-4DA5-AA3F-C7B1D6C10DCD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2C7FE5C9-886C-34EE-8A92-68A8B1DDE49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8A7A281-141C-57D3-8334-075424B208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DE100A2-21BA-6BFB-354D-8CB4EFA471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533C1D-BB7C-4FF5-B06E-35EB853419CF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08AA1E07-8257-6C29-C594-ED56D825B8F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208B9E1-5827-1D26-7868-F9FE50219C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E143A11-7964-5F6F-9A7E-6FADB067E7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33F2B2-881E-4643-8DF1-4C0673A77025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E04B88B4-2550-A967-7042-F9E0A6E700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01F31EC-5C6A-899E-5380-9FD524F9AE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71924CE-995F-F07E-F204-76BB324AD1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4F333C-072C-404C-95A1-31168147BD35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188451A-A19D-D504-3149-BE6617CF812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95687DA-4462-6136-BBB0-961EA8E797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27AEB90-7FBC-8DEE-9C70-B6157B62BF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828803-5751-404B-8D34-7529A1FDB307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DAF52695-52AF-5E83-DDF0-7AD06A10460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7397727-F8C0-8258-170F-FB1EE90CFA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C685568-27F0-AB5B-C911-FAE697D4C5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99269F-6722-478B-91E3-49FAA33B7544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50290176-7EFB-8175-4DFF-F14881A664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0751291-83E6-D468-5D05-0874543984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BE7DA7-9F2B-1FD4-1045-5DC7D4A644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ADE437-FFF2-4BD0-A2CE-AC29E9112233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962FDDA7-4F91-1D18-8202-9CCF5E2E645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5AE6AA51-B8ED-880A-4A56-8553FFF9EB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6ACC3B-CF1B-5C33-819C-1FCB0C1A81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E535CF-AD1B-4133-8DD4-E263701FF096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047669BC-D478-8CA6-F0FD-CC93D3474D5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05B330F-8F01-606C-1F85-757B4FFECD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61F0E8D-0F78-9E3E-92A1-E7368EFD0A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385F71-169D-40D0-B5C1-298A5CD47700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EAFCB1BF-F5E0-4D2E-EA68-04201712D1F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72B458B-FAF4-5EF2-DEA1-928E9A1650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D4AC783-6935-0A47-F5CA-39904884A8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005244-823F-4749-849F-C70A897A4CC5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1697356E-8944-96D3-F963-60DCFCF6BDA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765809A1-71D7-4C95-BFFF-DFE6C1A4B9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44461-9F2C-5763-2346-EC7B19F0F3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0C229E-A680-3D58-40CC-BB3AF2511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E2CD7-75BB-A994-1A32-64797BECD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E02FA-B806-6C28-7C02-2B1CFA9C9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1D229-86CC-6B34-92A3-83F6EAA8D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65078-28A5-4325-9E3E-1BCEEA2F90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63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5B664-4113-1337-04E5-D74809C21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567D7-6C70-E871-E988-276CD1395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0F35B-B0A9-99B7-43D8-1FAF40EE8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4C8E9-F613-B63C-8FC7-CBF7208A0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C3A20-C58A-8C08-9B6D-9BA1BDC7F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2ADB1E-AB7D-4AB9-A560-035CBA5AC4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5388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6CC73-82A9-FC1D-5DE9-7960E8D9A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C6D67-6D5F-E24F-DA69-0F2829E83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6A13C-6F1B-B14D-A855-408CEE114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C61DA-FC5C-8AB7-4D45-C7E945E3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86A6D-82AF-7BF5-89A1-64AC92D44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609B5-4526-403D-87F2-78C6BF4DCE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429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B545A-30E9-E548-223B-D40C654AB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9186D-801E-3729-A23D-5B8283931C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944900-9D60-9083-AD00-EB5AA333B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BA23B7-255C-7887-6B85-C00E7A749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F2C69-A2AC-CB8A-65E9-A0CD9FA78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05C230-322F-7366-80F8-A80116287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A6D85-2A64-41FD-B70A-F4F460D75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0596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E4FC-8E03-29BB-56F4-DE3DE693D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9DB4B-2476-EC52-540B-2BC8F0027A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EA3EC-35DA-FAF2-53B2-84298DD3E2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837E75-A3E2-653C-BE63-98D7BADCC8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C12400-7833-19A3-BF5C-380D97BEC6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35AC99-69A7-5623-AEE6-DDD1B5219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CA8AF1-6709-FCC8-FBC8-476195269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EE49B8-46BF-5C71-EA7F-765FCC8B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AB7CD-A750-436E-892B-C81A2813CC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620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ACDB-3D45-B30D-C458-A5ACE9D45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BA800A-B338-2255-8BAE-F78F0911F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0B9FC3-09D4-A2E5-0F1A-0741971E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40CBC5-954B-8008-1E21-957BECC0E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4E7F1E-0895-4A7F-B2C7-3FE033E133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8941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6F85C7-2D71-FF68-0A21-23F2932E4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EC822B-E371-9D1B-FF16-4584D878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AAA45-2AE8-2FC4-A105-AC18C242E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679E34-798E-40D5-8B29-76DEE5ED94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7849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B7233-7528-8536-FA17-81B4255EA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0C021-BDB1-F7D3-56A0-C1FC83A14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B6A3D-9A73-8F9F-2EFD-73AAC372B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AF6EAF-2B15-3BFC-37F6-139EFBFE3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62D4D-6BA7-0372-75E5-1DC3D4C1D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4190A3-84C6-3DA1-5770-A68441092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9A9557-B46C-4AB0-84B0-1B6D306EA5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6062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4419E-6D7C-AEF7-196D-B65A9EDC8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2CE9C3-468C-BC70-1D81-B67EA7C3C6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4CDD1-7B35-E7E5-7B5A-E0395B3D6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44E45-1D4B-3C51-34D5-72BA75B9D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67FD89-C9D9-5E50-AD8A-F6E086A8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FF810-B5DB-103B-9FAC-EFB97D24C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4CCEF-EC46-4C56-868E-E37DFCC066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166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B5CAA-D362-F643-542A-53B71D246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718B2E-E0A7-425E-626B-DDD16A88CF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4F717-1CF1-002C-46DE-95DD0131F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E4ABF-8346-2E68-5F1A-73C1CBAEF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7AE48-F8DF-2070-F208-C87EF57CD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5438D-BF3E-4068-87B7-80AE6C6EAF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461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51A076-E69B-2139-2854-DDDF7AACB1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FDA205-4671-FC0F-7658-E26B43D2D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D7331-4646-C8E7-67E9-3F5465796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F93AE-F0D0-A71A-7C7D-353269CAE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BA559-C5EA-DB48-582C-404DCEB90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9DB0F-9AFE-4B5C-8CC0-14563B189B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97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DC97350-A068-1DF4-BD2D-4195C9EAD1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9AAA6FD-6104-2C51-2FA5-50907A1B70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E52C77C-A26F-3C36-1EA4-88CBAA6C06F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532FF9D-9DDE-F276-7C4D-1B7A69886D9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146B8CF-6A81-C7F4-9116-B3682A92E86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FA972CB-2756-4A48-87FE-F567ACB73D3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BABAE12-F053-2C32-0C67-277E4DC899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The Noble Gases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CE50FE72-5699-2F95-B706-871734F9C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784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accent1"/>
                </a:solidFill>
                <a:latin typeface="Times New Roman" panose="02020603050405020304" pitchFamily="18" charset="0"/>
              </a:rPr>
              <a:t>Group 18—The Noble Gases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F4195A06-74ED-042B-5010-22DB9AB42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543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Group18 elements are called the </a:t>
            </a: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noble gases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6CC39407-C9F8-72A2-57C8-7B1F8D637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Representative Elements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84C44788-4DD1-933E-8680-C9F2E5F64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id="{827FD556-9873-170C-9E3D-660725F0C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74875"/>
            <a:ext cx="3810000" cy="272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This is because they rarely combine with other elements and are found only as uncombined elements in nature. </a:t>
            </a:r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51D46404-6816-41CF-BEFE-E55E0E35D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953000"/>
            <a:ext cx="3810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Their reactivity is very low. </a:t>
            </a:r>
          </a:p>
        </p:txBody>
      </p:sp>
      <p:pic>
        <p:nvPicPr>
          <p:cNvPr id="3081" name="Picture 9">
            <a:extLst>
              <a:ext uri="{FF2B5EF4-FFF2-40B4-BE49-F238E27FC236}">
                <a16:creationId xmlns:a16="http://schemas.microsoft.com/office/drawing/2014/main" id="{8A8699C5-41D5-D504-BC32-5520A5391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25" y="1828800"/>
            <a:ext cx="3419475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8" grpId="0"/>
      <p:bldP spid="30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D9653C89-265F-1B0D-1348-42FF95BB4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784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accent1"/>
                </a:solidFill>
                <a:latin typeface="Times New Roman" panose="02020603050405020304" pitchFamily="18" charset="0"/>
              </a:rPr>
              <a:t>Group 18—The Noble Gases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50F0FE7D-7F17-6784-D55D-4AD3E6699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60525"/>
            <a:ext cx="3276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Helium is less dense than air, so it’s great for all kinds of balloons. 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5969A725-C4AB-30D4-BE6E-20538E37F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Representative Elements</a:t>
            </a:r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CABB1E6B-FE08-296F-2C38-ACEC33FD8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943C98B8-C2C7-3C25-79ED-79E5ABF00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25" y="1389063"/>
            <a:ext cx="444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Text Box 7">
            <a:extLst>
              <a:ext uri="{FF2B5EF4-FFF2-40B4-BE49-F238E27FC236}">
                <a16:creationId xmlns:a16="http://schemas.microsoft.com/office/drawing/2014/main" id="{459AD3B6-A07D-6417-63A0-5EF0343A7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384675"/>
            <a:ext cx="78486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Helium balloons lift instruments into the upper atmosphere to measure atmospheric conditions.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59042464-9E1A-B2F0-23CB-E1022429E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784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accent1"/>
                </a:solidFill>
                <a:latin typeface="Times New Roman" panose="02020603050405020304" pitchFamily="18" charset="0"/>
              </a:rPr>
              <a:t>Group 18—The Noble Gases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E9C16A87-74F2-9B9B-1525-BD5185A59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Representative Elements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316D83C4-350E-08D5-B5D6-43F2CD16F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A38A9586-091F-84A1-F410-DC86E5FE8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25" y="1389063"/>
            <a:ext cx="444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26" name="Group 6">
            <a:extLst>
              <a:ext uri="{FF2B5EF4-FFF2-40B4-BE49-F238E27FC236}">
                <a16:creationId xmlns:a16="http://schemas.microsoft.com/office/drawing/2014/main" id="{524DB334-A262-E935-88DC-9FF5DF6A0A79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676400"/>
            <a:ext cx="5700713" cy="3155950"/>
            <a:chOff x="336" y="950"/>
            <a:chExt cx="3591" cy="1988"/>
          </a:xfrm>
        </p:grpSpPr>
        <p:sp>
          <p:nvSpPr>
            <p:cNvPr id="5127" name="Text Box 7">
              <a:extLst>
                <a:ext uri="{FF2B5EF4-FFF2-40B4-BE49-F238E27FC236}">
                  <a16:creationId xmlns:a16="http://schemas.microsoft.com/office/drawing/2014/main" id="{002ACAC7-D4B4-FB7B-4893-471DD27913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950"/>
              <a:ext cx="2112" cy="17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001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2573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7145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1717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chemeClr val="tx1"/>
                </a:buClr>
                <a:buFontTx/>
                <a:buChar char="•"/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Even though hydrogen is lighter than helium, helium is preferred for these purposes</a:t>
              </a:r>
            </a:p>
          </p:txBody>
        </p:sp>
        <p:sp>
          <p:nvSpPr>
            <p:cNvPr id="5128" name="Text Box 8">
              <a:extLst>
                <a:ext uri="{FF2B5EF4-FFF2-40B4-BE49-F238E27FC236}">
                  <a16:creationId xmlns:a16="http://schemas.microsoft.com/office/drawing/2014/main" id="{8B9ADE04-D5BD-84D0-9DAB-F503A9A901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7" y="2604"/>
              <a:ext cx="3370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chemeClr val="tx1"/>
                </a:buClr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because helium will not burn.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5FC4DD2D-592A-3A83-7D49-A2212BC0C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0101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accent1"/>
                </a:solidFill>
                <a:latin typeface="Times New Roman" panose="02020603050405020304" pitchFamily="18" charset="0"/>
              </a:rPr>
              <a:t>Uses for the Noble Gases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09FFEDCB-07B0-0CCB-96FB-B9E4B5302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524000"/>
            <a:ext cx="3581400" cy="272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“neon” lights you see in advertising signs can contain any of the noble gases, not just neon. 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42E5E3FA-48F3-4A25-56CB-B91C29DC5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Representative Elements</a:t>
            </a:r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879169B1-7519-4325-BAED-C4B1483AB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9EB34E74-0D36-F336-12CB-6EE85F47C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18025"/>
            <a:ext cx="76962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Electricity is passed through the glass tubes that make up the sign. </a:t>
            </a:r>
          </a:p>
        </p:txBody>
      </p:sp>
      <p:pic>
        <p:nvPicPr>
          <p:cNvPr id="6151" name="Picture 7">
            <a:extLst>
              <a:ext uri="{FF2B5EF4-FFF2-40B4-BE49-F238E27FC236}">
                <a16:creationId xmlns:a16="http://schemas.microsoft.com/office/drawing/2014/main" id="{75F37235-3CDD-DF80-2F08-4EE7952B9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063" y="1725613"/>
            <a:ext cx="4495800" cy="238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3CEC5570-2ABA-AD22-BE48-1D9426289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0101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accent1"/>
                </a:solidFill>
                <a:latin typeface="Times New Roman" panose="02020603050405020304" pitchFamily="18" charset="0"/>
              </a:rPr>
              <a:t>Uses for the Noble Gases</a:t>
            </a:r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A62AD742-1622-8A47-4FFF-FAB867656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Representative Elements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EF8B471D-F897-E34E-C378-112402AB5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00930AC0-5EF1-DB9C-A204-742C87A2A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524000"/>
            <a:ext cx="36576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electricity causes the gas to glow. </a:t>
            </a:r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094E8F8E-62C9-91B7-20DD-56D7EC5EE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89275"/>
            <a:ext cx="35814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Each noble gas produces a unique color. </a:t>
            </a:r>
          </a:p>
        </p:txBody>
      </p:sp>
      <p:sp>
        <p:nvSpPr>
          <p:cNvPr id="7175" name="Text Box 7">
            <a:extLst>
              <a:ext uri="{FF2B5EF4-FFF2-40B4-BE49-F238E27FC236}">
                <a16:creationId xmlns:a16="http://schemas.microsoft.com/office/drawing/2014/main" id="{532E83D4-7526-581C-1E8C-1A902162C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746625"/>
            <a:ext cx="8153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Helium glows yellow, neon glows red-orange, and argon produces a bluish-violet color. </a:t>
            </a:r>
          </a:p>
        </p:txBody>
      </p:sp>
      <p:pic>
        <p:nvPicPr>
          <p:cNvPr id="7176" name="Picture 8">
            <a:extLst>
              <a:ext uri="{FF2B5EF4-FFF2-40B4-BE49-F238E27FC236}">
                <a16:creationId xmlns:a16="http://schemas.microsoft.com/office/drawing/2014/main" id="{B13B263F-C9DF-125C-2DC8-E9990822A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063" y="1725613"/>
            <a:ext cx="4495800" cy="238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/>
      <p:bldP spid="71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195FD8B1-321F-BFAA-BADA-A693E238A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0101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accent1"/>
                </a:solidFill>
                <a:latin typeface="Times New Roman" panose="02020603050405020304" pitchFamily="18" charset="0"/>
              </a:rPr>
              <a:t>Uses for the Noble Gases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E38FB44D-4B4F-4A1C-BFF9-E6E25CE23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08100"/>
            <a:ext cx="7620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Argon, the most abundant of the noble gases on Earth, was first found in 1894. 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D3B90ED7-5B0D-6804-900B-5EC633234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Representative Elements</a:t>
            </a:r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081EF63C-DC4D-3B9B-73F2-B9FC2FAE9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C7706EF9-35AA-C9D4-0999-D0885AF66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311400"/>
            <a:ext cx="76962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Krypton is used with nitrogen in ordinary lightbulbs because these gases keep the glowing filament from burning out. </a:t>
            </a: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D8F732FC-DE71-B494-CA67-BF13708F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759200"/>
            <a:ext cx="79248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Krypton lights are used to illuminate landing strips at airports, and xenon is used in strobe lights and was once used in photographic flash cubes.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8" grpId="0"/>
      <p:bldP spid="81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DEDACBAA-769C-526E-31D0-AC9B44DAB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0101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accent1"/>
                </a:solidFill>
                <a:latin typeface="Times New Roman" panose="02020603050405020304" pitchFamily="18" charset="0"/>
              </a:rPr>
              <a:t>Uses for the Noble Gases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6FFF8ECF-6CF4-FC60-5359-9AC119847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35100"/>
            <a:ext cx="77724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At the bottom of the group is radon, a radioactive gas produced naturally as uranium decays in rocks and soil. 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E82D13FC-AACD-9661-87DD-A12B326FC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Representative Elements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BDB993DD-261D-9871-606A-82588A124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CE262EFD-A923-C8E7-1592-145D219B8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48000"/>
            <a:ext cx="8305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If radon seeps into a home, the gas can be harmful because it continues to emit radiation. </a:t>
            </a:r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0B7B7468-E1BC-5CA8-E9F9-735587326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213225"/>
            <a:ext cx="7772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When people breathe the gas over a period of time, it can cause lung cancer.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2" grpId="0"/>
      <p:bldP spid="92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>
            <a:extLst>
              <a:ext uri="{FF2B5EF4-FFF2-40B4-BE49-F238E27FC236}">
                <a16:creationId xmlns:a16="http://schemas.microsoft.com/office/drawing/2014/main" id="{2856FAB8-DC31-8EF1-D38C-D7078A179E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24625" y="4238625"/>
          <a:ext cx="2619375" cy="261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 6.0" r:id="rId3" imgW="4746240" imgH="7118280" progId="CorelDRAW.Graphic.6">
                  <p:embed/>
                </p:oleObj>
              </mc:Choice>
              <mc:Fallback>
                <p:oleObj name="CorelDRAW 6.0" r:id="rId3" imgW="4746240" imgH="7118280" progId="CorelDRAW.Graphic.6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25" y="4238625"/>
                        <a:ext cx="2619375" cy="261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Rectangle 3">
            <a:extLst>
              <a:ext uri="{FF2B5EF4-FFF2-40B4-BE49-F238E27FC236}">
                <a16:creationId xmlns:a16="http://schemas.microsoft.com/office/drawing/2014/main" id="{423CB0AD-4676-B8AC-D466-8EA05272CB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077200" cy="563562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Group 18/0 – The Noble gases</a:t>
            </a:r>
          </a:p>
        </p:txBody>
      </p:sp>
      <p:graphicFrame>
        <p:nvGraphicFramePr>
          <p:cNvPr id="11268" name="Group 4">
            <a:extLst>
              <a:ext uri="{FF2B5EF4-FFF2-40B4-BE49-F238E27FC236}">
                <a16:creationId xmlns:a16="http://schemas.microsoft.com/office/drawing/2014/main" id="{47ABCFB4-37BF-0FBE-1F59-297B504CD2A8}"/>
              </a:ext>
            </a:extLst>
          </p:cNvPr>
          <p:cNvGraphicFramePr>
            <a:graphicFrameLocks noGrp="1"/>
          </p:cNvGraphicFramePr>
          <p:nvPr/>
        </p:nvGraphicFramePr>
        <p:xfrm>
          <a:off x="5238750" y="876300"/>
          <a:ext cx="3467100" cy="1700213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268048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9293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8460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0584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0208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6073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8646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0895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8997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5427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2377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5447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125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0140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3283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0191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998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817899"/>
                    </a:ext>
                  </a:extLst>
                </a:gridCol>
              </a:tblGrid>
              <a:tr h="166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025477"/>
                  </a:ext>
                </a:extLst>
              </a:tr>
              <a:tr h="165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529736"/>
                  </a:ext>
                </a:extLst>
              </a:tr>
              <a:tr h="166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849004"/>
                  </a:ext>
                </a:extLst>
              </a:tr>
              <a:tr h="165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698087"/>
                  </a:ext>
                </a:extLst>
              </a:tr>
              <a:tr h="166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280075"/>
                  </a:ext>
                </a:extLst>
              </a:tr>
              <a:tr h="165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776653"/>
                  </a:ext>
                </a:extLst>
              </a:tr>
              <a:tr h="166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205778"/>
                  </a:ext>
                </a:extLst>
              </a:tr>
            </a:tbl>
          </a:graphicData>
        </a:graphic>
      </p:graphicFrame>
      <p:sp>
        <p:nvSpPr>
          <p:cNvPr id="11472" name="Text Box 208">
            <a:extLst>
              <a:ext uri="{FF2B5EF4-FFF2-40B4-BE49-F238E27FC236}">
                <a16:creationId xmlns:a16="http://schemas.microsoft.com/office/drawing/2014/main" id="{BFE58797-452C-4767-36AB-C95AE6BD4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19150"/>
            <a:ext cx="4514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66FFCC"/>
                </a:solidFill>
                <a:latin typeface="Comic Sans MS" panose="030F0702030302020204" pitchFamily="66" charset="0"/>
              </a:rPr>
              <a:t>Some facts…</a:t>
            </a:r>
          </a:p>
        </p:txBody>
      </p:sp>
      <p:sp>
        <p:nvSpPr>
          <p:cNvPr id="11473" name="Text Box 209">
            <a:extLst>
              <a:ext uri="{FF2B5EF4-FFF2-40B4-BE49-F238E27FC236}">
                <a16:creationId xmlns:a16="http://schemas.microsoft.com/office/drawing/2014/main" id="{28FBDD7F-D92B-B45D-165E-80C1C595E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09700"/>
            <a:ext cx="46291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1)  All of the noble gases have a full outer shell, so they are very _____________</a:t>
            </a:r>
          </a:p>
        </p:txBody>
      </p:sp>
      <p:sp>
        <p:nvSpPr>
          <p:cNvPr id="11474" name="Text Box 210">
            <a:extLst>
              <a:ext uri="{FF2B5EF4-FFF2-40B4-BE49-F238E27FC236}">
                <a16:creationId xmlns:a16="http://schemas.microsoft.com/office/drawing/2014/main" id="{0BE02308-6C9C-63E6-07EA-EBD1D495C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00350"/>
            <a:ext cx="7353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66FFCC"/>
                </a:solidFill>
                <a:latin typeface="Comic Sans MS" panose="030F0702030302020204" pitchFamily="66" charset="0"/>
              </a:rPr>
              <a:t>2)  They all have low melting and boiling points</a:t>
            </a:r>
          </a:p>
        </p:txBody>
      </p:sp>
      <p:sp>
        <p:nvSpPr>
          <p:cNvPr id="11475" name="Text Box 211">
            <a:extLst>
              <a:ext uri="{FF2B5EF4-FFF2-40B4-BE49-F238E27FC236}">
                <a16:creationId xmlns:a16="http://schemas.microsoft.com/office/drawing/2014/main" id="{C3559910-DC81-6E6D-2CA2-F86CA16FA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861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3)  They exist as single atoms rather then diatomic molecules</a:t>
            </a:r>
          </a:p>
        </p:txBody>
      </p:sp>
      <p:sp>
        <p:nvSpPr>
          <p:cNvPr id="11476" name="Text Box 212">
            <a:extLst>
              <a:ext uri="{FF2B5EF4-FFF2-40B4-BE49-F238E27FC236}">
                <a16:creationId xmlns:a16="http://schemas.microsoft.com/office/drawing/2014/main" id="{E270BD2B-AE24-7987-92AF-6D798A389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152900"/>
            <a:ext cx="77343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 startAt="4"/>
            </a:pPr>
            <a:r>
              <a:rPr lang="en-GB" altLang="en-US" sz="2400">
                <a:solidFill>
                  <a:srgbClr val="66FFCC"/>
                </a:solidFill>
                <a:latin typeface="Comic Sans MS" panose="030F0702030302020204" pitchFamily="66" charset="0"/>
              </a:rPr>
              <a:t>Helium is lighter then air and is used in balloons and airships (as well as for talking in a silly voice)</a:t>
            </a:r>
          </a:p>
        </p:txBody>
      </p:sp>
      <p:sp>
        <p:nvSpPr>
          <p:cNvPr id="11477" name="Text Box 213">
            <a:extLst>
              <a:ext uri="{FF2B5EF4-FFF2-40B4-BE49-F238E27FC236}">
                <a16:creationId xmlns:a16="http://schemas.microsoft.com/office/drawing/2014/main" id="{BFBEB8F9-801B-E418-D6A8-404D64F2E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00650"/>
            <a:ext cx="48577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 startAt="5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Argon is used in light bulbs (because it is so unreactive) and argon , krypton and neon are used in fancy lights</a:t>
            </a:r>
          </a:p>
        </p:txBody>
      </p:sp>
      <p:graphicFrame>
        <p:nvGraphicFramePr>
          <p:cNvPr id="11478" name="Object 214">
            <a:extLst>
              <a:ext uri="{FF2B5EF4-FFF2-40B4-BE49-F238E27FC236}">
                <a16:creationId xmlns:a16="http://schemas.microsoft.com/office/drawing/2014/main" id="{00D5185A-7171-0912-3569-F43CBA6A01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8763" y="5126038"/>
          <a:ext cx="990600" cy="173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 6.0" r:id="rId5" imgW="2220120" imgH="3884040" progId="CorelDRAW.Graphic.6">
                  <p:embed/>
                </p:oleObj>
              </mc:Choice>
              <mc:Fallback>
                <p:oleObj name="CorelDRAW 6.0" r:id="rId5" imgW="2220120" imgH="3884040" progId="CorelDRAW.Graphic.6">
                  <p:embed/>
                  <p:pic>
                    <p:nvPicPr>
                      <p:cNvPr id="0" name="Object 2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8763" y="5126038"/>
                        <a:ext cx="990600" cy="173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3" grpId="0" autoUpdateAnimBg="0"/>
      <p:bldP spid="11474" grpId="0" autoUpdateAnimBg="0"/>
      <p:bldP spid="11475" grpId="0" autoUpdateAnimBg="0"/>
      <p:bldP spid="11476" grpId="0" autoUpdateAnimBg="0"/>
      <p:bldP spid="1147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202E0914-F321-B758-E3DF-69E3C2069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114675"/>
            <a:ext cx="7920038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490</Words>
  <Application>Microsoft Office PowerPoint</Application>
  <PresentationFormat>On-screen Show (4:3)</PresentationFormat>
  <Paragraphs>63</Paragraphs>
  <Slides>10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Comic Sans MS</vt:lpstr>
      <vt:lpstr>Default Design</vt:lpstr>
      <vt:lpstr>CorelDRAW 6.0 Graphic</vt:lpstr>
      <vt:lpstr>The Noble Gases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Group 18/0 – The Noble gases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Noble Gases</dc:title>
  <dc:creator>CIC1</dc:creator>
  <cp:lastModifiedBy>Nayan GRIFFITHS</cp:lastModifiedBy>
  <cp:revision>5</cp:revision>
  <dcterms:created xsi:type="dcterms:W3CDTF">2005-08-21T21:29:12Z</dcterms:created>
  <dcterms:modified xsi:type="dcterms:W3CDTF">2023-05-23T22:19:01Z</dcterms:modified>
</cp:coreProperties>
</file>