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2" r:id="rId3"/>
    <p:sldId id="263" r:id="rId4"/>
    <p:sldId id="258" r:id="rId5"/>
    <p:sldId id="259" r:id="rId6"/>
    <p:sldId id="260" r:id="rId7"/>
    <p:sldId id="261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10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CD329ADD-F1A5-CBFB-FD2F-860F1666246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8B02544E-1417-F40F-4C28-1594036746F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A852B3E-2670-4156-B099-CA351E6AE9DC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317" name="Rectangle 5">
            <a:extLst>
              <a:ext uri="{FF2B5EF4-FFF2-40B4-BE49-F238E27FC236}">
                <a16:creationId xmlns:a16="http://schemas.microsoft.com/office/drawing/2014/main" id="{436DC2CA-9365-EEC2-BEB8-EC1CEEB48F3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3318" name="Rectangle 6">
            <a:extLst>
              <a:ext uri="{FF2B5EF4-FFF2-40B4-BE49-F238E27FC236}">
                <a16:creationId xmlns:a16="http://schemas.microsoft.com/office/drawing/2014/main" id="{4148AAEC-9BD3-155D-AB8C-C9BBCA7210D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3319" name="Rectangle 7">
            <a:extLst>
              <a:ext uri="{FF2B5EF4-FFF2-40B4-BE49-F238E27FC236}">
                <a16:creationId xmlns:a16="http://schemas.microsoft.com/office/drawing/2014/main" id="{02B78E51-4C6F-EF4E-C330-1AE648646C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3E8EB95-FEFF-4D7A-BD0E-1574E73C6BFD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E9EF8B5-DB7F-974D-7B28-54EB420EB95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AC2163-65C8-4727-8398-5757C891F5CD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11517D5A-3219-A278-F5DB-53A61AA5500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C721FA7F-CB1E-B505-9E84-5EB6282DB0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7302456-F3CC-CC04-F366-FF328249807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B54327-AC88-4D58-8CB1-22D579D56289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A20CE042-7085-A0C4-CAA4-EA13FEA6AF7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87DF0045-8AAE-6703-1C1A-0CBED5C6CE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1E04552-0DEC-3381-CC63-891A41B6EFA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99B48F-2A66-487E-90FB-3778CE0DFCCD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CD8924DE-6C13-70AB-FDF6-DF6BA290892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0362FD09-EE60-87CC-66D7-0CD963C09E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D070B22-2706-8ADD-5EB1-6290E53297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403A97-376B-476C-911C-6A361C762C36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D442C1A7-D382-699D-C969-30DB328553C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59E9BE91-94CB-DED2-4F76-FF8FBD28BC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8E4F20B-8E6B-68E6-7F18-D661DC91DA0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BC89A1-173F-4911-BEEE-1D47B3FB066D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A25CA767-9327-F3F6-2B12-6B496966774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6B5EBF23-C664-76E2-CD8A-5FF24DDCB7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8133C1E-E1D7-74EC-A9F7-23FC0FC5187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B54C89-0BFE-446D-ACD8-009569B16891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AB0ED6B3-75B8-6FDC-B0EE-DAB8DD5FBBC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2D0F180A-4D73-3493-DEB6-06098531BF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AD27AAF-AB11-BE7D-6F8C-9A4ED3CE1F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688C9C-09AC-4E3C-80FD-D2E2E5E88F30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E8294622-B460-2DF5-FACF-A1229099F54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CA215C62-59B9-C556-70D2-F25E8240F9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49BE258-2217-5942-8145-37393938B5F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67E83F-8EFA-47A8-8528-CB1793CFCEF3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FF09F12F-D2A1-A45B-0B3E-5D90EA96004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247775CB-6195-E7DB-BD4D-46A8E1604F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F654A94-528B-18B5-EC9F-67E051A101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9E5E93-164F-4404-9E82-DEA6EFE518E3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4D88D5C3-717C-4A28-8B50-8855F63685A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A48AF3A3-F136-5480-4493-FA6F47EC12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98AF725-B210-8E39-25BD-79EF0AE38E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9DDD09-2E6D-481C-A5B4-71205E1294AE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22B167FB-7431-70B3-FF7E-1FBC9FDA587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8BDFE86D-F7EB-F394-3462-D2AF9EF819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B1C27-DE2F-B2F7-EADA-50BF428A20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D91A08-4BCF-97E6-D6DA-9677607289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39780E-E430-13CF-7BD3-BCD7696A3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931899-0E59-F037-5BE3-C4EF905F9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DA87A0-6A8D-66A9-0D04-1DB940093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43393C-42FF-457E-AD26-525D26595D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7376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633DE-E225-AA57-C8D2-918FD8DC3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8DB094-2A42-C811-51A2-C752AB45C9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206B2C-6931-5259-68C3-610705C92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4EE78-0DC0-3417-5C2C-C873C7100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4A51E6-F782-2899-405C-66E3263F4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5B324E-19C1-43A5-A427-7C6EFF15A8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6768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E52B1D-BD71-69FC-D222-EB17AB5CBC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200846-F70F-17AC-05B1-FB0C1F9360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A5FBB0-C268-2520-65B9-3A1775E94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FE7C5C-F2B7-5ED8-50F2-CB24A2E25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46B5BB-5753-AA56-F02F-8C60E23E4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03B6B5-54EC-4526-BFAB-652DA17E30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8792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BCE51-E35E-D579-AF35-2121B58E2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8CFEDA-D567-401C-D644-F87042BD63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9B09ED-745E-6B38-6BD0-1C5345F6D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B68C13-3F1D-6CAC-7EB8-8B02D674A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BECA7F-6067-3EAF-7321-F053A2CAB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B81A30-77D7-4703-8ED9-C9C3336247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5305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F7093-F9E7-F346-44BA-3000A6C7E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53045F-5DD0-9367-4341-EE9590E002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D7C991-056A-7DF3-B018-62D4E94AA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93187A-4F41-5DDE-F4D8-018B1DBD70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FA138E-F013-E19A-1C30-F77D2A59F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DCA845-D450-45D6-90D5-26AEC6347A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6746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DA3BF-B60A-E584-2441-946F22FAF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077005-A274-D8D1-59DB-0CD3373550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400407-158A-0880-8102-58328EAE26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993147-95B7-1726-99B9-576B7904C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8684E1-1366-C9DE-BE2D-B0419430D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9452D2-35C2-0A47-404B-2CFC3DFC0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10F38A-A0C8-4058-A53E-FCE6076DD9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4708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2C736-E111-0E20-BBCF-4747DD0D37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2565D1-C3DF-4A87-93AB-2041008F47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D071A8-5443-D83E-E955-5FEA807345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ED3E722-2B81-AF90-4A37-B60C793DD5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DEB7B6-3D3F-0A5F-EC5E-F4AB72160B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C9A975-DB9D-11A5-D5AA-388DC1CEB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88CFC6-61C3-8905-8E83-8CFC9F1A7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94A02A8-601C-FEA1-FC35-4F9AE7786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D10A5F-32F2-4C31-BA4D-8D57249765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9124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16977F-A526-E1FD-CD67-A44783FB2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C22E0B-127E-5A75-E952-9DF69E09F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FBD0F0-13D3-732A-714E-755647E37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2F5187-62EC-E057-8502-845F75E21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1D6544-E90C-4873-BBF2-143056F07D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1586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4FA546-D323-6254-1254-62C90A373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423998-793D-D3FB-B0F6-F357D6A7F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900EC-E665-E759-5709-12306E2A1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E03FBD-6B7D-4C6C-98C8-C7BB3E4FF7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0922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DD3B8-39E9-0BEB-D1E9-BC3C978FD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8819CD-0586-7FC6-D780-BF6B418123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112443-21F8-0B62-44A5-B16C3C863F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195F60-6F1F-6605-570B-FDE00BCAE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73A86A-6F62-B882-F96D-EB4AB4C41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4944B0-0ED9-DDB4-B85E-EB88005D8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8B76FE-8CFC-48B3-AEBF-45F5FC666C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924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49791-F820-C14D-0D74-C9DA217737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F4F113-9C0C-E924-A87A-736F9DE98A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3F6BE7-2F2F-B3C6-BFFA-9C0B57BB09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6B2F7A-4852-E6C4-2F0A-A3034A82C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62989F-B03D-3721-A4F4-0A6931F76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03D164-15F4-4AA1-7BD5-7EF62CA22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1AF114-CB52-4464-8CB5-6205AECB94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6525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42761FA-E6F5-2558-9B2C-AD3F068D85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C5E7EB9-C6D5-837E-DB28-C30854131F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C11E13B-BE23-B333-B167-26BA2DED491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20E6945-4DB0-FD18-008F-D1F5BC8BA1E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70769D3-47F2-A6D1-5909-59A12A680D9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C921EA5-5B2F-418D-9947-138C5BE6414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30E6A02C-3A3F-B900-D981-F104B161C82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en-US" altLang="en-US" sz="4400">
                <a:solidFill>
                  <a:schemeClr val="bg1"/>
                </a:solidFill>
              </a:rPr>
              <a:t>Group 7, the Halogens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>
            <a:extLst>
              <a:ext uri="{FF2B5EF4-FFF2-40B4-BE49-F238E27FC236}">
                <a16:creationId xmlns:a16="http://schemas.microsoft.com/office/drawing/2014/main" id="{C38E5C53-DD65-5217-9CB9-E8423727F8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/>
              <a:t>This powerpoint was kindly donated to </a:t>
            </a:r>
            <a:r>
              <a:rPr lang="en-GB" altLang="en-US" sz="2400">
                <a:hlinkClick r:id="rId3"/>
              </a:rPr>
              <a:t>www.worldofteaching.com</a:t>
            </a:r>
            <a:endParaRPr lang="en-GB" altLang="en-US" sz="2400"/>
          </a:p>
          <a:p>
            <a:endParaRPr lang="en-GB" altLang="en-US" sz="2400"/>
          </a:p>
          <a:p>
            <a:endParaRPr lang="en-GB" altLang="en-US" sz="2400"/>
          </a:p>
          <a:p>
            <a:endParaRPr lang="en-GB" altLang="en-US" sz="2400"/>
          </a:p>
          <a:p>
            <a:endParaRPr lang="en-GB" altLang="en-US" sz="2400"/>
          </a:p>
          <a:p>
            <a:r>
              <a:rPr lang="en-GB" altLang="en-US" sz="2400">
                <a:hlinkClick r:id="rId3"/>
              </a:rPr>
              <a:t>http://www.worldofteaching.com</a:t>
            </a:r>
            <a:r>
              <a:rPr lang="en-GB" altLang="en-US" sz="2400"/>
              <a:t> is home to over a thousand powerpoints submitted by teachers. This is a completely free site and requires no registration. Please visit and I hope it will help in your teaching.</a:t>
            </a:r>
            <a:endParaRPr lang="en-US" altLang="en-US" sz="240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5EAC5CB7-9261-4245-9046-CAE0FEFA25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8450" y="685800"/>
            <a:ext cx="641985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3600" b="1">
                <a:solidFill>
                  <a:srgbClr val="ECCA22"/>
                </a:solidFill>
                <a:latin typeface="Times New Roman" panose="02020603050405020304" pitchFamily="18" charset="0"/>
              </a:rPr>
              <a:t>Group 17—The Halogen Group</a:t>
            </a:r>
          </a:p>
        </p:txBody>
      </p:sp>
      <p:sp>
        <p:nvSpPr>
          <p:cNvPr id="9219" name="Text Box 3">
            <a:extLst>
              <a:ext uri="{FF2B5EF4-FFF2-40B4-BE49-F238E27FC236}">
                <a16:creationId xmlns:a16="http://schemas.microsoft.com/office/drawing/2014/main" id="{5558610E-377B-B495-C615-9A92DE189F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219200"/>
            <a:ext cx="7696200" cy="140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FontTx/>
              <a:buChar char="•"/>
            </a:pPr>
            <a:r>
              <a:rPr lang="en-US" altLang="en-US" sz="3200">
                <a:solidFill>
                  <a:schemeClr val="bg1"/>
                </a:solidFill>
                <a:latin typeface="Times New Roman" panose="02020603050405020304" pitchFamily="18" charset="0"/>
              </a:rPr>
              <a:t>All the elements in Group 17 are nonmetals except for astatine, which is a radioactive metalloid.</a:t>
            </a:r>
            <a:r>
              <a:rPr lang="en-US" altLang="en-US" sz="32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9220" name="Text Box 4">
            <a:extLst>
              <a:ext uri="{FF2B5EF4-FFF2-40B4-BE49-F238E27FC236}">
                <a16:creationId xmlns:a16="http://schemas.microsoft.com/office/drawing/2014/main" id="{1D84126E-DE91-E07C-60FC-ECA8A3843C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0"/>
            <a:ext cx="3592513" cy="45720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rgbClr val="ECCA22"/>
                </a:solidFill>
              </a:rPr>
              <a:t>Representative Elements</a:t>
            </a:r>
          </a:p>
        </p:txBody>
      </p:sp>
      <p:sp>
        <p:nvSpPr>
          <p:cNvPr id="9221" name="Text Box 5">
            <a:extLst>
              <a:ext uri="{FF2B5EF4-FFF2-40B4-BE49-F238E27FC236}">
                <a16:creationId xmlns:a16="http://schemas.microsoft.com/office/drawing/2014/main" id="{B378CFC2-975C-4B02-5B68-BA2E4ADF89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025" y="373063"/>
            <a:ext cx="409575" cy="5794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/>
              <a:t>2</a:t>
            </a:r>
          </a:p>
        </p:txBody>
      </p:sp>
      <p:sp>
        <p:nvSpPr>
          <p:cNvPr id="9222" name="Text Box 6">
            <a:extLst>
              <a:ext uri="{FF2B5EF4-FFF2-40B4-BE49-F238E27FC236}">
                <a16:creationId xmlns:a16="http://schemas.microsoft.com/office/drawing/2014/main" id="{D412BB44-62FD-F6BE-594A-1DA74923A8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590800"/>
            <a:ext cx="4419600" cy="140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FontTx/>
              <a:buChar char="•"/>
            </a:pPr>
            <a:r>
              <a:rPr lang="en-US" altLang="en-US" sz="3200">
                <a:solidFill>
                  <a:schemeClr val="bg1"/>
                </a:solidFill>
                <a:latin typeface="Times New Roman" panose="02020603050405020304" pitchFamily="18" charset="0"/>
              </a:rPr>
              <a:t>These elements are called </a:t>
            </a:r>
            <a:r>
              <a:rPr lang="en-US" altLang="en-US" sz="3200" b="1">
                <a:solidFill>
                  <a:schemeClr val="bg1"/>
                </a:solidFill>
                <a:latin typeface="Times New Roman" panose="02020603050405020304" pitchFamily="18" charset="0"/>
              </a:rPr>
              <a:t>halogens</a:t>
            </a:r>
            <a:r>
              <a:rPr lang="en-US" altLang="en-US" sz="3200">
                <a:solidFill>
                  <a:schemeClr val="bg1"/>
                </a:solidFill>
                <a:latin typeface="Times New Roman" panose="02020603050405020304" pitchFamily="18" charset="0"/>
              </a:rPr>
              <a:t>, which means “salt-former.”</a:t>
            </a:r>
            <a:r>
              <a:rPr lang="en-US" altLang="en-US" sz="32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9223" name="Text Box 7">
            <a:extLst>
              <a:ext uri="{FF2B5EF4-FFF2-40B4-BE49-F238E27FC236}">
                <a16:creationId xmlns:a16="http://schemas.microsoft.com/office/drawing/2014/main" id="{CDDEBAFF-F03E-48F7-8131-2C14F799FD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975100"/>
            <a:ext cx="4191000" cy="184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FontTx/>
              <a:buChar char="•"/>
            </a:pPr>
            <a:r>
              <a:rPr lang="en-US" altLang="en-US" sz="3200">
                <a:solidFill>
                  <a:schemeClr val="bg1"/>
                </a:solidFill>
                <a:latin typeface="Times New Roman" panose="02020603050405020304" pitchFamily="18" charset="0"/>
              </a:rPr>
              <a:t>All of the halogens form salts with sodium and with the other alkali metals.</a:t>
            </a:r>
            <a:r>
              <a:rPr lang="en-US" altLang="en-US" sz="3200">
                <a:latin typeface="Times New Roman" panose="02020603050405020304" pitchFamily="18" charset="0"/>
              </a:rPr>
              <a:t> </a:t>
            </a:r>
          </a:p>
        </p:txBody>
      </p:sp>
      <p:pic>
        <p:nvPicPr>
          <p:cNvPr id="9225" name="Picture 9">
            <a:extLst>
              <a:ext uri="{FF2B5EF4-FFF2-40B4-BE49-F238E27FC236}">
                <a16:creationId xmlns:a16="http://schemas.microsoft.com/office/drawing/2014/main" id="{EE184BBC-CF6D-95B6-EF64-093069A662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4913" y="2252663"/>
            <a:ext cx="3575050" cy="3590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/>
      <p:bldP spid="9222" grpId="0"/>
      <p:bldP spid="92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5670CFB3-28E1-DEB0-6120-CE6A48485F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8450" y="685800"/>
            <a:ext cx="641985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3600" b="1">
                <a:solidFill>
                  <a:srgbClr val="ECCA22"/>
                </a:solidFill>
                <a:latin typeface="Times New Roman" panose="02020603050405020304" pitchFamily="18" charset="0"/>
              </a:rPr>
              <a:t>Group 17—The Halogen Group</a:t>
            </a: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37F2EA53-A436-C718-C5B5-6C5B5FBA0B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520825"/>
            <a:ext cx="7543800" cy="140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FontTx/>
              <a:buChar char="•"/>
            </a:pPr>
            <a:r>
              <a:rPr lang="en-US" altLang="en-US" sz="3200">
                <a:solidFill>
                  <a:schemeClr val="bg1"/>
                </a:solidFill>
                <a:latin typeface="Times New Roman" panose="02020603050405020304" pitchFamily="18" charset="0"/>
              </a:rPr>
              <a:t>The halogen fluorine is the most reactive of the halogens in combining with other elements. </a:t>
            </a:r>
          </a:p>
        </p:txBody>
      </p:sp>
      <p:sp>
        <p:nvSpPr>
          <p:cNvPr id="10244" name="Text Box 4">
            <a:extLst>
              <a:ext uri="{FF2B5EF4-FFF2-40B4-BE49-F238E27FC236}">
                <a16:creationId xmlns:a16="http://schemas.microsoft.com/office/drawing/2014/main" id="{45850AE4-9AAE-C37F-50E9-63D2202F85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0"/>
            <a:ext cx="3592513" cy="45720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rgbClr val="ECCA22"/>
                </a:solidFill>
              </a:rPr>
              <a:t>Representative Elements</a:t>
            </a:r>
          </a:p>
        </p:txBody>
      </p:sp>
      <p:sp>
        <p:nvSpPr>
          <p:cNvPr id="10246" name="Text Box 6">
            <a:extLst>
              <a:ext uri="{FF2B5EF4-FFF2-40B4-BE49-F238E27FC236}">
                <a16:creationId xmlns:a16="http://schemas.microsoft.com/office/drawing/2014/main" id="{97F18A5E-528A-E1A7-EE86-16C8F7658A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171825"/>
            <a:ext cx="7924800" cy="96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FontTx/>
              <a:buChar char="•"/>
            </a:pPr>
            <a:r>
              <a:rPr lang="en-US" altLang="en-US" sz="3200">
                <a:solidFill>
                  <a:schemeClr val="bg1"/>
                </a:solidFill>
                <a:latin typeface="Times New Roman" panose="02020603050405020304" pitchFamily="18" charset="0"/>
              </a:rPr>
              <a:t>Chlorine is less reactive than fluorine,       and bromine is less reactive than chlorine.</a:t>
            </a:r>
            <a:r>
              <a:rPr lang="en-US" altLang="en-US" sz="32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0247" name="Text Box 7">
            <a:extLst>
              <a:ext uri="{FF2B5EF4-FFF2-40B4-BE49-F238E27FC236}">
                <a16:creationId xmlns:a16="http://schemas.microsoft.com/office/drawing/2014/main" id="{0EBD7974-2B48-ACA7-D59D-FC7C4CDAA1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378325"/>
            <a:ext cx="7391400" cy="96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FontTx/>
              <a:buChar char="•"/>
            </a:pPr>
            <a:r>
              <a:rPr lang="en-US" altLang="en-US" sz="3200">
                <a:solidFill>
                  <a:schemeClr val="bg1"/>
                </a:solidFill>
                <a:latin typeface="Times New Roman" panose="02020603050405020304" pitchFamily="18" charset="0"/>
              </a:rPr>
              <a:t>Iodine is the least reactive of the four nonmetals.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/>
      <p:bldP spid="10246" grpId="0"/>
      <p:bldP spid="1024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3">
            <a:extLst>
              <a:ext uri="{FF2B5EF4-FFF2-40B4-BE49-F238E27FC236}">
                <a16:creationId xmlns:a16="http://schemas.microsoft.com/office/drawing/2014/main" id="{326FDC5A-0065-E46F-D82B-AA8C1AA017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57250"/>
            <a:ext cx="3524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i="1">
                <a:solidFill>
                  <a:srgbClr val="FFCCFF"/>
                </a:solidFill>
                <a:latin typeface="Comic Sans MS" panose="030F0702030302020204" pitchFamily="66" charset="0"/>
              </a:rPr>
              <a:t>Some facts…</a:t>
            </a:r>
          </a:p>
        </p:txBody>
      </p:sp>
      <p:graphicFrame>
        <p:nvGraphicFramePr>
          <p:cNvPr id="4100" name="Group 4">
            <a:extLst>
              <a:ext uri="{FF2B5EF4-FFF2-40B4-BE49-F238E27FC236}">
                <a16:creationId xmlns:a16="http://schemas.microsoft.com/office/drawing/2014/main" id="{B3E548DE-895E-34B0-B6E9-62D63161D539}"/>
              </a:ext>
            </a:extLst>
          </p:cNvPr>
          <p:cNvGraphicFramePr>
            <a:graphicFrameLocks noGrp="1"/>
          </p:cNvGraphicFramePr>
          <p:nvPr/>
        </p:nvGraphicFramePr>
        <p:xfrm>
          <a:off x="4276725" y="952500"/>
          <a:ext cx="3286125" cy="1589088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51347249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00659369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44679203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85935692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21763660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91347352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62597107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03211661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09783589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4478796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73317878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4149340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784100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14083604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87030561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64937881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19392255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308059082"/>
                    </a:ext>
                  </a:extLst>
                </a:gridCol>
              </a:tblGrid>
              <a:tr h="1698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1246319"/>
                  </a:ext>
                </a:extLst>
              </a:tr>
              <a:tr h="185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2528639"/>
                  </a:ext>
                </a:extLst>
              </a:tr>
              <a:tr h="1698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3372452"/>
                  </a:ext>
                </a:extLst>
              </a:tr>
              <a:tr h="1698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6463332"/>
                  </a:ext>
                </a:extLst>
              </a:tr>
              <a:tr h="1698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5448842"/>
                  </a:ext>
                </a:extLst>
              </a:tr>
              <a:tr h="1714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9747742"/>
                  </a:ext>
                </a:extLst>
              </a:tr>
              <a:tr h="1698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198637"/>
                  </a:ext>
                </a:extLst>
              </a:tr>
            </a:tbl>
          </a:graphicData>
        </a:graphic>
      </p:graphicFrame>
      <p:sp>
        <p:nvSpPr>
          <p:cNvPr id="4304" name="Text Box 208">
            <a:extLst>
              <a:ext uri="{FF2B5EF4-FFF2-40B4-BE49-F238E27FC236}">
                <a16:creationId xmlns:a16="http://schemas.microsoft.com/office/drawing/2014/main" id="{ACC9270A-7332-7C7A-A250-4D184BD41D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657350"/>
            <a:ext cx="40957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>
                <a:solidFill>
                  <a:srgbClr val="66CCFF"/>
                </a:solidFill>
                <a:latin typeface="Comic Sans MS" panose="030F0702030302020204" pitchFamily="66" charset="0"/>
              </a:rPr>
              <a:t>1)  Reactivity DECREASES as you go down the group</a:t>
            </a:r>
          </a:p>
        </p:txBody>
      </p:sp>
      <p:grpSp>
        <p:nvGrpSpPr>
          <p:cNvPr id="4305" name="Group 209">
            <a:extLst>
              <a:ext uri="{FF2B5EF4-FFF2-40B4-BE49-F238E27FC236}">
                <a16:creationId xmlns:a16="http://schemas.microsoft.com/office/drawing/2014/main" id="{437C0742-26F2-5E3B-DD80-A91CABF94A32}"/>
              </a:ext>
            </a:extLst>
          </p:cNvPr>
          <p:cNvGrpSpPr>
            <a:grpSpLocks/>
          </p:cNvGrpSpPr>
          <p:nvPr/>
        </p:nvGrpSpPr>
        <p:grpSpPr bwMode="auto">
          <a:xfrm>
            <a:off x="7658100" y="1008063"/>
            <a:ext cx="1485900" cy="1828800"/>
            <a:chOff x="4824" y="635"/>
            <a:chExt cx="936" cy="1152"/>
          </a:xfrm>
        </p:grpSpPr>
        <p:sp>
          <p:nvSpPr>
            <p:cNvPr id="4306" name="AutoShape 210">
              <a:extLst>
                <a:ext uri="{FF2B5EF4-FFF2-40B4-BE49-F238E27FC236}">
                  <a16:creationId xmlns:a16="http://schemas.microsoft.com/office/drawing/2014/main" id="{73F93A47-FC65-C7CF-6913-D698BC6624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4" y="720"/>
              <a:ext cx="336" cy="708"/>
            </a:xfrm>
            <a:prstGeom prst="downArrow">
              <a:avLst>
                <a:gd name="adj1" fmla="val 50000"/>
                <a:gd name="adj2" fmla="val 5267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307" name="Text Box 211">
              <a:extLst>
                <a:ext uri="{FF2B5EF4-FFF2-40B4-BE49-F238E27FC236}">
                  <a16:creationId xmlns:a16="http://schemas.microsoft.com/office/drawing/2014/main" id="{45EEC7F5-F613-8AF4-C89E-03E29FC74F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5400000">
              <a:off x="4868" y="894"/>
              <a:ext cx="1152" cy="6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400">
                  <a:solidFill>
                    <a:schemeClr val="bg1"/>
                  </a:solidFill>
                  <a:latin typeface="Comic Sans MS" panose="030F0702030302020204" pitchFamily="66" charset="0"/>
                </a:rPr>
                <a:t>Decreasing</a:t>
              </a:r>
            </a:p>
            <a:p>
              <a:pPr>
                <a:spcBef>
                  <a:spcPct val="50000"/>
                </a:spcBef>
              </a:pPr>
              <a:r>
                <a:rPr lang="en-GB" altLang="en-US" sz="2400">
                  <a:solidFill>
                    <a:schemeClr val="bg1"/>
                  </a:solidFill>
                  <a:latin typeface="Comic Sans MS" panose="030F0702030302020204" pitchFamily="66" charset="0"/>
                </a:rPr>
                <a:t>reactivity</a:t>
              </a:r>
            </a:p>
          </p:txBody>
        </p:sp>
      </p:grpSp>
      <p:sp>
        <p:nvSpPr>
          <p:cNvPr id="4308" name="Text Box 212">
            <a:extLst>
              <a:ext uri="{FF2B5EF4-FFF2-40B4-BE49-F238E27FC236}">
                <a16:creationId xmlns:a16="http://schemas.microsoft.com/office/drawing/2014/main" id="{970F097A-152D-2915-91F4-580CE762CB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724150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i="1">
                <a:solidFill>
                  <a:srgbClr val="66CCFF"/>
                </a:solidFill>
                <a:latin typeface="Comic Sans MS" panose="030F0702030302020204" pitchFamily="66" charset="0"/>
              </a:rPr>
              <a:t>(This is because the electrons are further away from the nucleus and so any extra electrons aren’t attracted as much).</a:t>
            </a:r>
          </a:p>
        </p:txBody>
      </p:sp>
      <p:sp>
        <p:nvSpPr>
          <p:cNvPr id="4309" name="Text Box 213">
            <a:extLst>
              <a:ext uri="{FF2B5EF4-FFF2-40B4-BE49-F238E27FC236}">
                <a16:creationId xmlns:a16="http://schemas.microsoft.com/office/drawing/2014/main" id="{551AFB63-DA1B-31A6-241B-481A31FCDA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981450"/>
            <a:ext cx="360045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>
                <a:solidFill>
                  <a:srgbClr val="66FFCC"/>
                </a:solidFill>
                <a:latin typeface="Comic Sans MS" panose="030F0702030302020204" pitchFamily="66" charset="0"/>
              </a:rPr>
              <a:t>2)  They exist as diatomic molecules (so that they both have a full outer shell):</a:t>
            </a:r>
          </a:p>
        </p:txBody>
      </p:sp>
      <p:grpSp>
        <p:nvGrpSpPr>
          <p:cNvPr id="4310" name="Group 214">
            <a:extLst>
              <a:ext uri="{FF2B5EF4-FFF2-40B4-BE49-F238E27FC236}">
                <a16:creationId xmlns:a16="http://schemas.microsoft.com/office/drawing/2014/main" id="{9CAAB5FE-6EA1-4B5A-8074-D0FDF93BB1AE}"/>
              </a:ext>
            </a:extLst>
          </p:cNvPr>
          <p:cNvGrpSpPr>
            <a:grpSpLocks/>
          </p:cNvGrpSpPr>
          <p:nvPr/>
        </p:nvGrpSpPr>
        <p:grpSpPr bwMode="auto">
          <a:xfrm>
            <a:off x="7067550" y="4191000"/>
            <a:ext cx="2076450" cy="1619250"/>
            <a:chOff x="4452" y="2832"/>
            <a:chExt cx="1308" cy="1020"/>
          </a:xfrm>
        </p:grpSpPr>
        <p:sp>
          <p:nvSpPr>
            <p:cNvPr id="4311" name="Rectangle 215">
              <a:extLst>
                <a:ext uri="{FF2B5EF4-FFF2-40B4-BE49-F238E27FC236}">
                  <a16:creationId xmlns:a16="http://schemas.microsoft.com/office/drawing/2014/main" id="{CEC7BAA9-97FB-1E99-C8F4-3F5819D7F5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52" y="2832"/>
              <a:ext cx="1308" cy="10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4312" name="Group 216">
              <a:extLst>
                <a:ext uri="{FF2B5EF4-FFF2-40B4-BE49-F238E27FC236}">
                  <a16:creationId xmlns:a16="http://schemas.microsoft.com/office/drawing/2014/main" id="{917C965B-9BEE-7E5D-B11C-F20F3EEB50B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84" y="3060"/>
              <a:ext cx="240" cy="240"/>
              <a:chOff x="4464" y="2904"/>
              <a:chExt cx="240" cy="240"/>
            </a:xfrm>
          </p:grpSpPr>
          <p:sp>
            <p:nvSpPr>
              <p:cNvPr id="4313" name="Oval 217">
                <a:extLst>
                  <a:ext uri="{FF2B5EF4-FFF2-40B4-BE49-F238E27FC236}">
                    <a16:creationId xmlns:a16="http://schemas.microsoft.com/office/drawing/2014/main" id="{A94609E6-89FA-9161-DEC6-3454399092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64" y="2904"/>
                <a:ext cx="144" cy="144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314" name="Oval 218">
                <a:extLst>
                  <a:ext uri="{FF2B5EF4-FFF2-40B4-BE49-F238E27FC236}">
                    <a16:creationId xmlns:a16="http://schemas.microsoft.com/office/drawing/2014/main" id="{D9C500A5-005D-BE98-A217-2DB54D2885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60" y="3000"/>
                <a:ext cx="144" cy="144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4315" name="Group 219">
              <a:extLst>
                <a:ext uri="{FF2B5EF4-FFF2-40B4-BE49-F238E27FC236}">
                  <a16:creationId xmlns:a16="http://schemas.microsoft.com/office/drawing/2014/main" id="{CAB4DC96-F938-597C-6749-B8110D9F6BD2}"/>
                </a:ext>
              </a:extLst>
            </p:cNvPr>
            <p:cNvGrpSpPr>
              <a:grpSpLocks/>
            </p:cNvGrpSpPr>
            <p:nvPr/>
          </p:nvGrpSpPr>
          <p:grpSpPr bwMode="auto">
            <a:xfrm rot="5800290">
              <a:off x="5292" y="3492"/>
              <a:ext cx="240" cy="240"/>
              <a:chOff x="4464" y="2904"/>
              <a:chExt cx="240" cy="240"/>
            </a:xfrm>
          </p:grpSpPr>
          <p:sp>
            <p:nvSpPr>
              <p:cNvPr id="4316" name="Oval 220">
                <a:extLst>
                  <a:ext uri="{FF2B5EF4-FFF2-40B4-BE49-F238E27FC236}">
                    <a16:creationId xmlns:a16="http://schemas.microsoft.com/office/drawing/2014/main" id="{B0633C3D-DBDA-FD98-5372-1731A20B1A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64" y="2904"/>
                <a:ext cx="144" cy="144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317" name="Oval 221">
                <a:extLst>
                  <a:ext uri="{FF2B5EF4-FFF2-40B4-BE49-F238E27FC236}">
                    <a16:creationId xmlns:a16="http://schemas.microsoft.com/office/drawing/2014/main" id="{55F31803-496D-6729-B1CC-47FCB7E448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60" y="3000"/>
                <a:ext cx="144" cy="144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4318" name="Group 222">
              <a:extLst>
                <a:ext uri="{FF2B5EF4-FFF2-40B4-BE49-F238E27FC236}">
                  <a16:creationId xmlns:a16="http://schemas.microsoft.com/office/drawing/2014/main" id="{AE2B34CC-2B39-C859-8E74-ED5C3522329A}"/>
                </a:ext>
              </a:extLst>
            </p:cNvPr>
            <p:cNvGrpSpPr>
              <a:grpSpLocks/>
            </p:cNvGrpSpPr>
            <p:nvPr/>
          </p:nvGrpSpPr>
          <p:grpSpPr bwMode="auto">
            <a:xfrm rot="-3251035">
              <a:off x="4932" y="2904"/>
              <a:ext cx="240" cy="240"/>
              <a:chOff x="4464" y="2904"/>
              <a:chExt cx="240" cy="240"/>
            </a:xfrm>
          </p:grpSpPr>
          <p:sp>
            <p:nvSpPr>
              <p:cNvPr id="4319" name="Oval 223">
                <a:extLst>
                  <a:ext uri="{FF2B5EF4-FFF2-40B4-BE49-F238E27FC236}">
                    <a16:creationId xmlns:a16="http://schemas.microsoft.com/office/drawing/2014/main" id="{520A58D4-0313-7603-EB89-2AC4F5CD26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64" y="2904"/>
                <a:ext cx="144" cy="144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320" name="Oval 224">
                <a:extLst>
                  <a:ext uri="{FF2B5EF4-FFF2-40B4-BE49-F238E27FC236}">
                    <a16:creationId xmlns:a16="http://schemas.microsoft.com/office/drawing/2014/main" id="{14C35667-061F-EAEB-CDA7-E10BD8FA9C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60" y="3000"/>
                <a:ext cx="144" cy="144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4321" name="Group 225">
              <a:extLst>
                <a:ext uri="{FF2B5EF4-FFF2-40B4-BE49-F238E27FC236}">
                  <a16:creationId xmlns:a16="http://schemas.microsoft.com/office/drawing/2014/main" id="{ABCA05D7-8FF7-43D7-BAB4-F6504D7A05C9}"/>
                </a:ext>
              </a:extLst>
            </p:cNvPr>
            <p:cNvGrpSpPr>
              <a:grpSpLocks/>
            </p:cNvGrpSpPr>
            <p:nvPr/>
          </p:nvGrpSpPr>
          <p:grpSpPr bwMode="auto">
            <a:xfrm rot="-1452353">
              <a:off x="4596" y="3504"/>
              <a:ext cx="240" cy="240"/>
              <a:chOff x="4464" y="2904"/>
              <a:chExt cx="240" cy="240"/>
            </a:xfrm>
          </p:grpSpPr>
          <p:sp>
            <p:nvSpPr>
              <p:cNvPr id="4322" name="Oval 226">
                <a:extLst>
                  <a:ext uri="{FF2B5EF4-FFF2-40B4-BE49-F238E27FC236}">
                    <a16:creationId xmlns:a16="http://schemas.microsoft.com/office/drawing/2014/main" id="{E3F41660-491A-C10D-2BC9-5D5A64028A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64" y="2904"/>
                <a:ext cx="144" cy="144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323" name="Oval 227">
                <a:extLst>
                  <a:ext uri="{FF2B5EF4-FFF2-40B4-BE49-F238E27FC236}">
                    <a16:creationId xmlns:a16="http://schemas.microsoft.com/office/drawing/2014/main" id="{6BC6A03F-9E66-7BAF-1C79-A257746E21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60" y="3000"/>
                <a:ext cx="144" cy="144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4324" name="Group 228">
              <a:extLst>
                <a:ext uri="{FF2B5EF4-FFF2-40B4-BE49-F238E27FC236}">
                  <a16:creationId xmlns:a16="http://schemas.microsoft.com/office/drawing/2014/main" id="{D7FC28DF-BAFF-FE8B-2893-B0E302175C06}"/>
                </a:ext>
              </a:extLst>
            </p:cNvPr>
            <p:cNvGrpSpPr>
              <a:grpSpLocks/>
            </p:cNvGrpSpPr>
            <p:nvPr/>
          </p:nvGrpSpPr>
          <p:grpSpPr bwMode="auto">
            <a:xfrm rot="3227845">
              <a:off x="5016" y="3276"/>
              <a:ext cx="240" cy="240"/>
              <a:chOff x="4464" y="2904"/>
              <a:chExt cx="240" cy="240"/>
            </a:xfrm>
          </p:grpSpPr>
          <p:sp>
            <p:nvSpPr>
              <p:cNvPr id="4325" name="Oval 229">
                <a:extLst>
                  <a:ext uri="{FF2B5EF4-FFF2-40B4-BE49-F238E27FC236}">
                    <a16:creationId xmlns:a16="http://schemas.microsoft.com/office/drawing/2014/main" id="{E86DDB56-F394-6A04-FC73-65364E343D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64" y="2904"/>
                <a:ext cx="144" cy="144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326" name="Oval 230">
                <a:extLst>
                  <a:ext uri="{FF2B5EF4-FFF2-40B4-BE49-F238E27FC236}">
                    <a16:creationId xmlns:a16="http://schemas.microsoft.com/office/drawing/2014/main" id="{E812C199-232A-0C78-1C02-D0358B4386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60" y="3000"/>
                <a:ext cx="144" cy="144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4327" name="Group 231">
              <a:extLst>
                <a:ext uri="{FF2B5EF4-FFF2-40B4-BE49-F238E27FC236}">
                  <a16:creationId xmlns:a16="http://schemas.microsoft.com/office/drawing/2014/main" id="{08002B11-C496-FDB5-2856-D9F61B6A9F8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376" y="3036"/>
              <a:ext cx="240" cy="240"/>
              <a:chOff x="4464" y="2904"/>
              <a:chExt cx="240" cy="240"/>
            </a:xfrm>
          </p:grpSpPr>
          <p:sp>
            <p:nvSpPr>
              <p:cNvPr id="4328" name="Oval 232">
                <a:extLst>
                  <a:ext uri="{FF2B5EF4-FFF2-40B4-BE49-F238E27FC236}">
                    <a16:creationId xmlns:a16="http://schemas.microsoft.com/office/drawing/2014/main" id="{7904158B-C166-7C21-13E8-80D6FF82EB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64" y="2904"/>
                <a:ext cx="144" cy="144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329" name="Oval 233">
                <a:extLst>
                  <a:ext uri="{FF2B5EF4-FFF2-40B4-BE49-F238E27FC236}">
                    <a16:creationId xmlns:a16="http://schemas.microsoft.com/office/drawing/2014/main" id="{C76A91DB-CC6D-FE06-E9C4-B8E0E42D17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60" y="3000"/>
                <a:ext cx="144" cy="144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</p:grpSp>
      <p:grpSp>
        <p:nvGrpSpPr>
          <p:cNvPr id="4330" name="Group 234">
            <a:extLst>
              <a:ext uri="{FF2B5EF4-FFF2-40B4-BE49-F238E27FC236}">
                <a16:creationId xmlns:a16="http://schemas.microsoft.com/office/drawing/2014/main" id="{F02423DB-20CF-D95C-0591-A06FD1601A11}"/>
              </a:ext>
            </a:extLst>
          </p:cNvPr>
          <p:cNvGrpSpPr>
            <a:grpSpLocks/>
          </p:cNvGrpSpPr>
          <p:nvPr/>
        </p:nvGrpSpPr>
        <p:grpSpPr bwMode="auto">
          <a:xfrm>
            <a:off x="3957638" y="4162425"/>
            <a:ext cx="1317625" cy="1336675"/>
            <a:chOff x="2493" y="2622"/>
            <a:chExt cx="830" cy="842"/>
          </a:xfrm>
        </p:grpSpPr>
        <p:sp>
          <p:nvSpPr>
            <p:cNvPr id="4331" name="Oval 235">
              <a:extLst>
                <a:ext uri="{FF2B5EF4-FFF2-40B4-BE49-F238E27FC236}">
                  <a16:creationId xmlns:a16="http://schemas.microsoft.com/office/drawing/2014/main" id="{E37DD464-F022-361C-20AC-77D0AFE387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2" y="2664"/>
              <a:ext cx="756" cy="756"/>
            </a:xfrm>
            <a:prstGeom prst="ellips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332" name="Oval 236">
              <a:extLst>
                <a:ext uri="{FF2B5EF4-FFF2-40B4-BE49-F238E27FC236}">
                  <a16:creationId xmlns:a16="http://schemas.microsoft.com/office/drawing/2014/main" id="{D6B16ED4-3865-FEEE-1D1D-ECBF993F7A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5" y="2622"/>
              <a:ext cx="86" cy="86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333" name="Oval 237">
              <a:extLst>
                <a:ext uri="{FF2B5EF4-FFF2-40B4-BE49-F238E27FC236}">
                  <a16:creationId xmlns:a16="http://schemas.microsoft.com/office/drawing/2014/main" id="{186405F2-E619-32BE-1740-742AA38501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3" y="2622"/>
              <a:ext cx="86" cy="86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334" name="Oval 238">
              <a:extLst>
                <a:ext uri="{FF2B5EF4-FFF2-40B4-BE49-F238E27FC236}">
                  <a16:creationId xmlns:a16="http://schemas.microsoft.com/office/drawing/2014/main" id="{3BF42CC4-A4DC-F88C-A9AC-421DF51421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7" y="3378"/>
              <a:ext cx="86" cy="86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335" name="Oval 239">
              <a:extLst>
                <a:ext uri="{FF2B5EF4-FFF2-40B4-BE49-F238E27FC236}">
                  <a16:creationId xmlns:a16="http://schemas.microsoft.com/office/drawing/2014/main" id="{B4E52974-347E-48B3-0BBD-17D8237786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9" y="3366"/>
              <a:ext cx="86" cy="86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336" name="Text Box 240">
              <a:extLst>
                <a:ext uri="{FF2B5EF4-FFF2-40B4-BE49-F238E27FC236}">
                  <a16:creationId xmlns:a16="http://schemas.microsoft.com/office/drawing/2014/main" id="{BDB1AB21-B086-6595-0042-E1A141CADE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12" y="2916"/>
              <a:ext cx="37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2400">
                  <a:solidFill>
                    <a:srgbClr val="00FF99"/>
                  </a:solidFill>
                  <a:latin typeface="Comic Sans MS" panose="030F0702030302020204" pitchFamily="66" charset="0"/>
                </a:rPr>
                <a:t>Cl</a:t>
              </a:r>
            </a:p>
          </p:txBody>
        </p:sp>
        <p:sp>
          <p:nvSpPr>
            <p:cNvPr id="4337" name="Oval 241">
              <a:extLst>
                <a:ext uri="{FF2B5EF4-FFF2-40B4-BE49-F238E27FC236}">
                  <a16:creationId xmlns:a16="http://schemas.microsoft.com/office/drawing/2014/main" id="{9997C9D7-36CA-0B8F-8B3E-8DE02836C1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37" y="2946"/>
              <a:ext cx="86" cy="86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338" name="Oval 242">
              <a:extLst>
                <a:ext uri="{FF2B5EF4-FFF2-40B4-BE49-F238E27FC236}">
                  <a16:creationId xmlns:a16="http://schemas.microsoft.com/office/drawing/2014/main" id="{943B8DE3-098A-5CB8-E31B-0FEBAA1770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05" y="2910"/>
              <a:ext cx="86" cy="86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339" name="Oval 243">
              <a:extLst>
                <a:ext uri="{FF2B5EF4-FFF2-40B4-BE49-F238E27FC236}">
                  <a16:creationId xmlns:a16="http://schemas.microsoft.com/office/drawing/2014/main" id="{84D43300-8457-ACB3-671D-366E41FE72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3" y="3066"/>
              <a:ext cx="86" cy="86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4340" name="Group 244">
            <a:extLst>
              <a:ext uri="{FF2B5EF4-FFF2-40B4-BE49-F238E27FC236}">
                <a16:creationId xmlns:a16="http://schemas.microsoft.com/office/drawing/2014/main" id="{6B5614A4-2A4B-CB34-1C67-51ADF06D61AE}"/>
              </a:ext>
            </a:extLst>
          </p:cNvPr>
          <p:cNvGrpSpPr>
            <a:grpSpLocks/>
          </p:cNvGrpSpPr>
          <p:nvPr/>
        </p:nvGrpSpPr>
        <p:grpSpPr bwMode="auto">
          <a:xfrm>
            <a:off x="5124450" y="4133850"/>
            <a:ext cx="1352550" cy="1352550"/>
            <a:chOff x="3228" y="2604"/>
            <a:chExt cx="852" cy="852"/>
          </a:xfrm>
        </p:grpSpPr>
        <p:sp>
          <p:nvSpPr>
            <p:cNvPr id="4341" name="Oval 245">
              <a:extLst>
                <a:ext uri="{FF2B5EF4-FFF2-40B4-BE49-F238E27FC236}">
                  <a16:creationId xmlns:a16="http://schemas.microsoft.com/office/drawing/2014/main" id="{E3648966-8975-5BB0-504A-73234236E9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4" y="2640"/>
              <a:ext cx="756" cy="756"/>
            </a:xfrm>
            <a:prstGeom prst="ellips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342" name="Text Box 246">
              <a:extLst>
                <a:ext uri="{FF2B5EF4-FFF2-40B4-BE49-F238E27FC236}">
                  <a16:creationId xmlns:a16="http://schemas.microsoft.com/office/drawing/2014/main" id="{19536940-CD14-1651-4F6A-19A12E566C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44" y="2892"/>
              <a:ext cx="37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2400">
                  <a:solidFill>
                    <a:srgbClr val="FFFF66"/>
                  </a:solidFill>
                  <a:latin typeface="Comic Sans MS" panose="030F0702030302020204" pitchFamily="66" charset="0"/>
                </a:rPr>
                <a:t>Cl</a:t>
              </a:r>
            </a:p>
          </p:txBody>
        </p:sp>
        <p:sp>
          <p:nvSpPr>
            <p:cNvPr id="4343" name="AutoShape 247">
              <a:extLst>
                <a:ext uri="{FF2B5EF4-FFF2-40B4-BE49-F238E27FC236}">
                  <a16:creationId xmlns:a16="http://schemas.microsoft.com/office/drawing/2014/main" id="{9D3C7F06-C189-0B86-B6DD-CC5BF81AFD3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8100000">
              <a:off x="3228" y="3036"/>
              <a:ext cx="120" cy="120"/>
            </a:xfrm>
            <a:prstGeom prst="plus">
              <a:avLst>
                <a:gd name="adj" fmla="val 35000"/>
              </a:avLst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344" name="AutoShape 248">
              <a:extLst>
                <a:ext uri="{FF2B5EF4-FFF2-40B4-BE49-F238E27FC236}">
                  <a16:creationId xmlns:a16="http://schemas.microsoft.com/office/drawing/2014/main" id="{3877B9DE-F75C-4CCE-E99F-04AF87441FA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8100000">
              <a:off x="3504" y="2604"/>
              <a:ext cx="120" cy="120"/>
            </a:xfrm>
            <a:prstGeom prst="plus">
              <a:avLst>
                <a:gd name="adj" fmla="val 35000"/>
              </a:avLst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345" name="AutoShape 249">
              <a:extLst>
                <a:ext uri="{FF2B5EF4-FFF2-40B4-BE49-F238E27FC236}">
                  <a16:creationId xmlns:a16="http://schemas.microsoft.com/office/drawing/2014/main" id="{F189E275-342D-340A-C202-7EA276D05C7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8100000">
              <a:off x="3624" y="2604"/>
              <a:ext cx="120" cy="120"/>
            </a:xfrm>
            <a:prstGeom prst="plus">
              <a:avLst>
                <a:gd name="adj" fmla="val 35000"/>
              </a:avLst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346" name="AutoShape 250">
              <a:extLst>
                <a:ext uri="{FF2B5EF4-FFF2-40B4-BE49-F238E27FC236}">
                  <a16:creationId xmlns:a16="http://schemas.microsoft.com/office/drawing/2014/main" id="{62962690-12BF-1C6A-D2DE-E5072B4DEB1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8100000">
              <a:off x="3960" y="3036"/>
              <a:ext cx="120" cy="120"/>
            </a:xfrm>
            <a:prstGeom prst="plus">
              <a:avLst>
                <a:gd name="adj" fmla="val 35000"/>
              </a:avLst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347" name="AutoShape 251">
              <a:extLst>
                <a:ext uri="{FF2B5EF4-FFF2-40B4-BE49-F238E27FC236}">
                  <a16:creationId xmlns:a16="http://schemas.microsoft.com/office/drawing/2014/main" id="{EB5EFD93-DDBF-BF2B-AFBB-FB234B51164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8100000">
              <a:off x="3960" y="2904"/>
              <a:ext cx="120" cy="120"/>
            </a:xfrm>
            <a:prstGeom prst="plus">
              <a:avLst>
                <a:gd name="adj" fmla="val 35000"/>
              </a:avLst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348" name="AutoShape 252">
              <a:extLst>
                <a:ext uri="{FF2B5EF4-FFF2-40B4-BE49-F238E27FC236}">
                  <a16:creationId xmlns:a16="http://schemas.microsoft.com/office/drawing/2014/main" id="{E9C3957F-0BC0-2FB5-82EF-FBC0E45C53C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8100000">
              <a:off x="3516" y="3336"/>
              <a:ext cx="120" cy="120"/>
            </a:xfrm>
            <a:prstGeom prst="plus">
              <a:avLst>
                <a:gd name="adj" fmla="val 35000"/>
              </a:avLst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349" name="AutoShape 253">
              <a:extLst>
                <a:ext uri="{FF2B5EF4-FFF2-40B4-BE49-F238E27FC236}">
                  <a16:creationId xmlns:a16="http://schemas.microsoft.com/office/drawing/2014/main" id="{D0CDAEA8-9F02-36E3-AF09-947E9E3A2BB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8100000">
              <a:off x="3672" y="3336"/>
              <a:ext cx="120" cy="120"/>
            </a:xfrm>
            <a:prstGeom prst="plus">
              <a:avLst>
                <a:gd name="adj" fmla="val 35000"/>
              </a:avLst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4350" name="Text Box 254">
            <a:extLst>
              <a:ext uri="{FF2B5EF4-FFF2-40B4-BE49-F238E27FC236}">
                <a16:creationId xmlns:a16="http://schemas.microsoft.com/office/drawing/2014/main" id="{064B6B3F-D7A5-728D-4A5B-5853BE4800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35675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>
                <a:solidFill>
                  <a:srgbClr val="FFCCFF"/>
                </a:solidFill>
                <a:latin typeface="Comic Sans MS" panose="030F0702030302020204" pitchFamily="66" charset="0"/>
              </a:rPr>
              <a:t>3)  Because of this fluorine and chlorine are liquid at room temperature and bromine is a gas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4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4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4" grpId="0" autoUpdateAnimBg="0"/>
      <p:bldP spid="4308" grpId="0" autoUpdateAnimBg="0"/>
      <p:bldP spid="4309" grpId="0" autoUpdateAnimBg="0"/>
      <p:bldP spid="4350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D0777D88-397D-A4A7-F4FD-599217FA0D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GB" altLang="en-US">
                <a:solidFill>
                  <a:schemeClr val="bg1"/>
                </a:solidFill>
              </a:rPr>
              <a:t>The halogens – some reactions</a:t>
            </a:r>
          </a:p>
        </p:txBody>
      </p:sp>
      <p:sp>
        <p:nvSpPr>
          <p:cNvPr id="5123" name="Text Box 3">
            <a:extLst>
              <a:ext uri="{FF2B5EF4-FFF2-40B4-BE49-F238E27FC236}">
                <a16:creationId xmlns:a16="http://schemas.microsoft.com/office/drawing/2014/main" id="{6FAF81C0-E1BC-5AA5-21FF-4CF38C444E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19150"/>
            <a:ext cx="533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>
                <a:solidFill>
                  <a:srgbClr val="66CCFF"/>
                </a:solidFill>
                <a:latin typeface="Comic Sans MS" panose="030F0702030302020204" pitchFamily="66" charset="0"/>
              </a:rPr>
              <a:t>1)  Halogen + metal:</a:t>
            </a:r>
          </a:p>
        </p:txBody>
      </p:sp>
      <p:grpSp>
        <p:nvGrpSpPr>
          <p:cNvPr id="5124" name="Group 4">
            <a:extLst>
              <a:ext uri="{FF2B5EF4-FFF2-40B4-BE49-F238E27FC236}">
                <a16:creationId xmlns:a16="http://schemas.microsoft.com/office/drawing/2014/main" id="{3E031FD1-08C8-FC11-DD84-BFD759D408E0}"/>
              </a:ext>
            </a:extLst>
          </p:cNvPr>
          <p:cNvGrpSpPr>
            <a:grpSpLocks/>
          </p:cNvGrpSpPr>
          <p:nvPr/>
        </p:nvGrpSpPr>
        <p:grpSpPr bwMode="auto">
          <a:xfrm>
            <a:off x="4705350" y="1409700"/>
            <a:ext cx="4438650" cy="1747838"/>
            <a:chOff x="2964" y="888"/>
            <a:chExt cx="2796" cy="1101"/>
          </a:xfrm>
        </p:grpSpPr>
        <p:grpSp>
          <p:nvGrpSpPr>
            <p:cNvPr id="5125" name="Group 5">
              <a:extLst>
                <a:ext uri="{FF2B5EF4-FFF2-40B4-BE49-F238E27FC236}">
                  <a16:creationId xmlns:a16="http://schemas.microsoft.com/office/drawing/2014/main" id="{83D34B05-7D24-96B4-6F8F-32870A6BE8D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64" y="888"/>
              <a:ext cx="1440" cy="1101"/>
              <a:chOff x="1200" y="2304"/>
              <a:chExt cx="1632" cy="1248"/>
            </a:xfrm>
          </p:grpSpPr>
          <p:grpSp>
            <p:nvGrpSpPr>
              <p:cNvPr id="5126" name="Group 6">
                <a:extLst>
                  <a:ext uri="{FF2B5EF4-FFF2-40B4-BE49-F238E27FC236}">
                    <a16:creationId xmlns:a16="http://schemas.microsoft.com/office/drawing/2014/main" id="{AAC60171-A828-5130-7990-65669051FD4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44" y="2448"/>
                <a:ext cx="1056" cy="1056"/>
                <a:chOff x="1440" y="2448"/>
                <a:chExt cx="1056" cy="1056"/>
              </a:xfrm>
            </p:grpSpPr>
            <p:sp>
              <p:nvSpPr>
                <p:cNvPr id="5127" name="Oval 7">
                  <a:extLst>
                    <a:ext uri="{FF2B5EF4-FFF2-40B4-BE49-F238E27FC236}">
                      <a16:creationId xmlns:a16="http://schemas.microsoft.com/office/drawing/2014/main" id="{B55E4596-124C-FE6E-0FF3-B95966109E2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40" y="2448"/>
                  <a:ext cx="1056" cy="1056"/>
                </a:xfrm>
                <a:prstGeom prst="ellipse">
                  <a:avLst/>
                </a:prstGeom>
                <a:noFill/>
                <a:ln w="2540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5128" name="Text Box 8">
                  <a:extLst>
                    <a:ext uri="{FF2B5EF4-FFF2-40B4-BE49-F238E27FC236}">
                      <a16:creationId xmlns:a16="http://schemas.microsoft.com/office/drawing/2014/main" id="{3AFAE9A4-266E-71FC-A7E2-5F6DFD0151B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777" y="2832"/>
                  <a:ext cx="431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400">
                      <a:solidFill>
                        <a:schemeClr val="accent1"/>
                      </a:solidFill>
                      <a:latin typeface="Comic Sans MS" panose="030F0702030302020204" pitchFamily="66" charset="0"/>
                    </a:rPr>
                    <a:t>Na</a:t>
                  </a:r>
                </a:p>
              </p:txBody>
            </p:sp>
          </p:grpSp>
          <p:sp>
            <p:nvSpPr>
              <p:cNvPr id="5129" name="AutoShape 9">
                <a:extLst>
                  <a:ext uri="{FF2B5EF4-FFF2-40B4-BE49-F238E27FC236}">
                    <a16:creationId xmlns:a16="http://schemas.microsoft.com/office/drawing/2014/main" id="{6E8CB7CD-068C-3954-A86A-9304EA1EC3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00" y="2400"/>
                <a:ext cx="288" cy="1152"/>
              </a:xfrm>
              <a:prstGeom prst="leftBracket">
                <a:avLst>
                  <a:gd name="adj" fmla="val 0"/>
                </a:avLst>
              </a:prstGeom>
              <a:noFill/>
              <a:ln w="254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30" name="AutoShape 10">
                <a:extLst>
                  <a:ext uri="{FF2B5EF4-FFF2-40B4-BE49-F238E27FC236}">
                    <a16:creationId xmlns:a16="http://schemas.microsoft.com/office/drawing/2014/main" id="{83A0B6FB-5879-7310-8508-225C28897E59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2256" y="2400"/>
                <a:ext cx="288" cy="1152"/>
              </a:xfrm>
              <a:prstGeom prst="leftBracket">
                <a:avLst>
                  <a:gd name="adj" fmla="val 0"/>
                </a:avLst>
              </a:prstGeom>
              <a:noFill/>
              <a:ln w="254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31" name="Text Box 11">
                <a:extLst>
                  <a:ext uri="{FF2B5EF4-FFF2-40B4-BE49-F238E27FC236}">
                    <a16:creationId xmlns:a16="http://schemas.microsoft.com/office/drawing/2014/main" id="{13B04209-46D4-53FA-595B-72C7D202A53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44" y="2304"/>
                <a:ext cx="288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altLang="en-US" sz="240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+</a:t>
                </a:r>
              </a:p>
            </p:txBody>
          </p:sp>
        </p:grpSp>
        <p:grpSp>
          <p:nvGrpSpPr>
            <p:cNvPr id="5132" name="Group 12">
              <a:extLst>
                <a:ext uri="{FF2B5EF4-FFF2-40B4-BE49-F238E27FC236}">
                  <a16:creationId xmlns:a16="http://schemas.microsoft.com/office/drawing/2014/main" id="{3506C250-F74A-DDE5-9549-5949CBE097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05" y="888"/>
              <a:ext cx="1355" cy="1101"/>
              <a:chOff x="3216" y="2208"/>
              <a:chExt cx="1355" cy="1101"/>
            </a:xfrm>
          </p:grpSpPr>
          <p:grpSp>
            <p:nvGrpSpPr>
              <p:cNvPr id="5133" name="Group 13">
                <a:extLst>
                  <a:ext uri="{FF2B5EF4-FFF2-40B4-BE49-F238E27FC236}">
                    <a16:creationId xmlns:a16="http://schemas.microsoft.com/office/drawing/2014/main" id="{6C310BD8-D804-B625-08EE-A45DF9A51D8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216" y="2208"/>
                <a:ext cx="1355" cy="1101"/>
                <a:chOff x="3120" y="2304"/>
                <a:chExt cx="1536" cy="1248"/>
              </a:xfrm>
            </p:grpSpPr>
            <p:grpSp>
              <p:nvGrpSpPr>
                <p:cNvPr id="5134" name="Group 14">
                  <a:extLst>
                    <a:ext uri="{FF2B5EF4-FFF2-40B4-BE49-F238E27FC236}">
                      <a16:creationId xmlns:a16="http://schemas.microsoft.com/office/drawing/2014/main" id="{14349F7D-1E0C-09B5-3612-84472958C375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216" y="2496"/>
                  <a:ext cx="1056" cy="960"/>
                  <a:chOff x="3216" y="2496"/>
                  <a:chExt cx="1056" cy="960"/>
                </a:xfrm>
              </p:grpSpPr>
              <p:sp>
                <p:nvSpPr>
                  <p:cNvPr id="5135" name="Oval 15">
                    <a:extLst>
                      <a:ext uri="{FF2B5EF4-FFF2-40B4-BE49-F238E27FC236}">
                        <a16:creationId xmlns:a16="http://schemas.microsoft.com/office/drawing/2014/main" id="{D37978FC-1315-319E-57F1-B17F90AC9D4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264" y="2496"/>
                    <a:ext cx="960" cy="96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bg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5136" name="Oval 16">
                    <a:extLst>
                      <a:ext uri="{FF2B5EF4-FFF2-40B4-BE49-F238E27FC236}">
                        <a16:creationId xmlns:a16="http://schemas.microsoft.com/office/drawing/2014/main" id="{BFF6DA87-1EF4-FC3D-23BC-AD311CFDFD5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312" y="2640"/>
                    <a:ext cx="96" cy="96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5137" name="Text Box 17">
                    <a:extLst>
                      <a:ext uri="{FF2B5EF4-FFF2-40B4-BE49-F238E27FC236}">
                        <a16:creationId xmlns:a16="http://schemas.microsoft.com/office/drawing/2014/main" id="{67CF2B75-50B9-C718-AA72-BEB1B00E60B7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01" y="2831"/>
                    <a:ext cx="383" cy="3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GB" altLang="en-US" sz="2400">
                        <a:solidFill>
                          <a:srgbClr val="FF9999"/>
                        </a:solidFill>
                        <a:latin typeface="Comic Sans MS" panose="030F0702030302020204" pitchFamily="66" charset="0"/>
                      </a:rPr>
                      <a:t>Cl</a:t>
                    </a:r>
                  </a:p>
                </p:txBody>
              </p:sp>
              <p:sp>
                <p:nvSpPr>
                  <p:cNvPr id="5138" name="Oval 18">
                    <a:extLst>
                      <a:ext uri="{FF2B5EF4-FFF2-40B4-BE49-F238E27FC236}">
                        <a16:creationId xmlns:a16="http://schemas.microsoft.com/office/drawing/2014/main" id="{D98E8597-F5F0-F912-B069-EB1DE0017E2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456" y="2496"/>
                    <a:ext cx="96" cy="96"/>
                  </a:xfrm>
                  <a:prstGeom prst="ellipse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5139" name="Oval 19">
                    <a:extLst>
                      <a:ext uri="{FF2B5EF4-FFF2-40B4-BE49-F238E27FC236}">
                        <a16:creationId xmlns:a16="http://schemas.microsoft.com/office/drawing/2014/main" id="{13273826-F4E4-C0A8-7D07-CE2EFB8379B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888" y="2496"/>
                    <a:ext cx="96" cy="96"/>
                  </a:xfrm>
                  <a:prstGeom prst="ellipse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5140" name="Oval 20">
                    <a:extLst>
                      <a:ext uri="{FF2B5EF4-FFF2-40B4-BE49-F238E27FC236}">
                        <a16:creationId xmlns:a16="http://schemas.microsoft.com/office/drawing/2014/main" id="{92474211-6EF8-6BCB-BE44-DCD6B2107E2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216" y="2832"/>
                    <a:ext cx="96" cy="96"/>
                  </a:xfrm>
                  <a:prstGeom prst="ellipse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5141" name="Oval 21">
                    <a:extLst>
                      <a:ext uri="{FF2B5EF4-FFF2-40B4-BE49-F238E27FC236}">
                        <a16:creationId xmlns:a16="http://schemas.microsoft.com/office/drawing/2014/main" id="{C52F735A-F6B7-CA21-48A0-D945117D650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360" y="3264"/>
                    <a:ext cx="96" cy="96"/>
                  </a:xfrm>
                  <a:prstGeom prst="ellipse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5142" name="Oval 22">
                    <a:extLst>
                      <a:ext uri="{FF2B5EF4-FFF2-40B4-BE49-F238E27FC236}">
                        <a16:creationId xmlns:a16="http://schemas.microsoft.com/office/drawing/2014/main" id="{91CB5622-F089-015D-FDAA-3C9C5E51556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936" y="3360"/>
                    <a:ext cx="96" cy="96"/>
                  </a:xfrm>
                  <a:prstGeom prst="ellipse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5143" name="Oval 23">
                    <a:extLst>
                      <a:ext uri="{FF2B5EF4-FFF2-40B4-BE49-F238E27FC236}">
                        <a16:creationId xmlns:a16="http://schemas.microsoft.com/office/drawing/2014/main" id="{9AD7B4C3-A2FD-7E17-710F-F72F8D1E6E0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4176" y="2928"/>
                    <a:ext cx="96" cy="96"/>
                  </a:xfrm>
                  <a:prstGeom prst="ellipse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sp>
              <p:nvSpPr>
                <p:cNvPr id="5144" name="AutoShape 24">
                  <a:extLst>
                    <a:ext uri="{FF2B5EF4-FFF2-40B4-BE49-F238E27FC236}">
                      <a16:creationId xmlns:a16="http://schemas.microsoft.com/office/drawing/2014/main" id="{D9254181-728D-400D-058C-4A6A4A9CF2E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20" y="2400"/>
                  <a:ext cx="288" cy="1152"/>
                </a:xfrm>
                <a:prstGeom prst="leftBracket">
                  <a:avLst>
                    <a:gd name="adj" fmla="val 0"/>
                  </a:avLst>
                </a:prstGeom>
                <a:noFill/>
                <a:ln w="2540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5145" name="AutoShape 25">
                  <a:extLst>
                    <a:ext uri="{FF2B5EF4-FFF2-40B4-BE49-F238E27FC236}">
                      <a16:creationId xmlns:a16="http://schemas.microsoft.com/office/drawing/2014/main" id="{FA9FBEC3-78A0-313E-AA4A-94C30965C97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flipH="1">
                  <a:off x="4080" y="2400"/>
                  <a:ext cx="288" cy="1152"/>
                </a:xfrm>
                <a:prstGeom prst="leftBracket">
                  <a:avLst>
                    <a:gd name="adj" fmla="val 0"/>
                  </a:avLst>
                </a:prstGeom>
                <a:noFill/>
                <a:ln w="2540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5146" name="Text Box 26">
                  <a:extLst>
                    <a:ext uri="{FF2B5EF4-FFF2-40B4-BE49-F238E27FC236}">
                      <a16:creationId xmlns:a16="http://schemas.microsoft.com/office/drawing/2014/main" id="{1FBDE777-DF4F-1BFE-1874-DE013CDE198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368" y="2304"/>
                  <a:ext cx="288" cy="32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altLang="en-US" sz="240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-</a:t>
                  </a:r>
                </a:p>
              </p:txBody>
            </p:sp>
          </p:grpSp>
          <p:sp>
            <p:nvSpPr>
              <p:cNvPr id="5147" name="Oval 27">
                <a:extLst>
                  <a:ext uri="{FF2B5EF4-FFF2-40B4-BE49-F238E27FC236}">
                    <a16:creationId xmlns:a16="http://schemas.microsoft.com/office/drawing/2014/main" id="{39A5A1C2-8552-5625-E293-C11571A19B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80" y="2544"/>
                <a:ext cx="96" cy="9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</p:grpSp>
      <p:grpSp>
        <p:nvGrpSpPr>
          <p:cNvPr id="5148" name="Group 28">
            <a:extLst>
              <a:ext uri="{FF2B5EF4-FFF2-40B4-BE49-F238E27FC236}">
                <a16:creationId xmlns:a16="http://schemas.microsoft.com/office/drawing/2014/main" id="{2F516981-13F8-96B3-106C-AD18716F98AE}"/>
              </a:ext>
            </a:extLst>
          </p:cNvPr>
          <p:cNvGrpSpPr>
            <a:grpSpLocks/>
          </p:cNvGrpSpPr>
          <p:nvPr/>
        </p:nvGrpSpPr>
        <p:grpSpPr bwMode="auto">
          <a:xfrm>
            <a:off x="0" y="1504950"/>
            <a:ext cx="1676400" cy="1676400"/>
            <a:chOff x="480" y="1920"/>
            <a:chExt cx="1056" cy="1056"/>
          </a:xfrm>
        </p:grpSpPr>
        <p:sp>
          <p:nvSpPr>
            <p:cNvPr id="5149" name="Oval 29">
              <a:extLst>
                <a:ext uri="{FF2B5EF4-FFF2-40B4-BE49-F238E27FC236}">
                  <a16:creationId xmlns:a16="http://schemas.microsoft.com/office/drawing/2014/main" id="{ABE3729F-AA12-5D85-6F67-534A284655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1920"/>
              <a:ext cx="1056" cy="1056"/>
            </a:xfrm>
            <a:prstGeom prst="ellips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50" name="Text Box 30">
              <a:extLst>
                <a:ext uri="{FF2B5EF4-FFF2-40B4-BE49-F238E27FC236}">
                  <a16:creationId xmlns:a16="http://schemas.microsoft.com/office/drawing/2014/main" id="{7C9B70E6-472E-D0EE-F191-380ACA393E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2304"/>
              <a:ext cx="43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400">
                  <a:solidFill>
                    <a:schemeClr val="accent1"/>
                  </a:solidFill>
                  <a:latin typeface="Comic Sans MS" panose="030F0702030302020204" pitchFamily="66" charset="0"/>
                </a:rPr>
                <a:t>Na</a:t>
              </a:r>
            </a:p>
          </p:txBody>
        </p:sp>
        <p:sp>
          <p:nvSpPr>
            <p:cNvPr id="5151" name="Oval 31">
              <a:extLst>
                <a:ext uri="{FF2B5EF4-FFF2-40B4-BE49-F238E27FC236}">
                  <a16:creationId xmlns:a16="http://schemas.microsoft.com/office/drawing/2014/main" id="{AFF90DF3-EF0C-FF6A-3BFE-53C550BD9D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192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5152" name="Group 32">
            <a:extLst>
              <a:ext uri="{FF2B5EF4-FFF2-40B4-BE49-F238E27FC236}">
                <a16:creationId xmlns:a16="http://schemas.microsoft.com/office/drawing/2014/main" id="{7008583A-48FB-19CC-6D92-DA61C25770DA}"/>
              </a:ext>
            </a:extLst>
          </p:cNvPr>
          <p:cNvGrpSpPr>
            <a:grpSpLocks/>
          </p:cNvGrpSpPr>
          <p:nvPr/>
        </p:nvGrpSpPr>
        <p:grpSpPr bwMode="auto">
          <a:xfrm>
            <a:off x="2190750" y="1562100"/>
            <a:ext cx="1676400" cy="1600200"/>
            <a:chOff x="4560" y="1200"/>
            <a:chExt cx="1056" cy="1008"/>
          </a:xfrm>
        </p:grpSpPr>
        <p:sp>
          <p:nvSpPr>
            <p:cNvPr id="5153" name="Oval 33">
              <a:extLst>
                <a:ext uri="{FF2B5EF4-FFF2-40B4-BE49-F238E27FC236}">
                  <a16:creationId xmlns:a16="http://schemas.microsoft.com/office/drawing/2014/main" id="{B0627D9E-69FA-BCEA-79D7-D5E13CFBA4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8" y="1200"/>
              <a:ext cx="960" cy="960"/>
            </a:xfrm>
            <a:prstGeom prst="ellips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54" name="Text Box 34">
              <a:extLst>
                <a:ext uri="{FF2B5EF4-FFF2-40B4-BE49-F238E27FC236}">
                  <a16:creationId xmlns:a16="http://schemas.microsoft.com/office/drawing/2014/main" id="{20A39C38-81AF-C68C-6E5E-D6B302B91A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44" y="1536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400">
                  <a:solidFill>
                    <a:srgbClr val="FF9999"/>
                  </a:solidFill>
                  <a:latin typeface="Comic Sans MS" panose="030F0702030302020204" pitchFamily="66" charset="0"/>
                </a:rPr>
                <a:t>Cl</a:t>
              </a:r>
            </a:p>
          </p:txBody>
        </p:sp>
        <p:sp>
          <p:nvSpPr>
            <p:cNvPr id="5155" name="Oval 35">
              <a:extLst>
                <a:ext uri="{FF2B5EF4-FFF2-40B4-BE49-F238E27FC236}">
                  <a16:creationId xmlns:a16="http://schemas.microsoft.com/office/drawing/2014/main" id="{8F3CF934-6A7D-EC60-D4EB-3049B2D8EF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0" y="1200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56" name="Oval 36">
              <a:extLst>
                <a:ext uri="{FF2B5EF4-FFF2-40B4-BE49-F238E27FC236}">
                  <a16:creationId xmlns:a16="http://schemas.microsoft.com/office/drawing/2014/main" id="{DF685EB0-D727-AC1C-0BB3-D8B01C1B4D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32" y="1200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57" name="Oval 37">
              <a:extLst>
                <a:ext uri="{FF2B5EF4-FFF2-40B4-BE49-F238E27FC236}">
                  <a16:creationId xmlns:a16="http://schemas.microsoft.com/office/drawing/2014/main" id="{4EE9E93C-E6DC-E69B-45DD-2AF27B1F6D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0" y="1536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58" name="Oval 38">
              <a:extLst>
                <a:ext uri="{FF2B5EF4-FFF2-40B4-BE49-F238E27FC236}">
                  <a16:creationId xmlns:a16="http://schemas.microsoft.com/office/drawing/2014/main" id="{E68E2C5A-A032-20F2-CB9C-6CFBC47F05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1968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59" name="Oval 39">
              <a:extLst>
                <a:ext uri="{FF2B5EF4-FFF2-40B4-BE49-F238E27FC236}">
                  <a16:creationId xmlns:a16="http://schemas.microsoft.com/office/drawing/2014/main" id="{FBEACECB-3460-119C-065A-B4743C345D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76" y="1968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60" name="Oval 40">
              <a:extLst>
                <a:ext uri="{FF2B5EF4-FFF2-40B4-BE49-F238E27FC236}">
                  <a16:creationId xmlns:a16="http://schemas.microsoft.com/office/drawing/2014/main" id="{561BF6DE-39EF-1B86-7CA4-5D9F916855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20" y="1632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61" name="Oval 41">
              <a:extLst>
                <a:ext uri="{FF2B5EF4-FFF2-40B4-BE49-F238E27FC236}">
                  <a16:creationId xmlns:a16="http://schemas.microsoft.com/office/drawing/2014/main" id="{40AA5EE7-7EBA-05C1-AEC3-592129C2DE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2" y="2112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5162" name="Text Box 42">
            <a:extLst>
              <a:ext uri="{FF2B5EF4-FFF2-40B4-BE49-F238E27FC236}">
                <a16:creationId xmlns:a16="http://schemas.microsoft.com/office/drawing/2014/main" id="{3E2A967D-D6AA-1B7A-34CF-84CB44E197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9750" y="2095500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>
                <a:solidFill>
                  <a:srgbClr val="FFFF66"/>
                </a:solidFill>
                <a:latin typeface="Comic Sans MS" panose="030F0702030302020204" pitchFamily="66" charset="0"/>
              </a:rPr>
              <a:t>+</a:t>
            </a:r>
          </a:p>
        </p:txBody>
      </p:sp>
      <p:sp>
        <p:nvSpPr>
          <p:cNvPr id="5163" name="AutoShape 43">
            <a:extLst>
              <a:ext uri="{FF2B5EF4-FFF2-40B4-BE49-F238E27FC236}">
                <a16:creationId xmlns:a16="http://schemas.microsoft.com/office/drawing/2014/main" id="{D54AEADC-7D23-014E-FF62-EA38EC8BD4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2209800"/>
            <a:ext cx="647700" cy="32385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64" name="Text Box 44">
            <a:extLst>
              <a:ext uri="{FF2B5EF4-FFF2-40B4-BE49-F238E27FC236}">
                <a16:creationId xmlns:a16="http://schemas.microsoft.com/office/drawing/2014/main" id="{20FCD2E1-E50E-C52E-D238-3E1B67EF7C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191000"/>
            <a:ext cx="7677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>
                <a:solidFill>
                  <a:srgbClr val="FF99CC"/>
                </a:solidFill>
                <a:latin typeface="Comic Sans MS" panose="030F0702030302020204" pitchFamily="66" charset="0"/>
              </a:rPr>
              <a:t>2)  Halogen + non-metal:</a:t>
            </a:r>
          </a:p>
        </p:txBody>
      </p:sp>
      <p:grpSp>
        <p:nvGrpSpPr>
          <p:cNvPr id="5165" name="Group 45">
            <a:extLst>
              <a:ext uri="{FF2B5EF4-FFF2-40B4-BE49-F238E27FC236}">
                <a16:creationId xmlns:a16="http://schemas.microsoft.com/office/drawing/2014/main" id="{B2FDD2C7-6A73-1439-83A9-F7353540C0C1}"/>
              </a:ext>
            </a:extLst>
          </p:cNvPr>
          <p:cNvGrpSpPr>
            <a:grpSpLocks/>
          </p:cNvGrpSpPr>
          <p:nvPr/>
        </p:nvGrpSpPr>
        <p:grpSpPr bwMode="auto">
          <a:xfrm>
            <a:off x="674688" y="5086350"/>
            <a:ext cx="771525" cy="762000"/>
            <a:chOff x="1949" y="1284"/>
            <a:chExt cx="486" cy="480"/>
          </a:xfrm>
        </p:grpSpPr>
        <p:sp>
          <p:nvSpPr>
            <p:cNvPr id="5166" name="Oval 46">
              <a:extLst>
                <a:ext uri="{FF2B5EF4-FFF2-40B4-BE49-F238E27FC236}">
                  <a16:creationId xmlns:a16="http://schemas.microsoft.com/office/drawing/2014/main" id="{60314E03-54E7-F841-5AC8-F70D1A54DE7A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955" y="1284"/>
              <a:ext cx="480" cy="480"/>
            </a:xfrm>
            <a:prstGeom prst="ellips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67" name="Oval 47">
              <a:extLst>
                <a:ext uri="{FF2B5EF4-FFF2-40B4-BE49-F238E27FC236}">
                  <a16:creationId xmlns:a16="http://schemas.microsoft.com/office/drawing/2014/main" id="{18FD41DD-8049-F3EC-D830-A9002E76520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949" y="1374"/>
              <a:ext cx="86" cy="86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68" name="Text Box 48">
              <a:extLst>
                <a:ext uri="{FF2B5EF4-FFF2-40B4-BE49-F238E27FC236}">
                  <a16:creationId xmlns:a16="http://schemas.microsoft.com/office/drawing/2014/main" id="{BB4F1EE8-F9CD-A8E1-B47E-F77F137F87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28" y="1392"/>
              <a:ext cx="37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2400">
                  <a:solidFill>
                    <a:srgbClr val="66CCFF"/>
                  </a:solidFill>
                  <a:latin typeface="Comic Sans MS" panose="030F0702030302020204" pitchFamily="66" charset="0"/>
                </a:rPr>
                <a:t>H</a:t>
              </a:r>
            </a:p>
          </p:txBody>
        </p:sp>
      </p:grpSp>
      <p:grpSp>
        <p:nvGrpSpPr>
          <p:cNvPr id="5169" name="Group 49">
            <a:extLst>
              <a:ext uri="{FF2B5EF4-FFF2-40B4-BE49-F238E27FC236}">
                <a16:creationId xmlns:a16="http://schemas.microsoft.com/office/drawing/2014/main" id="{98FE0EB0-FBFB-0004-D955-F1EA306F0031}"/>
              </a:ext>
            </a:extLst>
          </p:cNvPr>
          <p:cNvGrpSpPr>
            <a:grpSpLocks/>
          </p:cNvGrpSpPr>
          <p:nvPr/>
        </p:nvGrpSpPr>
        <p:grpSpPr bwMode="auto">
          <a:xfrm>
            <a:off x="2114550" y="4705350"/>
            <a:ext cx="1676400" cy="1600200"/>
            <a:chOff x="4560" y="1200"/>
            <a:chExt cx="1056" cy="1008"/>
          </a:xfrm>
        </p:grpSpPr>
        <p:sp>
          <p:nvSpPr>
            <p:cNvPr id="5170" name="Oval 50">
              <a:extLst>
                <a:ext uri="{FF2B5EF4-FFF2-40B4-BE49-F238E27FC236}">
                  <a16:creationId xmlns:a16="http://schemas.microsoft.com/office/drawing/2014/main" id="{2D52ECB6-C797-2F96-140A-83E047DCFE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8" y="1200"/>
              <a:ext cx="960" cy="960"/>
            </a:xfrm>
            <a:prstGeom prst="ellips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71" name="Text Box 51">
              <a:extLst>
                <a:ext uri="{FF2B5EF4-FFF2-40B4-BE49-F238E27FC236}">
                  <a16:creationId xmlns:a16="http://schemas.microsoft.com/office/drawing/2014/main" id="{C269A716-8F13-A2F7-5581-BB36D67BDF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44" y="1536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400">
                  <a:solidFill>
                    <a:srgbClr val="FF9999"/>
                  </a:solidFill>
                  <a:latin typeface="Comic Sans MS" panose="030F0702030302020204" pitchFamily="66" charset="0"/>
                </a:rPr>
                <a:t>Cl</a:t>
              </a:r>
            </a:p>
          </p:txBody>
        </p:sp>
        <p:sp>
          <p:nvSpPr>
            <p:cNvPr id="5172" name="Oval 52">
              <a:extLst>
                <a:ext uri="{FF2B5EF4-FFF2-40B4-BE49-F238E27FC236}">
                  <a16:creationId xmlns:a16="http://schemas.microsoft.com/office/drawing/2014/main" id="{6F3FC80F-866C-031F-4005-E101CBAD42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0" y="1200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73" name="Oval 53">
              <a:extLst>
                <a:ext uri="{FF2B5EF4-FFF2-40B4-BE49-F238E27FC236}">
                  <a16:creationId xmlns:a16="http://schemas.microsoft.com/office/drawing/2014/main" id="{3D2FFC5F-29F6-3572-3F91-47AA9A1BC8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32" y="1200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74" name="Oval 54">
              <a:extLst>
                <a:ext uri="{FF2B5EF4-FFF2-40B4-BE49-F238E27FC236}">
                  <a16:creationId xmlns:a16="http://schemas.microsoft.com/office/drawing/2014/main" id="{6C82FF50-0D21-6A57-0F96-33FF9BBC00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0" y="1536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75" name="Oval 55">
              <a:extLst>
                <a:ext uri="{FF2B5EF4-FFF2-40B4-BE49-F238E27FC236}">
                  <a16:creationId xmlns:a16="http://schemas.microsoft.com/office/drawing/2014/main" id="{3C7C7219-AF2F-2EFB-BD88-8DFA6015E3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1968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76" name="Oval 56">
              <a:extLst>
                <a:ext uri="{FF2B5EF4-FFF2-40B4-BE49-F238E27FC236}">
                  <a16:creationId xmlns:a16="http://schemas.microsoft.com/office/drawing/2014/main" id="{3851CD51-2F76-859C-6FEB-D41D6FF081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76" y="1968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77" name="Oval 57">
              <a:extLst>
                <a:ext uri="{FF2B5EF4-FFF2-40B4-BE49-F238E27FC236}">
                  <a16:creationId xmlns:a16="http://schemas.microsoft.com/office/drawing/2014/main" id="{E4B9E3B4-ABA2-82C8-0191-BD4E95F71E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20" y="1632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78" name="Oval 58">
              <a:extLst>
                <a:ext uri="{FF2B5EF4-FFF2-40B4-BE49-F238E27FC236}">
                  <a16:creationId xmlns:a16="http://schemas.microsoft.com/office/drawing/2014/main" id="{8D944F08-1B4D-985A-629E-F0B71505CF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2" y="2112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5179" name="AutoShape 59">
            <a:extLst>
              <a:ext uri="{FF2B5EF4-FFF2-40B4-BE49-F238E27FC236}">
                <a16:creationId xmlns:a16="http://schemas.microsoft.com/office/drawing/2014/main" id="{A5D1B891-B97A-B996-18A3-BA0EB0D83A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9100" y="5334000"/>
            <a:ext cx="647700" cy="32385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80" name="Text Box 60">
            <a:extLst>
              <a:ext uri="{FF2B5EF4-FFF2-40B4-BE49-F238E27FC236}">
                <a16:creationId xmlns:a16="http://schemas.microsoft.com/office/drawing/2014/main" id="{C5F378E5-FA59-DEE8-942C-2185EA3394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5219700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>
                <a:solidFill>
                  <a:srgbClr val="FFFF66"/>
                </a:solidFill>
                <a:latin typeface="Comic Sans MS" panose="030F0702030302020204" pitchFamily="66" charset="0"/>
              </a:rPr>
              <a:t>+</a:t>
            </a:r>
          </a:p>
        </p:txBody>
      </p:sp>
      <p:grpSp>
        <p:nvGrpSpPr>
          <p:cNvPr id="5181" name="Group 61">
            <a:extLst>
              <a:ext uri="{FF2B5EF4-FFF2-40B4-BE49-F238E27FC236}">
                <a16:creationId xmlns:a16="http://schemas.microsoft.com/office/drawing/2014/main" id="{89D63C54-F32F-C86A-B148-B22264F41D4C}"/>
              </a:ext>
            </a:extLst>
          </p:cNvPr>
          <p:cNvGrpSpPr>
            <a:grpSpLocks/>
          </p:cNvGrpSpPr>
          <p:nvPr/>
        </p:nvGrpSpPr>
        <p:grpSpPr bwMode="auto">
          <a:xfrm>
            <a:off x="5410200" y="4724400"/>
            <a:ext cx="2303463" cy="1600200"/>
            <a:chOff x="3408" y="2976"/>
            <a:chExt cx="1451" cy="1008"/>
          </a:xfrm>
        </p:grpSpPr>
        <p:sp>
          <p:nvSpPr>
            <p:cNvPr id="5182" name="Oval 62">
              <a:extLst>
                <a:ext uri="{FF2B5EF4-FFF2-40B4-BE49-F238E27FC236}">
                  <a16:creationId xmlns:a16="http://schemas.microsoft.com/office/drawing/2014/main" id="{2E0EA1C3-6245-786C-9DC5-92A5652E75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6" y="2976"/>
              <a:ext cx="960" cy="960"/>
            </a:xfrm>
            <a:prstGeom prst="ellips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83" name="Text Box 63">
              <a:extLst>
                <a:ext uri="{FF2B5EF4-FFF2-40B4-BE49-F238E27FC236}">
                  <a16:creationId xmlns:a16="http://schemas.microsoft.com/office/drawing/2014/main" id="{F15BEB36-F89C-A0B8-53E7-F1DB405B08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2" y="3312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400">
                  <a:solidFill>
                    <a:srgbClr val="FF9999"/>
                  </a:solidFill>
                  <a:latin typeface="Comic Sans MS" panose="030F0702030302020204" pitchFamily="66" charset="0"/>
                </a:rPr>
                <a:t>Cl</a:t>
              </a:r>
            </a:p>
          </p:txBody>
        </p:sp>
        <p:sp>
          <p:nvSpPr>
            <p:cNvPr id="5184" name="Oval 64">
              <a:extLst>
                <a:ext uri="{FF2B5EF4-FFF2-40B4-BE49-F238E27FC236}">
                  <a16:creationId xmlns:a16="http://schemas.microsoft.com/office/drawing/2014/main" id="{F47C8139-B725-98AB-64DA-44D704C8F1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8" y="2976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85" name="Oval 65">
              <a:extLst>
                <a:ext uri="{FF2B5EF4-FFF2-40B4-BE49-F238E27FC236}">
                  <a16:creationId xmlns:a16="http://schemas.microsoft.com/office/drawing/2014/main" id="{BAF2B21A-E5E3-FF39-3251-0B478A8EC2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0" y="2976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86" name="Oval 66">
              <a:extLst>
                <a:ext uri="{FF2B5EF4-FFF2-40B4-BE49-F238E27FC236}">
                  <a16:creationId xmlns:a16="http://schemas.microsoft.com/office/drawing/2014/main" id="{0EF030BF-938C-B6FE-F55D-83288BD0A3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8" y="3312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87" name="Oval 67">
              <a:extLst>
                <a:ext uri="{FF2B5EF4-FFF2-40B4-BE49-F238E27FC236}">
                  <a16:creationId xmlns:a16="http://schemas.microsoft.com/office/drawing/2014/main" id="{51C82847-9A35-4E3F-0C1F-5E085A3391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2" y="3744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88" name="Oval 68">
              <a:extLst>
                <a:ext uri="{FF2B5EF4-FFF2-40B4-BE49-F238E27FC236}">
                  <a16:creationId xmlns:a16="http://schemas.microsoft.com/office/drawing/2014/main" id="{F0DA6B7A-812B-A0A7-FB2F-B7FA8AAC56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3744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189" name="Oval 69">
              <a:extLst>
                <a:ext uri="{FF2B5EF4-FFF2-40B4-BE49-F238E27FC236}">
                  <a16:creationId xmlns:a16="http://schemas.microsoft.com/office/drawing/2014/main" id="{5B5CADCF-27F1-70C8-BBFF-A3CD058AE9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0" y="3888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5190" name="Group 70">
              <a:extLst>
                <a:ext uri="{FF2B5EF4-FFF2-40B4-BE49-F238E27FC236}">
                  <a16:creationId xmlns:a16="http://schemas.microsoft.com/office/drawing/2014/main" id="{59507EBC-BBC9-0186-C1F2-FD9F01DE714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73" y="3240"/>
              <a:ext cx="486" cy="480"/>
              <a:chOff x="1949" y="1284"/>
              <a:chExt cx="486" cy="480"/>
            </a:xfrm>
          </p:grpSpPr>
          <p:sp>
            <p:nvSpPr>
              <p:cNvPr id="5191" name="Oval 71">
                <a:extLst>
                  <a:ext uri="{FF2B5EF4-FFF2-40B4-BE49-F238E27FC236}">
                    <a16:creationId xmlns:a16="http://schemas.microsoft.com/office/drawing/2014/main" id="{4F8DCB78-BD43-3077-8A99-BB72681945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1955" y="1284"/>
                <a:ext cx="480" cy="480"/>
              </a:xfrm>
              <a:prstGeom prst="ellipse">
                <a:avLst/>
              </a:prstGeom>
              <a:noFill/>
              <a:ln w="254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92" name="Oval 72">
                <a:extLst>
                  <a:ext uri="{FF2B5EF4-FFF2-40B4-BE49-F238E27FC236}">
                    <a16:creationId xmlns:a16="http://schemas.microsoft.com/office/drawing/2014/main" id="{DBAF4E5A-B2C9-9DAC-34D8-D2950C256B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1949" y="1374"/>
                <a:ext cx="86" cy="86"/>
              </a:xfrm>
              <a:prstGeom prst="ellipse">
                <a:avLst/>
              </a:prstGeom>
              <a:solidFill>
                <a:srgbClr val="3366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193" name="Text Box 73">
                <a:extLst>
                  <a:ext uri="{FF2B5EF4-FFF2-40B4-BE49-F238E27FC236}">
                    <a16:creationId xmlns:a16="http://schemas.microsoft.com/office/drawing/2014/main" id="{0E54E409-4BFA-4474-DE52-C564BD96902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28" y="1392"/>
                <a:ext cx="37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altLang="en-US" sz="2400">
                    <a:solidFill>
                      <a:srgbClr val="66CCFF"/>
                    </a:solidFill>
                    <a:latin typeface="Comic Sans MS" panose="030F0702030302020204" pitchFamily="66" charset="0"/>
                  </a:rPr>
                  <a:t>H</a:t>
                </a:r>
              </a:p>
            </p:txBody>
          </p:sp>
        </p:grpSp>
        <p:sp>
          <p:nvSpPr>
            <p:cNvPr id="5194" name="Oval 74">
              <a:extLst>
                <a:ext uri="{FF2B5EF4-FFF2-40B4-BE49-F238E27FC236}">
                  <a16:creationId xmlns:a16="http://schemas.microsoft.com/office/drawing/2014/main" id="{0D7A5FA3-6974-0E25-EA6A-538FDEFBFE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8" y="3456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5195" name="Group 75">
            <a:extLst>
              <a:ext uri="{FF2B5EF4-FFF2-40B4-BE49-F238E27FC236}">
                <a16:creationId xmlns:a16="http://schemas.microsoft.com/office/drawing/2014/main" id="{9F97D550-B4E8-F82B-C771-57C10EC86219}"/>
              </a:ext>
            </a:extLst>
          </p:cNvPr>
          <p:cNvGrpSpPr>
            <a:grpSpLocks/>
          </p:cNvGrpSpPr>
          <p:nvPr/>
        </p:nvGrpSpPr>
        <p:grpSpPr bwMode="auto">
          <a:xfrm>
            <a:off x="1924050" y="3371850"/>
            <a:ext cx="5334000" cy="457200"/>
            <a:chOff x="1212" y="2124"/>
            <a:chExt cx="3360" cy="288"/>
          </a:xfrm>
        </p:grpSpPr>
        <p:sp>
          <p:nvSpPr>
            <p:cNvPr id="5196" name="Text Box 76">
              <a:extLst>
                <a:ext uri="{FF2B5EF4-FFF2-40B4-BE49-F238E27FC236}">
                  <a16:creationId xmlns:a16="http://schemas.microsoft.com/office/drawing/2014/main" id="{EDF9E35D-9A61-D815-F31D-BD06F1B07F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12" y="2124"/>
              <a:ext cx="3360" cy="28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400">
                  <a:solidFill>
                    <a:schemeClr val="bg1"/>
                  </a:solidFill>
                  <a:latin typeface="Comic Sans MS" panose="030F0702030302020204" pitchFamily="66" charset="0"/>
                </a:rPr>
                <a:t>Halogen + metal              ionic salt</a:t>
              </a:r>
            </a:p>
          </p:txBody>
        </p:sp>
        <p:sp>
          <p:nvSpPr>
            <p:cNvPr id="5197" name="Line 77">
              <a:extLst>
                <a:ext uri="{FF2B5EF4-FFF2-40B4-BE49-F238E27FC236}">
                  <a16:creationId xmlns:a16="http://schemas.microsoft.com/office/drawing/2014/main" id="{0425F631-5413-C17F-C9FF-4BAF0785C0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4" y="2280"/>
              <a:ext cx="600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5198" name="Group 78">
            <a:extLst>
              <a:ext uri="{FF2B5EF4-FFF2-40B4-BE49-F238E27FC236}">
                <a16:creationId xmlns:a16="http://schemas.microsoft.com/office/drawing/2014/main" id="{C37595BB-D29D-D19B-5FB8-A63C2153AF4E}"/>
              </a:ext>
            </a:extLst>
          </p:cNvPr>
          <p:cNvGrpSpPr>
            <a:grpSpLocks/>
          </p:cNvGrpSpPr>
          <p:nvPr/>
        </p:nvGrpSpPr>
        <p:grpSpPr bwMode="auto">
          <a:xfrm>
            <a:off x="1028700" y="6381750"/>
            <a:ext cx="7486650" cy="457200"/>
            <a:chOff x="648" y="4020"/>
            <a:chExt cx="4716" cy="288"/>
          </a:xfrm>
        </p:grpSpPr>
        <p:sp>
          <p:nvSpPr>
            <p:cNvPr id="5199" name="Text Box 79">
              <a:extLst>
                <a:ext uri="{FF2B5EF4-FFF2-40B4-BE49-F238E27FC236}">
                  <a16:creationId xmlns:a16="http://schemas.microsoft.com/office/drawing/2014/main" id="{4686BE8C-7249-4A6D-0E04-E44983BD3E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8" y="4020"/>
              <a:ext cx="4716" cy="288"/>
            </a:xfrm>
            <a:prstGeom prst="rect">
              <a:avLst/>
            </a:prstGeom>
            <a:solidFill>
              <a:srgbClr val="CC00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400">
                  <a:solidFill>
                    <a:schemeClr val="bg1"/>
                  </a:solidFill>
                  <a:latin typeface="Comic Sans MS" panose="030F0702030302020204" pitchFamily="66" charset="0"/>
                </a:rPr>
                <a:t>Halogen + non-metal               covalent molecule</a:t>
              </a:r>
            </a:p>
          </p:txBody>
        </p:sp>
        <p:sp>
          <p:nvSpPr>
            <p:cNvPr id="5200" name="Line 80">
              <a:extLst>
                <a:ext uri="{FF2B5EF4-FFF2-40B4-BE49-F238E27FC236}">
                  <a16:creationId xmlns:a16="http://schemas.microsoft.com/office/drawing/2014/main" id="{D8609152-E9D0-3BDB-A9F1-DBD14CF0B6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04" y="4152"/>
              <a:ext cx="600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5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5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5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5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62" grpId="0" autoUpdateAnimBg="0"/>
      <p:bldP spid="5180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D516854F-8453-BD2A-8292-4424EF6579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GB" altLang="en-US">
                <a:solidFill>
                  <a:schemeClr val="bg1"/>
                </a:solidFill>
              </a:rPr>
              <a:t>Displacement reactions</a:t>
            </a:r>
          </a:p>
        </p:txBody>
      </p:sp>
      <p:sp>
        <p:nvSpPr>
          <p:cNvPr id="6147" name="Text Box 3">
            <a:extLst>
              <a:ext uri="{FF2B5EF4-FFF2-40B4-BE49-F238E27FC236}">
                <a16:creationId xmlns:a16="http://schemas.microsoft.com/office/drawing/2014/main" id="{FDD4A195-0319-56B4-FEE6-89AC837311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550" y="971550"/>
            <a:ext cx="79438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>
                <a:solidFill>
                  <a:srgbClr val="FFCCFF"/>
                </a:solidFill>
                <a:latin typeface="Comic Sans MS" panose="030F0702030302020204" pitchFamily="66" charset="0"/>
              </a:rPr>
              <a:t>To put it simply, a MORE reactive halogen will displace a LESS reactive halogen from a solution of its salt.</a:t>
            </a:r>
          </a:p>
        </p:txBody>
      </p:sp>
      <p:graphicFrame>
        <p:nvGraphicFramePr>
          <p:cNvPr id="6148" name="Group 4">
            <a:extLst>
              <a:ext uri="{FF2B5EF4-FFF2-40B4-BE49-F238E27FC236}">
                <a16:creationId xmlns:a16="http://schemas.microsoft.com/office/drawing/2014/main" id="{1650C3CE-FADA-B6E2-7F7D-0E657A1C4D83}"/>
              </a:ext>
            </a:extLst>
          </p:cNvPr>
          <p:cNvGraphicFramePr>
            <a:graphicFrameLocks noGrp="1"/>
          </p:cNvGraphicFramePr>
          <p:nvPr/>
        </p:nvGraphicFramePr>
        <p:xfrm>
          <a:off x="266700" y="2254250"/>
          <a:ext cx="952500" cy="4064000"/>
        </p:xfrm>
        <a:graphic>
          <a:graphicData uri="http://schemas.openxmlformats.org/drawingml/2006/table">
            <a:tbl>
              <a:tblPr/>
              <a:tblGrid>
                <a:gridCol w="952500">
                  <a:extLst>
                    <a:ext uri="{9D8B030D-6E8A-4147-A177-3AD203B41FA5}">
                      <a16:colId xmlns:a16="http://schemas.microsoft.com/office/drawing/2014/main" val="1223058012"/>
                    </a:ext>
                  </a:extLst>
                </a:gridCol>
              </a:tblGrid>
              <a:tr h="1016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1367022"/>
                  </a:ext>
                </a:extLst>
              </a:tr>
              <a:tr h="1016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5283713"/>
                  </a:ext>
                </a:extLst>
              </a:tr>
              <a:tr h="1016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3897082"/>
                  </a:ext>
                </a:extLst>
              </a:tr>
              <a:tr h="1016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</a:p>
                  </a:txBody>
                  <a:tcPr anchor="ctr" anchorCtr="1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341170"/>
                  </a:ext>
                </a:extLst>
              </a:tr>
            </a:tbl>
          </a:graphicData>
        </a:graphic>
      </p:graphicFrame>
      <p:grpSp>
        <p:nvGrpSpPr>
          <p:cNvPr id="6160" name="Group 16">
            <a:extLst>
              <a:ext uri="{FF2B5EF4-FFF2-40B4-BE49-F238E27FC236}">
                <a16:creationId xmlns:a16="http://schemas.microsoft.com/office/drawing/2014/main" id="{EEFED802-E6CE-437D-CFFD-AD34AD075756}"/>
              </a:ext>
            </a:extLst>
          </p:cNvPr>
          <p:cNvGrpSpPr>
            <a:grpSpLocks/>
          </p:cNvGrpSpPr>
          <p:nvPr/>
        </p:nvGrpSpPr>
        <p:grpSpPr bwMode="auto">
          <a:xfrm>
            <a:off x="1333500" y="2520950"/>
            <a:ext cx="1046163" cy="3575050"/>
            <a:chOff x="840" y="1588"/>
            <a:chExt cx="659" cy="2252"/>
          </a:xfrm>
        </p:grpSpPr>
        <p:sp>
          <p:nvSpPr>
            <p:cNvPr id="6161" name="AutoShape 17">
              <a:extLst>
                <a:ext uri="{FF2B5EF4-FFF2-40B4-BE49-F238E27FC236}">
                  <a16:creationId xmlns:a16="http://schemas.microsoft.com/office/drawing/2014/main" id="{AC0D72FB-AEC1-FA76-3BD4-8EEE2D28C8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0" y="1588"/>
              <a:ext cx="336" cy="2113"/>
            </a:xfrm>
            <a:prstGeom prst="downArrow">
              <a:avLst>
                <a:gd name="adj1" fmla="val 50000"/>
                <a:gd name="adj2" fmla="val 15721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162" name="Text Box 18">
              <a:extLst>
                <a:ext uri="{FF2B5EF4-FFF2-40B4-BE49-F238E27FC236}">
                  <a16:creationId xmlns:a16="http://schemas.microsoft.com/office/drawing/2014/main" id="{976DDA0A-AEB5-DB39-68F0-F9176FA5F1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5400000">
              <a:off x="245" y="2586"/>
              <a:ext cx="22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400">
                  <a:solidFill>
                    <a:schemeClr val="bg1"/>
                  </a:solidFill>
                  <a:latin typeface="Comic Sans MS" panose="030F0702030302020204" pitchFamily="66" charset="0"/>
                </a:rPr>
                <a:t>Decreasing reactivity</a:t>
              </a:r>
            </a:p>
          </p:txBody>
        </p:sp>
      </p:grpSp>
      <p:graphicFrame>
        <p:nvGraphicFramePr>
          <p:cNvPr id="6210" name="Group 66">
            <a:extLst>
              <a:ext uri="{FF2B5EF4-FFF2-40B4-BE49-F238E27FC236}">
                <a16:creationId xmlns:a16="http://schemas.microsoft.com/office/drawing/2014/main" id="{E876BB7C-EB6E-CFA3-4EF5-7F0D3B6DE2A4}"/>
              </a:ext>
            </a:extLst>
          </p:cNvPr>
          <p:cNvGraphicFramePr>
            <a:graphicFrameLocks noGrp="1"/>
          </p:cNvGraphicFramePr>
          <p:nvPr/>
        </p:nvGraphicFramePr>
        <p:xfrm>
          <a:off x="2724150" y="2178050"/>
          <a:ext cx="6419850" cy="4572000"/>
        </p:xfrm>
        <a:graphic>
          <a:graphicData uri="http://schemas.openxmlformats.org/drawingml/2006/table">
            <a:tbl>
              <a:tblPr/>
              <a:tblGrid>
                <a:gridCol w="1604963">
                  <a:extLst>
                    <a:ext uri="{9D8B030D-6E8A-4147-A177-3AD203B41FA5}">
                      <a16:colId xmlns:a16="http://schemas.microsoft.com/office/drawing/2014/main" val="947519607"/>
                    </a:ext>
                  </a:extLst>
                </a:gridCol>
                <a:gridCol w="1604962">
                  <a:extLst>
                    <a:ext uri="{9D8B030D-6E8A-4147-A177-3AD203B41FA5}">
                      <a16:colId xmlns:a16="http://schemas.microsoft.com/office/drawing/2014/main" val="2144839269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3154500635"/>
                    </a:ext>
                  </a:extLst>
                </a:gridCol>
                <a:gridCol w="1604962">
                  <a:extLst>
                    <a:ext uri="{9D8B030D-6E8A-4147-A177-3AD203B41FA5}">
                      <a16:colId xmlns:a16="http://schemas.microsoft.com/office/drawing/2014/main" val="2094070152"/>
                    </a:ext>
                  </a:extLst>
                </a:gridCol>
              </a:tblGrid>
              <a:tr h="12176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Potassium chloride</a:t>
                      </a: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KCl</a:t>
                      </a:r>
                      <a:r>
                        <a:rPr kumimoji="0" lang="en-GB" altLang="en-US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(aq)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Potassium bromide KBr</a:t>
                      </a:r>
                      <a:r>
                        <a:rPr kumimoji="0" lang="en-GB" alt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(aq</a:t>
                      </a:r>
                      <a:r>
                        <a:rPr kumimoji="0" lang="en-GB" altLang="en-US" sz="32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Potassium iodide   KI </a:t>
                      </a:r>
                      <a:r>
                        <a:rPr kumimoji="0" lang="en-GB" alt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(aq)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1656534"/>
                  </a:ext>
                </a:extLst>
              </a:tr>
              <a:tr h="1100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Chlorine Cl</a:t>
                      </a:r>
                      <a:r>
                        <a:rPr kumimoji="0" lang="en-GB" altLang="en-US" sz="32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kumimoji="0" lang="en-GB" alt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2145261"/>
                  </a:ext>
                </a:extLst>
              </a:tr>
              <a:tr h="1092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Bromine Br</a:t>
                      </a:r>
                      <a:r>
                        <a:rPr kumimoji="0" lang="en-GB" altLang="en-US" sz="32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9701800"/>
                  </a:ext>
                </a:extLst>
              </a:tr>
              <a:tr h="10906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Iodine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kumimoji="0" lang="en-GB" altLang="en-US" sz="32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kumimoji="0" lang="en-GB" alt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00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635653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6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83ACFF2A-1476-EA6F-C1B2-EDCA230D28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GB" altLang="en-US">
                <a:solidFill>
                  <a:schemeClr val="bg1"/>
                </a:solidFill>
              </a:rPr>
              <a:t>Halogen compounds</a:t>
            </a:r>
          </a:p>
        </p:txBody>
      </p:sp>
      <p:sp>
        <p:nvSpPr>
          <p:cNvPr id="7171" name="Text Box 3">
            <a:extLst>
              <a:ext uri="{FF2B5EF4-FFF2-40B4-BE49-F238E27FC236}">
                <a16:creationId xmlns:a16="http://schemas.microsoft.com/office/drawing/2014/main" id="{DE0683EE-D924-F8E7-C254-DC94408D29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14400"/>
            <a:ext cx="91440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>
                <a:solidFill>
                  <a:schemeClr val="bg1"/>
                </a:solidFill>
                <a:latin typeface="Comic Sans MS" panose="030F0702030302020204" pitchFamily="66" charset="0"/>
              </a:rPr>
              <a:t>Silver halides</a:t>
            </a:r>
            <a:r>
              <a:rPr lang="en-GB" altLang="en-US" sz="240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en-GB" altLang="en-US" sz="2400" i="1">
                <a:solidFill>
                  <a:schemeClr val="bg1"/>
                </a:solidFill>
                <a:latin typeface="Comic Sans MS" panose="030F0702030302020204" pitchFamily="66" charset="0"/>
              </a:rPr>
              <a:t>(e.g. silver chloride, silver bromide etc)</a:t>
            </a:r>
          </a:p>
          <a:p>
            <a:pPr>
              <a:spcBef>
                <a:spcPct val="50000"/>
              </a:spcBef>
            </a:pPr>
            <a:endParaRPr lang="en-GB" altLang="en-US" sz="240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</a:pPr>
            <a:r>
              <a:rPr lang="en-GB" altLang="en-US" sz="2400">
                <a:solidFill>
                  <a:srgbClr val="66FFCC"/>
                </a:solidFill>
                <a:latin typeface="Comic Sans MS" panose="030F0702030302020204" pitchFamily="66" charset="0"/>
              </a:rPr>
              <a:t>These are used in photographic paper.  They are reduced by light and x-ray radiation to leave a silver photographic image.</a:t>
            </a:r>
          </a:p>
        </p:txBody>
      </p:sp>
      <p:sp>
        <p:nvSpPr>
          <p:cNvPr id="7172" name="Text Box 4">
            <a:extLst>
              <a:ext uri="{FF2B5EF4-FFF2-40B4-BE49-F238E27FC236}">
                <a16:creationId xmlns:a16="http://schemas.microsoft.com/office/drawing/2014/main" id="{76DF3926-F677-56A9-D9B7-182648E5C1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724400"/>
            <a:ext cx="91440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>
                <a:solidFill>
                  <a:schemeClr val="bg1"/>
                </a:solidFill>
                <a:latin typeface="Comic Sans MS" panose="030F0702030302020204" pitchFamily="66" charset="0"/>
              </a:rPr>
              <a:t>Hydrogen halides</a:t>
            </a:r>
            <a:r>
              <a:rPr lang="en-GB" altLang="en-US" sz="240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en-GB" altLang="en-US" sz="2400" i="1">
                <a:solidFill>
                  <a:schemeClr val="bg1"/>
                </a:solidFill>
                <a:latin typeface="Comic Sans MS" panose="030F0702030302020204" pitchFamily="66" charset="0"/>
              </a:rPr>
              <a:t>(e.g. hydrogen chloride, hydrogen fluoride)</a:t>
            </a:r>
          </a:p>
          <a:p>
            <a:pPr>
              <a:spcBef>
                <a:spcPct val="50000"/>
              </a:spcBef>
            </a:pPr>
            <a:endParaRPr lang="en-GB" altLang="en-US" sz="240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</a:pPr>
            <a:r>
              <a:rPr lang="en-GB" altLang="en-US" sz="2400">
                <a:solidFill>
                  <a:srgbClr val="FFCC66"/>
                </a:solidFill>
                <a:latin typeface="Comic Sans MS" panose="030F0702030302020204" pitchFamily="66" charset="0"/>
              </a:rPr>
              <a:t>When these dissolve in water they make acids and will turn universal indicator red.</a:t>
            </a:r>
          </a:p>
        </p:txBody>
      </p:sp>
      <p:pic>
        <p:nvPicPr>
          <p:cNvPr id="7173" name="Picture 5">
            <a:extLst>
              <a:ext uri="{FF2B5EF4-FFF2-40B4-BE49-F238E27FC236}">
                <a16:creationId xmlns:a16="http://schemas.microsoft.com/office/drawing/2014/main" id="{1BF1086E-5BF4-05BD-F676-34F31C632C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65" b="6250"/>
          <a:stretch>
            <a:fillRect/>
          </a:stretch>
        </p:blipFill>
        <p:spPr bwMode="auto">
          <a:xfrm>
            <a:off x="2209800" y="2895600"/>
            <a:ext cx="1395413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>
            <a:extLst>
              <a:ext uri="{FF2B5EF4-FFF2-40B4-BE49-F238E27FC236}">
                <a16:creationId xmlns:a16="http://schemas.microsoft.com/office/drawing/2014/main" id="{E9CDA513-68C8-27B6-F1BB-C815DE0B6D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819400"/>
            <a:ext cx="2079625" cy="181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  <p:bldP spid="7172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>
            <a:extLst>
              <a:ext uri="{FF2B5EF4-FFF2-40B4-BE49-F238E27FC236}">
                <a16:creationId xmlns:a16="http://schemas.microsoft.com/office/drawing/2014/main" id="{419BF24D-833A-3FC2-9E05-CA932B1610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7738" y="0"/>
            <a:ext cx="2151062" cy="45720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rgbClr val="ECCA22"/>
                </a:solidFill>
              </a:rPr>
              <a:t>Section Check</a:t>
            </a:r>
          </a:p>
        </p:txBody>
      </p:sp>
      <p:sp>
        <p:nvSpPr>
          <p:cNvPr id="11268" name="Text Box 4">
            <a:extLst>
              <a:ext uri="{FF2B5EF4-FFF2-40B4-BE49-F238E27FC236}">
                <a16:creationId xmlns:a16="http://schemas.microsoft.com/office/drawing/2014/main" id="{6EC1DD53-0B2E-1230-2C14-DBDC114CB3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8950" y="785813"/>
            <a:ext cx="2279650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3600" b="1">
                <a:solidFill>
                  <a:srgbClr val="ECCA22"/>
                </a:solidFill>
                <a:latin typeface="Times New Roman" panose="02020603050405020304" pitchFamily="18" charset="0"/>
              </a:rPr>
              <a:t>Question 1</a:t>
            </a:r>
          </a:p>
        </p:txBody>
      </p:sp>
      <p:sp>
        <p:nvSpPr>
          <p:cNvPr id="11269" name="Text Box 5">
            <a:extLst>
              <a:ext uri="{FF2B5EF4-FFF2-40B4-BE49-F238E27FC236}">
                <a16:creationId xmlns:a16="http://schemas.microsoft.com/office/drawing/2014/main" id="{CE9E25CE-0C81-A783-DC3F-E23F229DFC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725" y="1676400"/>
            <a:ext cx="79406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200">
                <a:solidFill>
                  <a:schemeClr val="bg1"/>
                </a:solidFill>
                <a:latin typeface="Times New Roman" panose="02020603050405020304" pitchFamily="18" charset="0"/>
              </a:rPr>
              <a:t>What does the term “halogen” mean?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1126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Box 3">
            <a:extLst>
              <a:ext uri="{FF2B5EF4-FFF2-40B4-BE49-F238E27FC236}">
                <a16:creationId xmlns:a16="http://schemas.microsoft.com/office/drawing/2014/main" id="{0DD7BB97-7D40-D19A-2229-7BC0A42DCC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7738" y="0"/>
            <a:ext cx="2151062" cy="45720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rgbClr val="ECCA22"/>
                </a:solidFill>
              </a:rPr>
              <a:t>Section Check</a:t>
            </a:r>
          </a:p>
        </p:txBody>
      </p:sp>
      <p:sp>
        <p:nvSpPr>
          <p:cNvPr id="12292" name="Text Box 4">
            <a:extLst>
              <a:ext uri="{FF2B5EF4-FFF2-40B4-BE49-F238E27FC236}">
                <a16:creationId xmlns:a16="http://schemas.microsoft.com/office/drawing/2014/main" id="{C96518E8-6CFA-0CAB-D885-F3202F36D2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8950" y="785813"/>
            <a:ext cx="1682750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3600" b="1">
                <a:solidFill>
                  <a:srgbClr val="ECCA22"/>
                </a:solidFill>
                <a:latin typeface="Times New Roman" panose="02020603050405020304" pitchFamily="18" charset="0"/>
              </a:rPr>
              <a:t>Answer</a:t>
            </a:r>
          </a:p>
        </p:txBody>
      </p:sp>
      <p:sp>
        <p:nvSpPr>
          <p:cNvPr id="12293" name="Text Box 5">
            <a:extLst>
              <a:ext uri="{FF2B5EF4-FFF2-40B4-BE49-F238E27FC236}">
                <a16:creationId xmlns:a16="http://schemas.microsoft.com/office/drawing/2014/main" id="{A3E6A1D9-D821-1213-A678-1E4201F96A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725" y="1433513"/>
            <a:ext cx="4206875" cy="2528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200">
                <a:solidFill>
                  <a:schemeClr val="bg1"/>
                </a:solidFill>
                <a:latin typeface="Times New Roman" panose="02020603050405020304" pitchFamily="18" charset="0"/>
              </a:rPr>
              <a:t>Halogen means “salt-former.” All the halogens form salts with sodium (and other alkali metals).</a:t>
            </a:r>
          </a:p>
        </p:txBody>
      </p:sp>
      <p:pic>
        <p:nvPicPr>
          <p:cNvPr id="12294" name="Picture 6">
            <a:extLst>
              <a:ext uri="{FF2B5EF4-FFF2-40B4-BE49-F238E27FC236}">
                <a16:creationId xmlns:a16="http://schemas.microsoft.com/office/drawing/2014/main" id="{A2B9D4E2-867C-7D60-A70A-8F5A3ED585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8063" y="1524000"/>
            <a:ext cx="3922712" cy="394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/>
      <p:bldP spid="12293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437</Words>
  <Application>Microsoft Office PowerPoint</Application>
  <PresentationFormat>On-screen Show (4:3)</PresentationFormat>
  <Paragraphs>81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Times New Roman</vt:lpstr>
      <vt:lpstr>Comic Sans MS</vt:lpstr>
      <vt:lpstr>Default Design</vt:lpstr>
      <vt:lpstr>Group 7, the Halogens</vt:lpstr>
      <vt:lpstr>PowerPoint Presentation</vt:lpstr>
      <vt:lpstr>PowerPoint Presentation</vt:lpstr>
      <vt:lpstr>PowerPoint Presentation</vt:lpstr>
      <vt:lpstr>The halogens – some reactions</vt:lpstr>
      <vt:lpstr>Displacement reactions</vt:lpstr>
      <vt:lpstr>Halogen compounds</vt:lpstr>
      <vt:lpstr>PowerPoint Presentation</vt:lpstr>
      <vt:lpstr>PowerPoint Presentation</vt:lpstr>
      <vt:lpstr>PowerPoint Presentation</vt:lpstr>
    </vt:vector>
  </TitlesOfParts>
  <Company>SCNU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7, the Halogens</dc:title>
  <dc:creator>CIC1</dc:creator>
  <cp:lastModifiedBy>Nayan GRIFFITHS</cp:lastModifiedBy>
  <cp:revision>8</cp:revision>
  <dcterms:created xsi:type="dcterms:W3CDTF">2005-08-17T21:32:22Z</dcterms:created>
  <dcterms:modified xsi:type="dcterms:W3CDTF">2023-05-23T21:51:30Z</dcterms:modified>
</cp:coreProperties>
</file>