
<file path=[Content_Types].xml><?xml version="1.0" encoding="utf-8"?>
<Types xmlns="http://schemas.openxmlformats.org/package/2006/content-types">
  <Default Extension="bin" ContentType="application/vnd.ms-office.activeX"/>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ppt/activeX/activeX3.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6" r:id="rId3"/>
    <p:sldId id="257" r:id="rId4"/>
    <p:sldId id="258" r:id="rId5"/>
    <p:sldId id="259" r:id="rId6"/>
    <p:sldId id="266" r:id="rId7"/>
    <p:sldId id="260" r:id="rId8"/>
    <p:sldId id="261" r:id="rId9"/>
    <p:sldId id="262" r:id="rId10"/>
    <p:sldId id="263" r:id="rId11"/>
    <p:sldId id="264" r:id="rId12"/>
    <p:sldId id="265" r:id="rId13"/>
    <p:sldId id="275" r:id="rId14"/>
    <p:sldId id="277" r:id="rId15"/>
    <p:sldId id="267" r:id="rId16"/>
    <p:sldId id="268" r:id="rId17"/>
    <p:sldId id="269" r:id="rId18"/>
    <p:sldId id="287" r:id="rId19"/>
    <p:sldId id="270" r:id="rId20"/>
    <p:sldId id="271" r:id="rId21"/>
    <p:sldId id="272" r:id="rId22"/>
    <p:sldId id="273" r:id="rId23"/>
    <p:sldId id="274" r:id="rId24"/>
    <p:sldId id="288" r:id="rId25"/>
    <p:sldId id="276" r:id="rId26"/>
    <p:sldId id="284" r:id="rId27"/>
    <p:sldId id="285" r:id="rId28"/>
    <p:sldId id="286" r:id="rId29"/>
    <p:sldId id="289" r:id="rId30"/>
    <p:sldId id="290" r:id="rId31"/>
    <p:sldId id="278" r:id="rId32"/>
    <p:sldId id="291" r:id="rId33"/>
    <p:sldId id="279" r:id="rId34"/>
    <p:sldId id="292" r:id="rId35"/>
    <p:sldId id="280" r:id="rId36"/>
    <p:sldId id="293" r:id="rId37"/>
    <p:sldId id="281" r:id="rId38"/>
    <p:sldId id="294" r:id="rId39"/>
    <p:sldId id="282" r:id="rId40"/>
    <p:sldId id="295" r:id="rId41"/>
    <p:sldId id="283" r:id="rId4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3" d="100"/>
          <a:sy n="113" d="100"/>
        </p:scale>
        <p:origin x="22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activeX/activeX3.xml><?xml version="1.0" encoding="utf-8"?>
<ax:ocx xmlns:ax="http://schemas.microsoft.com/office/2006/activeX" xmlns:r="http://schemas.openxmlformats.org/officeDocument/2006/relationships" ax:classid="{D27CDB6E-AE6D-11CF-96B8-444553540000}" ax:persistence="persistStorage" r:id="rId1"/>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IE"/>
          </a:p>
        </p:txBody>
      </p:sp>
      <p:sp>
        <p:nvSpPr>
          <p:cNvPr id="4" name="Rectangle 4">
            <a:extLst>
              <a:ext uri="{FF2B5EF4-FFF2-40B4-BE49-F238E27FC236}">
                <a16:creationId xmlns:a16="http://schemas.microsoft.com/office/drawing/2014/main" id="{FBD80BCB-5817-CBF3-C260-BAC0BF30629A}"/>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D08F3DFF-138D-BA96-22F4-C1A0D12BBD82}"/>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94907501-68CD-E119-B453-DEDA851A5917}"/>
              </a:ext>
            </a:extLst>
          </p:cNvPr>
          <p:cNvSpPr>
            <a:spLocks noGrp="1" noChangeArrowheads="1"/>
          </p:cNvSpPr>
          <p:nvPr>
            <p:ph type="sldNum" sz="quarter" idx="12"/>
          </p:nvPr>
        </p:nvSpPr>
        <p:spPr>
          <a:ln/>
        </p:spPr>
        <p:txBody>
          <a:bodyPr/>
          <a:lstStyle>
            <a:lvl1pPr>
              <a:defRPr/>
            </a:lvl1pPr>
          </a:lstStyle>
          <a:p>
            <a:fld id="{ABD5EC4C-BA08-4E84-A0EC-0B157891C9B4}" type="slidenum">
              <a:rPr lang="es-ES" altLang="en-US"/>
              <a:pPr/>
              <a:t>‹#›</a:t>
            </a:fld>
            <a:endParaRPr lang="es-ES" altLang="en-US"/>
          </a:p>
        </p:txBody>
      </p:sp>
    </p:spTree>
    <p:extLst>
      <p:ext uri="{BB962C8B-B14F-4D97-AF65-F5344CB8AC3E}">
        <p14:creationId xmlns:p14="http://schemas.microsoft.com/office/powerpoint/2010/main" val="906447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Rectangle 4">
            <a:extLst>
              <a:ext uri="{FF2B5EF4-FFF2-40B4-BE49-F238E27FC236}">
                <a16:creationId xmlns:a16="http://schemas.microsoft.com/office/drawing/2014/main" id="{17C9B758-EDCF-7BB9-F306-7BD1BAD11F63}"/>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0CB17362-C2DF-D717-1F1A-04F534D5A6C1}"/>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4A82B4C2-1E7D-9629-BE1F-667082E530AA}"/>
              </a:ext>
            </a:extLst>
          </p:cNvPr>
          <p:cNvSpPr>
            <a:spLocks noGrp="1" noChangeArrowheads="1"/>
          </p:cNvSpPr>
          <p:nvPr>
            <p:ph type="sldNum" sz="quarter" idx="12"/>
          </p:nvPr>
        </p:nvSpPr>
        <p:spPr>
          <a:ln/>
        </p:spPr>
        <p:txBody>
          <a:bodyPr/>
          <a:lstStyle>
            <a:lvl1pPr>
              <a:defRPr/>
            </a:lvl1pPr>
          </a:lstStyle>
          <a:p>
            <a:fld id="{F48E8690-EA2C-44F3-97F0-43BFB7D593DA}" type="slidenum">
              <a:rPr lang="es-ES" altLang="en-US"/>
              <a:pPr/>
              <a:t>‹#›</a:t>
            </a:fld>
            <a:endParaRPr lang="es-ES" altLang="en-US"/>
          </a:p>
        </p:txBody>
      </p:sp>
    </p:spTree>
    <p:extLst>
      <p:ext uri="{BB962C8B-B14F-4D97-AF65-F5344CB8AC3E}">
        <p14:creationId xmlns:p14="http://schemas.microsoft.com/office/powerpoint/2010/main" val="2118632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Rectangle 4">
            <a:extLst>
              <a:ext uri="{FF2B5EF4-FFF2-40B4-BE49-F238E27FC236}">
                <a16:creationId xmlns:a16="http://schemas.microsoft.com/office/drawing/2014/main" id="{7F61F8F1-EBED-F94C-41E1-132C75A1AFA8}"/>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269BF60F-5C34-428D-27A4-55654408E07E}"/>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C7EDFB90-A5A0-571D-53C2-3A9D3205AB13}"/>
              </a:ext>
            </a:extLst>
          </p:cNvPr>
          <p:cNvSpPr>
            <a:spLocks noGrp="1" noChangeArrowheads="1"/>
          </p:cNvSpPr>
          <p:nvPr>
            <p:ph type="sldNum" sz="quarter" idx="12"/>
          </p:nvPr>
        </p:nvSpPr>
        <p:spPr>
          <a:ln/>
        </p:spPr>
        <p:txBody>
          <a:bodyPr/>
          <a:lstStyle>
            <a:lvl1pPr>
              <a:defRPr/>
            </a:lvl1pPr>
          </a:lstStyle>
          <a:p>
            <a:fld id="{2AF99BE0-7C30-4A8D-BED0-BEE5514165BB}" type="slidenum">
              <a:rPr lang="es-ES" altLang="en-US"/>
              <a:pPr/>
              <a:t>‹#›</a:t>
            </a:fld>
            <a:endParaRPr lang="es-ES" altLang="en-US"/>
          </a:p>
        </p:txBody>
      </p:sp>
    </p:spTree>
    <p:extLst>
      <p:ext uri="{BB962C8B-B14F-4D97-AF65-F5344CB8AC3E}">
        <p14:creationId xmlns:p14="http://schemas.microsoft.com/office/powerpoint/2010/main" val="3756229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Rectangle 4">
            <a:extLst>
              <a:ext uri="{FF2B5EF4-FFF2-40B4-BE49-F238E27FC236}">
                <a16:creationId xmlns:a16="http://schemas.microsoft.com/office/drawing/2014/main" id="{BC83A716-E8C7-FB71-F165-147B898E29DF}"/>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657A3479-4058-5B3C-EB6E-432D4811A2F6}"/>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BF75EF5F-28BC-490A-51E2-D8AFEB2FD570}"/>
              </a:ext>
            </a:extLst>
          </p:cNvPr>
          <p:cNvSpPr>
            <a:spLocks noGrp="1" noChangeArrowheads="1"/>
          </p:cNvSpPr>
          <p:nvPr>
            <p:ph type="sldNum" sz="quarter" idx="12"/>
          </p:nvPr>
        </p:nvSpPr>
        <p:spPr>
          <a:ln/>
        </p:spPr>
        <p:txBody>
          <a:bodyPr/>
          <a:lstStyle>
            <a:lvl1pPr>
              <a:defRPr/>
            </a:lvl1pPr>
          </a:lstStyle>
          <a:p>
            <a:fld id="{6B62BC52-E96B-4989-9CE2-2BDF0CF2FD15}" type="slidenum">
              <a:rPr lang="es-ES" altLang="en-US"/>
              <a:pPr/>
              <a:t>‹#›</a:t>
            </a:fld>
            <a:endParaRPr lang="es-ES" altLang="en-US"/>
          </a:p>
        </p:txBody>
      </p:sp>
    </p:spTree>
    <p:extLst>
      <p:ext uri="{BB962C8B-B14F-4D97-AF65-F5344CB8AC3E}">
        <p14:creationId xmlns:p14="http://schemas.microsoft.com/office/powerpoint/2010/main" val="222627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D72A5A0-03DD-04D1-7FA0-497E8A6485CF}"/>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2B7A4FFF-3EB8-4F1F-575E-81AD48EBACD7}"/>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75C6B04B-D224-7FAC-4E8D-F5E645A307E4}"/>
              </a:ext>
            </a:extLst>
          </p:cNvPr>
          <p:cNvSpPr>
            <a:spLocks noGrp="1" noChangeArrowheads="1"/>
          </p:cNvSpPr>
          <p:nvPr>
            <p:ph type="sldNum" sz="quarter" idx="12"/>
          </p:nvPr>
        </p:nvSpPr>
        <p:spPr>
          <a:ln/>
        </p:spPr>
        <p:txBody>
          <a:bodyPr/>
          <a:lstStyle>
            <a:lvl1pPr>
              <a:defRPr/>
            </a:lvl1pPr>
          </a:lstStyle>
          <a:p>
            <a:fld id="{98BC6D40-7F4A-44B9-9F24-F9B992ED8806}" type="slidenum">
              <a:rPr lang="es-ES" altLang="en-US"/>
              <a:pPr/>
              <a:t>‹#›</a:t>
            </a:fld>
            <a:endParaRPr lang="es-ES" altLang="en-US"/>
          </a:p>
        </p:txBody>
      </p:sp>
    </p:spTree>
    <p:extLst>
      <p:ext uri="{BB962C8B-B14F-4D97-AF65-F5344CB8AC3E}">
        <p14:creationId xmlns:p14="http://schemas.microsoft.com/office/powerpoint/2010/main" val="3834749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Rectangle 4">
            <a:extLst>
              <a:ext uri="{FF2B5EF4-FFF2-40B4-BE49-F238E27FC236}">
                <a16:creationId xmlns:a16="http://schemas.microsoft.com/office/drawing/2014/main" id="{38359EDA-8A72-BFFB-4928-2CF4514EB0D9}"/>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5">
            <a:extLst>
              <a:ext uri="{FF2B5EF4-FFF2-40B4-BE49-F238E27FC236}">
                <a16:creationId xmlns:a16="http://schemas.microsoft.com/office/drawing/2014/main" id="{0BD55565-0A46-7C20-BA33-B249F3907485}"/>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6">
            <a:extLst>
              <a:ext uri="{FF2B5EF4-FFF2-40B4-BE49-F238E27FC236}">
                <a16:creationId xmlns:a16="http://schemas.microsoft.com/office/drawing/2014/main" id="{037660C0-2FBF-E1DC-49ED-1D1D492D161C}"/>
              </a:ext>
            </a:extLst>
          </p:cNvPr>
          <p:cNvSpPr>
            <a:spLocks noGrp="1" noChangeArrowheads="1"/>
          </p:cNvSpPr>
          <p:nvPr>
            <p:ph type="sldNum" sz="quarter" idx="12"/>
          </p:nvPr>
        </p:nvSpPr>
        <p:spPr>
          <a:ln/>
        </p:spPr>
        <p:txBody>
          <a:bodyPr/>
          <a:lstStyle>
            <a:lvl1pPr>
              <a:defRPr/>
            </a:lvl1pPr>
          </a:lstStyle>
          <a:p>
            <a:fld id="{E03380B7-62FA-4D3D-9E88-A149F05438C0}" type="slidenum">
              <a:rPr lang="es-ES" altLang="en-US"/>
              <a:pPr/>
              <a:t>‹#›</a:t>
            </a:fld>
            <a:endParaRPr lang="es-ES" altLang="en-US"/>
          </a:p>
        </p:txBody>
      </p:sp>
    </p:spTree>
    <p:extLst>
      <p:ext uri="{BB962C8B-B14F-4D97-AF65-F5344CB8AC3E}">
        <p14:creationId xmlns:p14="http://schemas.microsoft.com/office/powerpoint/2010/main" val="429436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Rectangle 4">
            <a:extLst>
              <a:ext uri="{FF2B5EF4-FFF2-40B4-BE49-F238E27FC236}">
                <a16:creationId xmlns:a16="http://schemas.microsoft.com/office/drawing/2014/main" id="{41875072-D248-A4ED-9228-6D77301D0399}"/>
              </a:ext>
            </a:extLst>
          </p:cNvPr>
          <p:cNvSpPr>
            <a:spLocks noGrp="1" noChangeArrowheads="1"/>
          </p:cNvSpPr>
          <p:nvPr>
            <p:ph type="dt" sz="half" idx="10"/>
          </p:nvPr>
        </p:nvSpPr>
        <p:spPr>
          <a:ln/>
        </p:spPr>
        <p:txBody>
          <a:bodyPr/>
          <a:lstStyle>
            <a:lvl1pPr>
              <a:defRPr/>
            </a:lvl1pPr>
          </a:lstStyle>
          <a:p>
            <a:pPr>
              <a:defRPr/>
            </a:pPr>
            <a:endParaRPr lang="es-ES"/>
          </a:p>
        </p:txBody>
      </p:sp>
      <p:sp>
        <p:nvSpPr>
          <p:cNvPr id="8" name="Rectangle 5">
            <a:extLst>
              <a:ext uri="{FF2B5EF4-FFF2-40B4-BE49-F238E27FC236}">
                <a16:creationId xmlns:a16="http://schemas.microsoft.com/office/drawing/2014/main" id="{C2AFE8C4-D463-5250-D85D-4E23240A63B1}"/>
              </a:ext>
            </a:extLst>
          </p:cNvPr>
          <p:cNvSpPr>
            <a:spLocks noGrp="1" noChangeArrowheads="1"/>
          </p:cNvSpPr>
          <p:nvPr>
            <p:ph type="ftr" sz="quarter" idx="11"/>
          </p:nvPr>
        </p:nvSpPr>
        <p:spPr>
          <a:ln/>
        </p:spPr>
        <p:txBody>
          <a:bodyPr/>
          <a:lstStyle>
            <a:lvl1pPr>
              <a:defRPr/>
            </a:lvl1pPr>
          </a:lstStyle>
          <a:p>
            <a:pPr>
              <a:defRPr/>
            </a:pPr>
            <a:endParaRPr lang="es-ES"/>
          </a:p>
        </p:txBody>
      </p:sp>
      <p:sp>
        <p:nvSpPr>
          <p:cNvPr id="9" name="Rectangle 6">
            <a:extLst>
              <a:ext uri="{FF2B5EF4-FFF2-40B4-BE49-F238E27FC236}">
                <a16:creationId xmlns:a16="http://schemas.microsoft.com/office/drawing/2014/main" id="{29B01055-F622-3DE8-377C-AC91B2A00221}"/>
              </a:ext>
            </a:extLst>
          </p:cNvPr>
          <p:cNvSpPr>
            <a:spLocks noGrp="1" noChangeArrowheads="1"/>
          </p:cNvSpPr>
          <p:nvPr>
            <p:ph type="sldNum" sz="quarter" idx="12"/>
          </p:nvPr>
        </p:nvSpPr>
        <p:spPr>
          <a:ln/>
        </p:spPr>
        <p:txBody>
          <a:bodyPr/>
          <a:lstStyle>
            <a:lvl1pPr>
              <a:defRPr/>
            </a:lvl1pPr>
          </a:lstStyle>
          <a:p>
            <a:fld id="{BEA9B90F-2020-4596-8742-EA94877CE148}" type="slidenum">
              <a:rPr lang="es-ES" altLang="en-US"/>
              <a:pPr/>
              <a:t>‹#›</a:t>
            </a:fld>
            <a:endParaRPr lang="es-ES" altLang="en-US"/>
          </a:p>
        </p:txBody>
      </p:sp>
    </p:spTree>
    <p:extLst>
      <p:ext uri="{BB962C8B-B14F-4D97-AF65-F5344CB8AC3E}">
        <p14:creationId xmlns:p14="http://schemas.microsoft.com/office/powerpoint/2010/main" val="410926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Rectangle 4">
            <a:extLst>
              <a:ext uri="{FF2B5EF4-FFF2-40B4-BE49-F238E27FC236}">
                <a16:creationId xmlns:a16="http://schemas.microsoft.com/office/drawing/2014/main" id="{4A2E79AC-9BA1-AD15-9667-66890CEBFCE5}"/>
              </a:ext>
            </a:extLst>
          </p:cNvPr>
          <p:cNvSpPr>
            <a:spLocks noGrp="1" noChangeArrowheads="1"/>
          </p:cNvSpPr>
          <p:nvPr>
            <p:ph type="dt" sz="half" idx="10"/>
          </p:nvPr>
        </p:nvSpPr>
        <p:spPr>
          <a:ln/>
        </p:spPr>
        <p:txBody>
          <a:bodyPr/>
          <a:lstStyle>
            <a:lvl1pPr>
              <a:defRPr/>
            </a:lvl1pPr>
          </a:lstStyle>
          <a:p>
            <a:pPr>
              <a:defRPr/>
            </a:pPr>
            <a:endParaRPr lang="es-ES"/>
          </a:p>
        </p:txBody>
      </p:sp>
      <p:sp>
        <p:nvSpPr>
          <p:cNvPr id="4" name="Rectangle 5">
            <a:extLst>
              <a:ext uri="{FF2B5EF4-FFF2-40B4-BE49-F238E27FC236}">
                <a16:creationId xmlns:a16="http://schemas.microsoft.com/office/drawing/2014/main" id="{D713FABE-3A48-3EAB-F147-EF7E17E84F0B}"/>
              </a:ext>
            </a:extLst>
          </p:cNvPr>
          <p:cNvSpPr>
            <a:spLocks noGrp="1" noChangeArrowheads="1"/>
          </p:cNvSpPr>
          <p:nvPr>
            <p:ph type="ftr" sz="quarter" idx="11"/>
          </p:nvPr>
        </p:nvSpPr>
        <p:spPr>
          <a:ln/>
        </p:spPr>
        <p:txBody>
          <a:bodyPr/>
          <a:lstStyle>
            <a:lvl1pPr>
              <a:defRPr/>
            </a:lvl1pPr>
          </a:lstStyle>
          <a:p>
            <a:pPr>
              <a:defRPr/>
            </a:pPr>
            <a:endParaRPr lang="es-ES"/>
          </a:p>
        </p:txBody>
      </p:sp>
      <p:sp>
        <p:nvSpPr>
          <p:cNvPr id="5" name="Rectangle 6">
            <a:extLst>
              <a:ext uri="{FF2B5EF4-FFF2-40B4-BE49-F238E27FC236}">
                <a16:creationId xmlns:a16="http://schemas.microsoft.com/office/drawing/2014/main" id="{A061EB2E-E40C-4E7E-7ECE-872FF2A3C771}"/>
              </a:ext>
            </a:extLst>
          </p:cNvPr>
          <p:cNvSpPr>
            <a:spLocks noGrp="1" noChangeArrowheads="1"/>
          </p:cNvSpPr>
          <p:nvPr>
            <p:ph type="sldNum" sz="quarter" idx="12"/>
          </p:nvPr>
        </p:nvSpPr>
        <p:spPr>
          <a:ln/>
        </p:spPr>
        <p:txBody>
          <a:bodyPr/>
          <a:lstStyle>
            <a:lvl1pPr>
              <a:defRPr/>
            </a:lvl1pPr>
          </a:lstStyle>
          <a:p>
            <a:fld id="{77AA36CC-EB1F-4596-B462-07D337B29B4B}" type="slidenum">
              <a:rPr lang="es-ES" altLang="en-US"/>
              <a:pPr/>
              <a:t>‹#›</a:t>
            </a:fld>
            <a:endParaRPr lang="es-ES" altLang="en-US"/>
          </a:p>
        </p:txBody>
      </p:sp>
    </p:spTree>
    <p:extLst>
      <p:ext uri="{BB962C8B-B14F-4D97-AF65-F5344CB8AC3E}">
        <p14:creationId xmlns:p14="http://schemas.microsoft.com/office/powerpoint/2010/main" val="1157072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0D8ADE5-A587-53F4-C944-B90B90EB2647}"/>
              </a:ext>
            </a:extLst>
          </p:cNvPr>
          <p:cNvSpPr>
            <a:spLocks noGrp="1" noChangeArrowheads="1"/>
          </p:cNvSpPr>
          <p:nvPr>
            <p:ph type="dt" sz="half" idx="10"/>
          </p:nvPr>
        </p:nvSpPr>
        <p:spPr>
          <a:ln/>
        </p:spPr>
        <p:txBody>
          <a:bodyPr/>
          <a:lstStyle>
            <a:lvl1pPr>
              <a:defRPr/>
            </a:lvl1pPr>
          </a:lstStyle>
          <a:p>
            <a:pPr>
              <a:defRPr/>
            </a:pPr>
            <a:endParaRPr lang="es-ES"/>
          </a:p>
        </p:txBody>
      </p:sp>
      <p:sp>
        <p:nvSpPr>
          <p:cNvPr id="3" name="Rectangle 5">
            <a:extLst>
              <a:ext uri="{FF2B5EF4-FFF2-40B4-BE49-F238E27FC236}">
                <a16:creationId xmlns:a16="http://schemas.microsoft.com/office/drawing/2014/main" id="{B5B3A35E-FEF9-F9F2-295E-4BFAC848E333}"/>
              </a:ext>
            </a:extLst>
          </p:cNvPr>
          <p:cNvSpPr>
            <a:spLocks noGrp="1" noChangeArrowheads="1"/>
          </p:cNvSpPr>
          <p:nvPr>
            <p:ph type="ftr" sz="quarter" idx="11"/>
          </p:nvPr>
        </p:nvSpPr>
        <p:spPr>
          <a:ln/>
        </p:spPr>
        <p:txBody>
          <a:bodyPr/>
          <a:lstStyle>
            <a:lvl1pPr>
              <a:defRPr/>
            </a:lvl1pPr>
          </a:lstStyle>
          <a:p>
            <a:pPr>
              <a:defRPr/>
            </a:pPr>
            <a:endParaRPr lang="es-ES"/>
          </a:p>
        </p:txBody>
      </p:sp>
      <p:sp>
        <p:nvSpPr>
          <p:cNvPr id="4" name="Rectangle 6">
            <a:extLst>
              <a:ext uri="{FF2B5EF4-FFF2-40B4-BE49-F238E27FC236}">
                <a16:creationId xmlns:a16="http://schemas.microsoft.com/office/drawing/2014/main" id="{A07495C2-6BD0-1671-90A0-1D083433F70F}"/>
              </a:ext>
            </a:extLst>
          </p:cNvPr>
          <p:cNvSpPr>
            <a:spLocks noGrp="1" noChangeArrowheads="1"/>
          </p:cNvSpPr>
          <p:nvPr>
            <p:ph type="sldNum" sz="quarter" idx="12"/>
          </p:nvPr>
        </p:nvSpPr>
        <p:spPr>
          <a:ln/>
        </p:spPr>
        <p:txBody>
          <a:bodyPr/>
          <a:lstStyle>
            <a:lvl1pPr>
              <a:defRPr/>
            </a:lvl1pPr>
          </a:lstStyle>
          <a:p>
            <a:fld id="{D3E3688E-0293-44A7-86B8-28FBA8F85272}" type="slidenum">
              <a:rPr lang="es-ES" altLang="en-US"/>
              <a:pPr/>
              <a:t>‹#›</a:t>
            </a:fld>
            <a:endParaRPr lang="es-ES" altLang="en-US"/>
          </a:p>
        </p:txBody>
      </p:sp>
    </p:spTree>
    <p:extLst>
      <p:ext uri="{BB962C8B-B14F-4D97-AF65-F5344CB8AC3E}">
        <p14:creationId xmlns:p14="http://schemas.microsoft.com/office/powerpoint/2010/main" val="3067837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ECE746B-BB2D-C764-9219-822E618CF3E8}"/>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5">
            <a:extLst>
              <a:ext uri="{FF2B5EF4-FFF2-40B4-BE49-F238E27FC236}">
                <a16:creationId xmlns:a16="http://schemas.microsoft.com/office/drawing/2014/main" id="{6BFB10F9-24BC-095D-2EF3-91422FA5E255}"/>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6">
            <a:extLst>
              <a:ext uri="{FF2B5EF4-FFF2-40B4-BE49-F238E27FC236}">
                <a16:creationId xmlns:a16="http://schemas.microsoft.com/office/drawing/2014/main" id="{4F816453-766E-588F-E59F-CDCF7FC2B263}"/>
              </a:ext>
            </a:extLst>
          </p:cNvPr>
          <p:cNvSpPr>
            <a:spLocks noGrp="1" noChangeArrowheads="1"/>
          </p:cNvSpPr>
          <p:nvPr>
            <p:ph type="sldNum" sz="quarter" idx="12"/>
          </p:nvPr>
        </p:nvSpPr>
        <p:spPr>
          <a:ln/>
        </p:spPr>
        <p:txBody>
          <a:bodyPr/>
          <a:lstStyle>
            <a:lvl1pPr>
              <a:defRPr/>
            </a:lvl1pPr>
          </a:lstStyle>
          <a:p>
            <a:fld id="{87EB8F06-D253-4097-A898-9B80F2FB3842}" type="slidenum">
              <a:rPr lang="es-ES" altLang="en-US"/>
              <a:pPr/>
              <a:t>‹#›</a:t>
            </a:fld>
            <a:endParaRPr lang="es-ES" altLang="en-US"/>
          </a:p>
        </p:txBody>
      </p:sp>
    </p:spTree>
    <p:extLst>
      <p:ext uri="{BB962C8B-B14F-4D97-AF65-F5344CB8AC3E}">
        <p14:creationId xmlns:p14="http://schemas.microsoft.com/office/powerpoint/2010/main" val="159662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FF9DAA0-D046-FECC-AFD8-FE5184727CDC}"/>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5">
            <a:extLst>
              <a:ext uri="{FF2B5EF4-FFF2-40B4-BE49-F238E27FC236}">
                <a16:creationId xmlns:a16="http://schemas.microsoft.com/office/drawing/2014/main" id="{91B2BD73-C904-D9B2-950E-740036921E95}"/>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6">
            <a:extLst>
              <a:ext uri="{FF2B5EF4-FFF2-40B4-BE49-F238E27FC236}">
                <a16:creationId xmlns:a16="http://schemas.microsoft.com/office/drawing/2014/main" id="{4A2EAA2A-A7F8-4EB1-303F-AF9AE53211DA}"/>
              </a:ext>
            </a:extLst>
          </p:cNvPr>
          <p:cNvSpPr>
            <a:spLocks noGrp="1" noChangeArrowheads="1"/>
          </p:cNvSpPr>
          <p:nvPr>
            <p:ph type="sldNum" sz="quarter" idx="12"/>
          </p:nvPr>
        </p:nvSpPr>
        <p:spPr>
          <a:ln/>
        </p:spPr>
        <p:txBody>
          <a:bodyPr/>
          <a:lstStyle>
            <a:lvl1pPr>
              <a:defRPr/>
            </a:lvl1pPr>
          </a:lstStyle>
          <a:p>
            <a:fld id="{7791C5BA-CE3D-493D-8F23-5215BE219BC8}" type="slidenum">
              <a:rPr lang="es-ES" altLang="en-US"/>
              <a:pPr/>
              <a:t>‹#›</a:t>
            </a:fld>
            <a:endParaRPr lang="es-ES" altLang="en-US"/>
          </a:p>
        </p:txBody>
      </p:sp>
    </p:spTree>
    <p:extLst>
      <p:ext uri="{BB962C8B-B14F-4D97-AF65-F5344CB8AC3E}">
        <p14:creationId xmlns:p14="http://schemas.microsoft.com/office/powerpoint/2010/main" val="859024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B4778DF-8DE4-B79A-F207-E60AF898E773}"/>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4099" name="Rectangle 3">
            <a:extLst>
              <a:ext uri="{FF2B5EF4-FFF2-40B4-BE49-F238E27FC236}">
                <a16:creationId xmlns:a16="http://schemas.microsoft.com/office/drawing/2014/main" id="{52E7EAB4-64BD-A286-8B64-A369CA77E5EE}"/>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id="{865349F5-B100-FC6F-9A44-DD0B1AFF637A}"/>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s-ES"/>
          </a:p>
        </p:txBody>
      </p:sp>
      <p:sp>
        <p:nvSpPr>
          <p:cNvPr id="1029" name="Rectangle 5">
            <a:extLst>
              <a:ext uri="{FF2B5EF4-FFF2-40B4-BE49-F238E27FC236}">
                <a16:creationId xmlns:a16="http://schemas.microsoft.com/office/drawing/2014/main" id="{B096F54F-94CA-D914-A42C-B03F4AD747AA}"/>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s-ES"/>
          </a:p>
        </p:txBody>
      </p:sp>
      <p:sp>
        <p:nvSpPr>
          <p:cNvPr id="1030" name="Rectangle 6">
            <a:extLst>
              <a:ext uri="{FF2B5EF4-FFF2-40B4-BE49-F238E27FC236}">
                <a16:creationId xmlns:a16="http://schemas.microsoft.com/office/drawing/2014/main" id="{952E3908-4FBE-65CF-6038-D35C213F7FF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61B97FB-452C-4DB2-BFAA-F29C13828EE9}" type="slidenum">
              <a:rPr lang="es-ES" altLang="en-US"/>
              <a:pPr/>
              <a:t>‹#›</a:t>
            </a:fld>
            <a:endParaRPr lang="es-E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control" Target="../activeX/activeX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control" Target="../activeX/activeX3.xml"/></Relationships>
</file>

<file path=ppt/slides/_rels/slide2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slideLayout" Target="../slideLayouts/slideLayout2.xml"/><Relationship Id="rId1" Type="http://schemas.openxmlformats.org/officeDocument/2006/relationships/control" Target="../activeX/activeX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294DAC3-4E88-42E8-5D5C-44C5B309E36B}"/>
              </a:ext>
            </a:extLst>
          </p:cNvPr>
          <p:cNvSpPr>
            <a:spLocks noGrp="1" noChangeArrowheads="1"/>
          </p:cNvSpPr>
          <p:nvPr>
            <p:ph type="ctrTitle"/>
          </p:nvPr>
        </p:nvSpPr>
        <p:spPr>
          <a:xfrm>
            <a:off x="755650" y="1557338"/>
            <a:ext cx="7772400" cy="3095625"/>
          </a:xfrm>
        </p:spPr>
        <p:txBody>
          <a:bodyPr/>
          <a:lstStyle/>
          <a:p>
            <a:pPr eaLnBrk="1" hangingPunct="1"/>
            <a:r>
              <a:rPr lang="es-ES" altLang="en-US" sz="9600">
                <a:solidFill>
                  <a:schemeClr val="bg1"/>
                </a:solidFill>
              </a:rPr>
              <a:t>Heat</a:t>
            </a:r>
            <a:br>
              <a:rPr lang="es-ES" altLang="en-US" sz="9600">
                <a:solidFill>
                  <a:schemeClr val="bg1"/>
                </a:solidFill>
              </a:rPr>
            </a:br>
            <a:r>
              <a:rPr lang="es-ES" altLang="en-US">
                <a:solidFill>
                  <a:schemeClr val="bg1"/>
                </a:solidFill>
              </a:rPr>
              <a:t>1st year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0029B283-1337-A0E3-61C1-5FD3BEDBFA71}"/>
              </a:ext>
            </a:extLst>
          </p:cNvPr>
          <p:cNvSpPr>
            <a:spLocks noGrp="1"/>
          </p:cNvSpPr>
          <p:nvPr>
            <p:ph type="title"/>
          </p:nvPr>
        </p:nvSpPr>
        <p:spPr/>
        <p:txBody>
          <a:bodyPr/>
          <a:lstStyle/>
          <a:p>
            <a:r>
              <a:rPr lang="en-IE" altLang="en-US">
                <a:solidFill>
                  <a:schemeClr val="bg1"/>
                </a:solidFill>
              </a:rPr>
              <a:t>Radiation</a:t>
            </a:r>
          </a:p>
        </p:txBody>
      </p:sp>
      <p:sp>
        <p:nvSpPr>
          <p:cNvPr id="13315" name="Content Placeholder 2">
            <a:extLst>
              <a:ext uri="{FF2B5EF4-FFF2-40B4-BE49-F238E27FC236}">
                <a16:creationId xmlns:a16="http://schemas.microsoft.com/office/drawing/2014/main" id="{EBEC2C45-9AD1-BC49-1408-F6742CCE47AB}"/>
              </a:ext>
            </a:extLst>
          </p:cNvPr>
          <p:cNvSpPr>
            <a:spLocks noGrp="1"/>
          </p:cNvSpPr>
          <p:nvPr>
            <p:ph idx="1"/>
          </p:nvPr>
        </p:nvSpPr>
        <p:spPr/>
        <p:txBody>
          <a:bodyPr/>
          <a:lstStyle/>
          <a:p>
            <a:r>
              <a:rPr lang="en-IE" altLang="en-US">
                <a:solidFill>
                  <a:schemeClr val="bg1"/>
                </a:solidFill>
              </a:rPr>
              <a:t>The transfer of heat in rays, from a hot object, without needing a medium to </a:t>
            </a:r>
            <a:r>
              <a:rPr lang="en-IE" altLang="en-US"/>
              <a:t>pa</a:t>
            </a:r>
            <a:r>
              <a:rPr lang="en-IE" altLang="en-US">
                <a:solidFill>
                  <a:schemeClr val="bg1"/>
                </a:solidFill>
              </a:rPr>
              <a:t>ss through</a:t>
            </a:r>
          </a:p>
          <a:p>
            <a:r>
              <a:rPr lang="en-IE" altLang="en-US">
                <a:solidFill>
                  <a:schemeClr val="bg1"/>
                </a:solidFill>
              </a:rPr>
              <a:t>It travels in all directions from a hot object</a:t>
            </a:r>
          </a:p>
          <a:p>
            <a:r>
              <a:rPr lang="en-IE" altLang="en-US">
                <a:solidFill>
                  <a:schemeClr val="bg1"/>
                </a:solidFill>
              </a:rPr>
              <a:t>The hotter an object is, the more heat it will radiate out</a:t>
            </a:r>
          </a:p>
          <a:p>
            <a:r>
              <a:rPr lang="en-IE" altLang="en-US">
                <a:solidFill>
                  <a:schemeClr val="bg1"/>
                </a:solidFill>
              </a:rPr>
              <a:t>Does the surface affect the way heat is radiated?</a:t>
            </a:r>
          </a:p>
          <a:p>
            <a:endParaRPr lang="en-IE" altLang="en-US">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60EB7D4-6155-82EA-24BC-A2FBD4E4A546}"/>
              </a:ext>
            </a:extLst>
          </p:cNvPr>
          <p:cNvSpPr>
            <a:spLocks noGrp="1"/>
          </p:cNvSpPr>
          <p:nvPr>
            <p:ph type="title"/>
          </p:nvPr>
        </p:nvSpPr>
        <p:spPr>
          <a:xfrm>
            <a:off x="457200" y="274638"/>
            <a:ext cx="8229600" cy="3441700"/>
          </a:xfrm>
        </p:spPr>
        <p:txBody>
          <a:bodyPr/>
          <a:lstStyle/>
          <a:p>
            <a:pPr marL="742950" indent="-742950">
              <a:buFontTx/>
              <a:buChar char="•"/>
            </a:pPr>
            <a:r>
              <a:rPr lang="en-IE" altLang="en-US">
                <a:solidFill>
                  <a:schemeClr val="bg1"/>
                </a:solidFill>
              </a:rPr>
              <a:t>What colour should we paint radiators?</a:t>
            </a:r>
            <a:br>
              <a:rPr lang="en-IE" altLang="en-US">
                <a:solidFill>
                  <a:schemeClr val="bg1"/>
                </a:solidFill>
              </a:rPr>
            </a:br>
            <a:r>
              <a:rPr lang="en-IE" altLang="en-US">
                <a:solidFill>
                  <a:schemeClr val="accent1"/>
                </a:solidFill>
              </a:rPr>
              <a:t>Which colour is better to wear on a sunny day?</a:t>
            </a:r>
            <a:br>
              <a:rPr lang="en-IE" altLang="en-US">
                <a:solidFill>
                  <a:schemeClr val="accent1"/>
                </a:solidFill>
              </a:rPr>
            </a:br>
            <a:r>
              <a:rPr lang="en-IE" altLang="en-US">
                <a:solidFill>
                  <a:schemeClr val="accent1"/>
                </a:solidFill>
              </a:rPr>
              <a:t>black or white?</a:t>
            </a:r>
          </a:p>
        </p:txBody>
      </p:sp>
      <p:sp>
        <p:nvSpPr>
          <p:cNvPr id="14339" name="Content Placeholder 2">
            <a:extLst>
              <a:ext uri="{FF2B5EF4-FFF2-40B4-BE49-F238E27FC236}">
                <a16:creationId xmlns:a16="http://schemas.microsoft.com/office/drawing/2014/main" id="{B95D2E46-059A-60AF-ED89-F1AD6C554528}"/>
              </a:ext>
            </a:extLst>
          </p:cNvPr>
          <p:cNvSpPr>
            <a:spLocks noGrp="1"/>
          </p:cNvSpPr>
          <p:nvPr>
            <p:ph idx="1"/>
          </p:nvPr>
        </p:nvSpPr>
        <p:spPr>
          <a:xfrm>
            <a:off x="457200" y="4076700"/>
            <a:ext cx="8229600" cy="2049463"/>
          </a:xfrm>
        </p:spPr>
        <p:txBody>
          <a:bodyPr/>
          <a:lstStyle/>
          <a:p>
            <a:r>
              <a:rPr lang="en-IE" altLang="en-US">
                <a:solidFill>
                  <a:schemeClr val="bg1"/>
                </a:solidFill>
              </a:rPr>
              <a:t>A dull black surface will radiate and absorb heat better than a bright shiny surface.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a:extLst>
              <a:ext uri="{FF2B5EF4-FFF2-40B4-BE49-F238E27FC236}">
                <a16:creationId xmlns:a16="http://schemas.microsoft.com/office/drawing/2014/main" id="{B0770753-0D07-AE5E-CBF2-869E28A60472}"/>
              </a:ext>
            </a:extLst>
          </p:cNvPr>
          <p:cNvSpPr txBox="1">
            <a:spLocks noChangeArrowheads="1"/>
          </p:cNvSpPr>
          <p:nvPr/>
        </p:nvSpPr>
        <p:spPr bwMode="auto">
          <a:xfrm>
            <a:off x="533400" y="762000"/>
            <a:ext cx="8305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2400">
                <a:solidFill>
                  <a:schemeClr val="bg1"/>
                </a:solidFill>
                <a:cs typeface="Times New Roman" panose="02020603050405020304" pitchFamily="18" charset="0"/>
              </a:rPr>
              <a:t>Four containers were filled with warm water.  Which container would have the warmest water after ten minutes?</a:t>
            </a:r>
          </a:p>
        </p:txBody>
      </p:sp>
      <p:grpSp>
        <p:nvGrpSpPr>
          <p:cNvPr id="15363" name="Group 4">
            <a:extLst>
              <a:ext uri="{FF2B5EF4-FFF2-40B4-BE49-F238E27FC236}">
                <a16:creationId xmlns:a16="http://schemas.microsoft.com/office/drawing/2014/main" id="{6549EBFF-01AB-176E-2CC1-AC8B786D3F93}"/>
              </a:ext>
            </a:extLst>
          </p:cNvPr>
          <p:cNvGrpSpPr>
            <a:grpSpLocks/>
          </p:cNvGrpSpPr>
          <p:nvPr/>
        </p:nvGrpSpPr>
        <p:grpSpPr bwMode="auto">
          <a:xfrm>
            <a:off x="381000" y="1828800"/>
            <a:ext cx="7275513" cy="2197100"/>
            <a:chOff x="240" y="1152"/>
            <a:chExt cx="4583" cy="1384"/>
          </a:xfrm>
        </p:grpSpPr>
        <p:sp>
          <p:nvSpPr>
            <p:cNvPr id="15369" name="AutoShape 5">
              <a:extLst>
                <a:ext uri="{FF2B5EF4-FFF2-40B4-BE49-F238E27FC236}">
                  <a16:creationId xmlns:a16="http://schemas.microsoft.com/office/drawing/2014/main" id="{92517908-A218-30F4-680D-6A4DE2DE7E6B}"/>
                </a:ext>
              </a:extLst>
            </p:cNvPr>
            <p:cNvSpPr>
              <a:spLocks noChangeArrowheads="1"/>
            </p:cNvSpPr>
            <p:nvPr/>
          </p:nvSpPr>
          <p:spPr bwMode="auto">
            <a:xfrm>
              <a:off x="432" y="1296"/>
              <a:ext cx="624" cy="864"/>
            </a:xfrm>
            <a:prstGeom prst="can">
              <a:avLst>
                <a:gd name="adj" fmla="val 34615"/>
              </a:avLst>
            </a:prstGeom>
            <a:gradFill rotWithShape="0">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1"/>
            </a:gradFill>
            <a:ln w="9525">
              <a:solidFill>
                <a:srgbClr val="0000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70" name="AutoShape 6">
              <a:extLst>
                <a:ext uri="{FF2B5EF4-FFF2-40B4-BE49-F238E27FC236}">
                  <a16:creationId xmlns:a16="http://schemas.microsoft.com/office/drawing/2014/main" id="{5EAE311F-49F8-3D5A-DA63-26B2D809B0C2}"/>
                </a:ext>
              </a:extLst>
            </p:cNvPr>
            <p:cNvSpPr>
              <a:spLocks noChangeArrowheads="1"/>
            </p:cNvSpPr>
            <p:nvPr/>
          </p:nvSpPr>
          <p:spPr bwMode="auto">
            <a:xfrm>
              <a:off x="1584" y="1392"/>
              <a:ext cx="624" cy="864"/>
            </a:xfrm>
            <a:prstGeom prst="can">
              <a:avLst>
                <a:gd name="adj" fmla="val 34615"/>
              </a:avLst>
            </a:prstGeom>
            <a:solidFill>
              <a:schemeClr val="bg2"/>
            </a:solidFill>
            <a:ln w="9525">
              <a:solidFill>
                <a:srgbClr val="0000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71" name="AutoShape 7">
              <a:extLst>
                <a:ext uri="{FF2B5EF4-FFF2-40B4-BE49-F238E27FC236}">
                  <a16:creationId xmlns:a16="http://schemas.microsoft.com/office/drawing/2014/main" id="{607ABF41-C8A2-07EF-604F-9099B59481C3}"/>
                </a:ext>
              </a:extLst>
            </p:cNvPr>
            <p:cNvSpPr>
              <a:spLocks noChangeArrowheads="1"/>
            </p:cNvSpPr>
            <p:nvPr/>
          </p:nvSpPr>
          <p:spPr bwMode="auto">
            <a:xfrm>
              <a:off x="4080" y="1392"/>
              <a:ext cx="624" cy="864"/>
            </a:xfrm>
            <a:prstGeom prst="can">
              <a:avLst>
                <a:gd name="adj" fmla="val 34615"/>
              </a:avLst>
            </a:prstGeom>
            <a:gradFill rotWithShape="0">
              <a:gsLst>
                <a:gs pos="0">
                  <a:srgbClr val="000000"/>
                </a:gs>
                <a:gs pos="50000">
                  <a:srgbClr val="969696"/>
                </a:gs>
                <a:gs pos="100000">
                  <a:srgbClr val="000000"/>
                </a:gs>
              </a:gsLst>
              <a:lin ang="0" scaled="1"/>
            </a:gradFill>
            <a:ln w="9525">
              <a:solidFill>
                <a:srgbClr val="0000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72" name="AutoShape 8">
              <a:extLst>
                <a:ext uri="{FF2B5EF4-FFF2-40B4-BE49-F238E27FC236}">
                  <a16:creationId xmlns:a16="http://schemas.microsoft.com/office/drawing/2014/main" id="{67FB6FBD-8F23-3DBA-6E0C-BF7F25A56800}"/>
                </a:ext>
              </a:extLst>
            </p:cNvPr>
            <p:cNvSpPr>
              <a:spLocks noChangeArrowheads="1"/>
            </p:cNvSpPr>
            <p:nvPr/>
          </p:nvSpPr>
          <p:spPr bwMode="auto">
            <a:xfrm>
              <a:off x="2736" y="1392"/>
              <a:ext cx="624" cy="864"/>
            </a:xfrm>
            <a:prstGeom prst="can">
              <a:avLst>
                <a:gd name="adj" fmla="val 34615"/>
              </a:avLst>
            </a:prstGeom>
            <a:solidFill>
              <a:srgbClr val="000000"/>
            </a:solidFill>
            <a:ln w="9525">
              <a:solidFill>
                <a:srgbClr val="0000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73" name="Text Box 9">
              <a:extLst>
                <a:ext uri="{FF2B5EF4-FFF2-40B4-BE49-F238E27FC236}">
                  <a16:creationId xmlns:a16="http://schemas.microsoft.com/office/drawing/2014/main" id="{466FE70C-E150-A55A-AD71-CDC4E68B5559}"/>
                </a:ext>
              </a:extLst>
            </p:cNvPr>
            <p:cNvSpPr txBox="1">
              <a:spLocks noChangeArrowheads="1"/>
            </p:cNvSpPr>
            <p:nvPr/>
          </p:nvSpPr>
          <p:spPr bwMode="auto">
            <a:xfrm>
              <a:off x="240" y="2256"/>
              <a:ext cx="124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2000">
                  <a:solidFill>
                    <a:srgbClr val="0000FF"/>
                  </a:solidFill>
                  <a:cs typeface="Times New Roman" panose="02020603050405020304" pitchFamily="18" charset="0"/>
                </a:rPr>
                <a:t>Shiny metal</a:t>
              </a:r>
            </a:p>
          </p:txBody>
        </p:sp>
        <p:sp>
          <p:nvSpPr>
            <p:cNvPr id="15374" name="Rectangle 10">
              <a:extLst>
                <a:ext uri="{FF2B5EF4-FFF2-40B4-BE49-F238E27FC236}">
                  <a16:creationId xmlns:a16="http://schemas.microsoft.com/office/drawing/2014/main" id="{743341A2-2774-12B6-F552-85690558FE72}"/>
                </a:ext>
              </a:extLst>
            </p:cNvPr>
            <p:cNvSpPr>
              <a:spLocks noChangeArrowheads="1"/>
            </p:cNvSpPr>
            <p:nvPr/>
          </p:nvSpPr>
          <p:spPr bwMode="auto">
            <a:xfrm>
              <a:off x="1488" y="1152"/>
              <a:ext cx="8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2000">
                  <a:solidFill>
                    <a:srgbClr val="0000FF"/>
                  </a:solidFill>
                </a:rPr>
                <a:t>Dull metal</a:t>
              </a:r>
            </a:p>
          </p:txBody>
        </p:sp>
        <p:sp>
          <p:nvSpPr>
            <p:cNvPr id="15375" name="Rectangle 11">
              <a:extLst>
                <a:ext uri="{FF2B5EF4-FFF2-40B4-BE49-F238E27FC236}">
                  <a16:creationId xmlns:a16="http://schemas.microsoft.com/office/drawing/2014/main" id="{11E6AAAA-60B7-E603-5879-8805706CCAE4}"/>
                </a:ext>
              </a:extLst>
            </p:cNvPr>
            <p:cNvSpPr>
              <a:spLocks noChangeArrowheads="1"/>
            </p:cNvSpPr>
            <p:nvPr/>
          </p:nvSpPr>
          <p:spPr bwMode="auto">
            <a:xfrm>
              <a:off x="2640" y="2286"/>
              <a:ext cx="81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2000">
                  <a:solidFill>
                    <a:srgbClr val="0000FF"/>
                  </a:solidFill>
                </a:rPr>
                <a:t>Dull black</a:t>
              </a:r>
            </a:p>
          </p:txBody>
        </p:sp>
        <p:sp>
          <p:nvSpPr>
            <p:cNvPr id="15376" name="Rectangle 12">
              <a:extLst>
                <a:ext uri="{FF2B5EF4-FFF2-40B4-BE49-F238E27FC236}">
                  <a16:creationId xmlns:a16="http://schemas.microsoft.com/office/drawing/2014/main" id="{D12CC7FB-1765-4B50-CF6B-DE6E2F0D0796}"/>
                </a:ext>
              </a:extLst>
            </p:cNvPr>
            <p:cNvSpPr>
              <a:spLocks noChangeArrowheads="1"/>
            </p:cNvSpPr>
            <p:nvPr/>
          </p:nvSpPr>
          <p:spPr bwMode="auto">
            <a:xfrm>
              <a:off x="3888" y="1152"/>
              <a:ext cx="93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2000">
                  <a:solidFill>
                    <a:srgbClr val="0000FF"/>
                  </a:solidFill>
                </a:rPr>
                <a:t>Shiny black</a:t>
              </a:r>
            </a:p>
          </p:txBody>
        </p:sp>
      </p:grpSp>
      <p:sp>
        <p:nvSpPr>
          <p:cNvPr id="15364" name="Text Box 13">
            <a:extLst>
              <a:ext uri="{FF2B5EF4-FFF2-40B4-BE49-F238E27FC236}">
                <a16:creationId xmlns:a16="http://schemas.microsoft.com/office/drawing/2014/main" id="{F7D39A97-686E-44AB-88CA-786CD514514B}"/>
              </a:ext>
            </a:extLst>
          </p:cNvPr>
          <p:cNvSpPr txBox="1">
            <a:spLocks noChangeArrowheads="1"/>
          </p:cNvSpPr>
          <p:nvPr/>
        </p:nvSpPr>
        <p:spPr bwMode="auto">
          <a:xfrm>
            <a:off x="304800" y="4191000"/>
            <a:ext cx="85344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2400">
                <a:solidFill>
                  <a:schemeClr val="bg1"/>
                </a:solidFill>
                <a:cs typeface="Times New Roman" panose="02020603050405020304" pitchFamily="18" charset="0"/>
              </a:rPr>
              <a:t>The __________ container would be the warmest after ten minutes because its shiny surface reflects heat _______ back into the container so less is lost. The ________ container would be the coolest because it is the best at _______ heat radiation.</a:t>
            </a:r>
          </a:p>
        </p:txBody>
      </p:sp>
      <p:sp>
        <p:nvSpPr>
          <p:cNvPr id="15" name="Rectangle 14">
            <a:extLst>
              <a:ext uri="{FF2B5EF4-FFF2-40B4-BE49-F238E27FC236}">
                <a16:creationId xmlns:a16="http://schemas.microsoft.com/office/drawing/2014/main" id="{8A675383-B44D-0140-C653-7E0D932D659E}"/>
              </a:ext>
            </a:extLst>
          </p:cNvPr>
          <p:cNvSpPr>
            <a:spLocks noChangeArrowheads="1"/>
          </p:cNvSpPr>
          <p:nvPr/>
        </p:nvSpPr>
        <p:spPr bwMode="auto">
          <a:xfrm>
            <a:off x="971550" y="4184650"/>
            <a:ext cx="172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a:solidFill>
                  <a:srgbClr val="FF0000"/>
                </a:solidFill>
              </a:rPr>
              <a:t>shiny metal</a:t>
            </a:r>
          </a:p>
        </p:txBody>
      </p:sp>
      <p:sp>
        <p:nvSpPr>
          <p:cNvPr id="16" name="Rectangle 15">
            <a:extLst>
              <a:ext uri="{FF2B5EF4-FFF2-40B4-BE49-F238E27FC236}">
                <a16:creationId xmlns:a16="http://schemas.microsoft.com/office/drawing/2014/main" id="{1B070CAA-6AF0-B1C2-5765-CEFB85CAD44D}"/>
              </a:ext>
            </a:extLst>
          </p:cNvPr>
          <p:cNvSpPr>
            <a:spLocks noChangeArrowheads="1"/>
          </p:cNvSpPr>
          <p:nvPr/>
        </p:nvSpPr>
        <p:spPr bwMode="auto">
          <a:xfrm>
            <a:off x="6705600" y="4552950"/>
            <a:ext cx="1355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a:solidFill>
                  <a:srgbClr val="FF0000"/>
                </a:solidFill>
              </a:rPr>
              <a:t>radiation</a:t>
            </a:r>
          </a:p>
        </p:txBody>
      </p:sp>
      <p:sp>
        <p:nvSpPr>
          <p:cNvPr id="17" name="Rectangle 16">
            <a:extLst>
              <a:ext uri="{FF2B5EF4-FFF2-40B4-BE49-F238E27FC236}">
                <a16:creationId xmlns:a16="http://schemas.microsoft.com/office/drawing/2014/main" id="{68F447CA-B966-2B6D-158D-1775A7779531}"/>
              </a:ext>
            </a:extLst>
          </p:cNvPr>
          <p:cNvSpPr>
            <a:spLocks noChangeArrowheads="1"/>
          </p:cNvSpPr>
          <p:nvPr/>
        </p:nvSpPr>
        <p:spPr bwMode="auto">
          <a:xfrm>
            <a:off x="5391150" y="4886325"/>
            <a:ext cx="1457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a:solidFill>
                  <a:srgbClr val="FF0000"/>
                </a:solidFill>
              </a:rPr>
              <a:t>dull black</a:t>
            </a:r>
          </a:p>
        </p:txBody>
      </p:sp>
      <p:sp>
        <p:nvSpPr>
          <p:cNvPr id="18" name="Rectangle 17">
            <a:extLst>
              <a:ext uri="{FF2B5EF4-FFF2-40B4-BE49-F238E27FC236}">
                <a16:creationId xmlns:a16="http://schemas.microsoft.com/office/drawing/2014/main" id="{D5AF9569-7177-51A1-0A05-7E5F9467B4D4}"/>
              </a:ext>
            </a:extLst>
          </p:cNvPr>
          <p:cNvSpPr>
            <a:spLocks noChangeArrowheads="1"/>
          </p:cNvSpPr>
          <p:nvPr/>
        </p:nvSpPr>
        <p:spPr bwMode="auto">
          <a:xfrm>
            <a:off x="6477000" y="5257800"/>
            <a:ext cx="12525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a:solidFill>
                  <a:srgbClr val="FF0000"/>
                </a:solidFill>
              </a:rPr>
              <a:t>emitting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utoUpdateAnimBg="0"/>
      <p:bldP spid="16" grpId="0" autoUpdateAnimBg="0"/>
      <p:bldP spid="17" grpId="0" autoUpdateAnimBg="0"/>
      <p:bldP spid="1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3560A6D2-D15C-480E-BD5A-791DC724321E}"/>
              </a:ext>
            </a:extLst>
          </p:cNvPr>
          <p:cNvSpPr>
            <a:spLocks noGrp="1"/>
          </p:cNvSpPr>
          <p:nvPr>
            <p:ph type="title"/>
          </p:nvPr>
        </p:nvSpPr>
        <p:spPr/>
        <p:txBody>
          <a:bodyPr/>
          <a:lstStyle/>
          <a:p>
            <a:r>
              <a:rPr lang="en-IE" altLang="en-US">
                <a:solidFill>
                  <a:schemeClr val="bg1"/>
                </a:solidFill>
              </a:rPr>
              <a:t>Radiation – Think Pair-Share</a:t>
            </a:r>
          </a:p>
        </p:txBody>
      </p:sp>
      <p:sp>
        <p:nvSpPr>
          <p:cNvPr id="4" name="Text Box 3">
            <a:extLst>
              <a:ext uri="{FF2B5EF4-FFF2-40B4-BE49-F238E27FC236}">
                <a16:creationId xmlns:a16="http://schemas.microsoft.com/office/drawing/2014/main" id="{2873E9F1-DF02-E01D-DD1A-9060739F6D48}"/>
              </a:ext>
            </a:extLst>
          </p:cNvPr>
          <p:cNvSpPr txBox="1">
            <a:spLocks noChangeArrowheads="1"/>
          </p:cNvSpPr>
          <p:nvPr/>
        </p:nvSpPr>
        <p:spPr bwMode="auto">
          <a:xfrm>
            <a:off x="457200" y="1366838"/>
            <a:ext cx="79248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GB" altLang="en-US" sz="2400">
                <a:solidFill>
                  <a:schemeClr val="bg1"/>
                </a:solidFill>
                <a:latin typeface="Comic Sans MS" panose="030F0702030302020204" pitchFamily="66" charset="0"/>
                <a:cs typeface="Times New Roman" panose="02020603050405020304" pitchFamily="18" charset="0"/>
              </a:rPr>
              <a:t>Radiation travels in straight lines</a:t>
            </a:r>
          </a:p>
          <a:p>
            <a:pPr algn="ctr">
              <a:spcBef>
                <a:spcPct val="50000"/>
              </a:spcBef>
            </a:pPr>
            <a:r>
              <a:rPr lang="en-GB" altLang="en-US" sz="2400">
                <a:solidFill>
                  <a:schemeClr val="bg1"/>
                </a:solidFill>
                <a:latin typeface="Comic Sans MS" panose="030F0702030302020204" pitchFamily="66" charset="0"/>
                <a:cs typeface="Times New Roman" panose="02020603050405020304" pitchFamily="18" charset="0"/>
              </a:rPr>
              <a:t>True/False</a:t>
            </a:r>
          </a:p>
          <a:p>
            <a:pPr algn="ctr">
              <a:spcBef>
                <a:spcPct val="50000"/>
              </a:spcBef>
            </a:pPr>
            <a:r>
              <a:rPr lang="en-GB" altLang="en-US" sz="2400">
                <a:solidFill>
                  <a:schemeClr val="bg1"/>
                </a:solidFill>
                <a:latin typeface="Comic Sans MS" panose="030F0702030302020204" pitchFamily="66" charset="0"/>
                <a:cs typeface="Times New Roman" panose="02020603050405020304" pitchFamily="18" charset="0"/>
              </a:rPr>
              <a:t>Radiation can travel through a vacuum</a:t>
            </a:r>
          </a:p>
          <a:p>
            <a:pPr algn="ctr">
              <a:spcBef>
                <a:spcPct val="50000"/>
              </a:spcBef>
            </a:pPr>
            <a:r>
              <a:rPr lang="en-GB" altLang="en-US" sz="2400">
                <a:solidFill>
                  <a:schemeClr val="bg1"/>
                </a:solidFill>
                <a:latin typeface="Comic Sans MS" panose="030F0702030302020204" pitchFamily="66" charset="0"/>
                <a:cs typeface="Times New Roman" panose="02020603050405020304" pitchFamily="18" charset="0"/>
              </a:rPr>
              <a:t>True/False</a:t>
            </a:r>
          </a:p>
          <a:p>
            <a:pPr algn="ctr">
              <a:spcBef>
                <a:spcPct val="50000"/>
              </a:spcBef>
            </a:pPr>
            <a:r>
              <a:rPr lang="en-GB" altLang="en-US" sz="2400">
                <a:solidFill>
                  <a:schemeClr val="bg1"/>
                </a:solidFill>
                <a:latin typeface="Comic Sans MS" panose="030F0702030302020204" pitchFamily="66" charset="0"/>
                <a:cs typeface="Times New Roman" panose="02020603050405020304" pitchFamily="18" charset="0"/>
              </a:rPr>
              <a:t>Radiation requires particles to travel	</a:t>
            </a:r>
          </a:p>
          <a:p>
            <a:pPr algn="ctr">
              <a:spcBef>
                <a:spcPct val="50000"/>
              </a:spcBef>
            </a:pPr>
            <a:r>
              <a:rPr lang="en-GB" altLang="en-US" sz="2400">
                <a:solidFill>
                  <a:schemeClr val="bg1"/>
                </a:solidFill>
                <a:latin typeface="Comic Sans MS" panose="030F0702030302020204" pitchFamily="66" charset="0"/>
                <a:cs typeface="Times New Roman" panose="02020603050405020304" pitchFamily="18" charset="0"/>
              </a:rPr>
              <a:t>True/False</a:t>
            </a:r>
          </a:p>
          <a:p>
            <a:pPr algn="ctr">
              <a:spcBef>
                <a:spcPct val="50000"/>
              </a:spcBef>
            </a:pPr>
            <a:r>
              <a:rPr lang="en-GB" altLang="en-US" sz="2400">
                <a:solidFill>
                  <a:schemeClr val="bg1"/>
                </a:solidFill>
                <a:latin typeface="Comic Sans MS" panose="030F0702030302020204" pitchFamily="66" charset="0"/>
                <a:cs typeface="Times New Roman" panose="02020603050405020304" pitchFamily="18" charset="0"/>
              </a:rPr>
              <a:t>Radiation travels at the speed of light	</a:t>
            </a:r>
          </a:p>
          <a:p>
            <a:pPr algn="ctr">
              <a:spcBef>
                <a:spcPct val="50000"/>
              </a:spcBef>
            </a:pPr>
            <a:r>
              <a:rPr lang="en-GB" altLang="en-US" sz="2400">
                <a:solidFill>
                  <a:schemeClr val="bg1"/>
                </a:solidFill>
                <a:latin typeface="Comic Sans MS" panose="030F0702030302020204" pitchFamily="66" charset="0"/>
                <a:cs typeface="Times New Roman" panose="02020603050405020304" pitchFamily="18" charset="0"/>
              </a:rPr>
              <a:t>True/False</a:t>
            </a:r>
          </a:p>
          <a:p>
            <a:pPr>
              <a:spcBef>
                <a:spcPct val="50000"/>
              </a:spcBef>
            </a:pPr>
            <a:r>
              <a:rPr lang="en-GB" altLang="en-US" sz="2400">
                <a:latin typeface="Comic Sans MS" panose="030F0702030302020204" pitchFamily="66" charset="0"/>
                <a:cs typeface="Times New Roman" panose="02020603050405020304" pitchFamily="18" charset="0"/>
              </a:rPr>
              <a:t> </a:t>
            </a:r>
          </a:p>
        </p:txBody>
      </p:sp>
      <p:sp>
        <p:nvSpPr>
          <p:cNvPr id="5" name="Line 4">
            <a:extLst>
              <a:ext uri="{FF2B5EF4-FFF2-40B4-BE49-F238E27FC236}">
                <a16:creationId xmlns:a16="http://schemas.microsoft.com/office/drawing/2014/main" id="{1A5E59D7-B241-E256-B68E-A3FBB879021A}"/>
              </a:ext>
            </a:extLst>
          </p:cNvPr>
          <p:cNvSpPr>
            <a:spLocks noChangeShapeType="1"/>
          </p:cNvSpPr>
          <p:nvPr/>
        </p:nvSpPr>
        <p:spPr bwMode="auto">
          <a:xfrm flipV="1">
            <a:off x="4419600" y="2119313"/>
            <a:ext cx="762000" cy="7620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 name="Line 5">
            <a:extLst>
              <a:ext uri="{FF2B5EF4-FFF2-40B4-BE49-F238E27FC236}">
                <a16:creationId xmlns:a16="http://schemas.microsoft.com/office/drawing/2014/main" id="{2CE347E4-AEE5-244F-B692-DA5FB16C9C39}"/>
              </a:ext>
            </a:extLst>
          </p:cNvPr>
          <p:cNvSpPr>
            <a:spLocks noChangeShapeType="1"/>
          </p:cNvSpPr>
          <p:nvPr/>
        </p:nvSpPr>
        <p:spPr bwMode="auto">
          <a:xfrm flipV="1">
            <a:off x="4419600" y="3213100"/>
            <a:ext cx="762000" cy="7620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 name="Line 6">
            <a:extLst>
              <a:ext uri="{FF2B5EF4-FFF2-40B4-BE49-F238E27FC236}">
                <a16:creationId xmlns:a16="http://schemas.microsoft.com/office/drawing/2014/main" id="{B4F7DC87-62E0-EED4-F75C-4BEA3C813688}"/>
              </a:ext>
            </a:extLst>
          </p:cNvPr>
          <p:cNvSpPr>
            <a:spLocks noChangeShapeType="1"/>
          </p:cNvSpPr>
          <p:nvPr/>
        </p:nvSpPr>
        <p:spPr bwMode="auto">
          <a:xfrm flipV="1">
            <a:off x="3581400" y="4292600"/>
            <a:ext cx="762000" cy="7620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 name="Line 7">
            <a:extLst>
              <a:ext uri="{FF2B5EF4-FFF2-40B4-BE49-F238E27FC236}">
                <a16:creationId xmlns:a16="http://schemas.microsoft.com/office/drawing/2014/main" id="{2C77BED2-B3E8-D636-3509-2C95D884EA1D}"/>
              </a:ext>
            </a:extLst>
          </p:cNvPr>
          <p:cNvSpPr>
            <a:spLocks noChangeShapeType="1"/>
          </p:cNvSpPr>
          <p:nvPr/>
        </p:nvSpPr>
        <p:spPr bwMode="auto">
          <a:xfrm flipV="1">
            <a:off x="4486275" y="5373688"/>
            <a:ext cx="762000" cy="7620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iterate type="wd">
                                    <p:tmPct val="100000"/>
                                  </p:iterate>
                                  <p:childTnLst>
                                    <p:set>
                                      <p:cBhvr>
                                        <p:cTn id="6" dur="1" fill="hold">
                                          <p:stCondLst>
                                            <p:cond delay="0"/>
                                          </p:stCondLst>
                                        </p:cTn>
                                        <p:tgtEl>
                                          <p:spTgt spid="4"/>
                                        </p:tgtEl>
                                        <p:attrNameLst>
                                          <p:attrName>style.visibility</p:attrName>
                                        </p:attrNameLst>
                                      </p:cBhvr>
                                      <p:to>
                                        <p:strVal val="visible"/>
                                      </p:to>
                                    </p:set>
                                    <p:animEffect transition="in" filter="dissolve">
                                      <p:cBhvr>
                                        <p:cTn id="7" dur="3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0329E7B-B6EA-92C0-E0D7-4AB254E86B1F}"/>
              </a:ext>
            </a:extLst>
          </p:cNvPr>
          <p:cNvSpPr>
            <a:spLocks noGrp="1" noChangeArrowheads="1"/>
          </p:cNvSpPr>
          <p:nvPr>
            <p:ph type="title"/>
          </p:nvPr>
        </p:nvSpPr>
        <p:spPr>
          <a:xfrm>
            <a:off x="0" y="0"/>
            <a:ext cx="3657600" cy="533400"/>
          </a:xfrm>
          <a:solidFill>
            <a:srgbClr val="0000FF"/>
          </a:solidFill>
          <a:ln>
            <a:solidFill>
              <a:srgbClr val="000066"/>
            </a:solidFill>
            <a:miter lim="800000"/>
            <a:headEnd/>
            <a:tailEnd/>
          </a:ln>
        </p:spPr>
        <p:txBody>
          <a:bodyPr/>
          <a:lstStyle/>
          <a:p>
            <a:pPr algn="l" eaLnBrk="1" hangingPunct="1"/>
            <a:r>
              <a:rPr lang="en-GB" altLang="en-US" sz="2800">
                <a:solidFill>
                  <a:schemeClr val="bg1"/>
                </a:solidFill>
              </a:rPr>
              <a:t>Radiation questions</a:t>
            </a:r>
          </a:p>
        </p:txBody>
      </p:sp>
      <p:sp>
        <p:nvSpPr>
          <p:cNvPr id="17411" name="Text Box 3">
            <a:extLst>
              <a:ext uri="{FF2B5EF4-FFF2-40B4-BE49-F238E27FC236}">
                <a16:creationId xmlns:a16="http://schemas.microsoft.com/office/drawing/2014/main" id="{67035AA1-0D55-4F4D-9A4B-AE55E9C4FEFA}"/>
              </a:ext>
            </a:extLst>
          </p:cNvPr>
          <p:cNvSpPr txBox="1">
            <a:spLocks noChangeArrowheads="1"/>
          </p:cNvSpPr>
          <p:nvPr/>
        </p:nvSpPr>
        <p:spPr bwMode="auto">
          <a:xfrm>
            <a:off x="381000" y="1219200"/>
            <a:ext cx="739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2400">
                <a:solidFill>
                  <a:schemeClr val="bg1"/>
                </a:solidFill>
                <a:cs typeface="Times New Roman" panose="02020603050405020304" pitchFamily="18" charset="0"/>
              </a:rPr>
              <a:t>Why are houses painted white in hot countries?</a:t>
            </a:r>
          </a:p>
        </p:txBody>
      </p:sp>
      <p:sp>
        <p:nvSpPr>
          <p:cNvPr id="6" name="Rectangle 4">
            <a:extLst>
              <a:ext uri="{FF2B5EF4-FFF2-40B4-BE49-F238E27FC236}">
                <a16:creationId xmlns:a16="http://schemas.microsoft.com/office/drawing/2014/main" id="{79039E39-C463-16B0-724C-071410F150F0}"/>
              </a:ext>
            </a:extLst>
          </p:cNvPr>
          <p:cNvSpPr>
            <a:spLocks noChangeArrowheads="1"/>
          </p:cNvSpPr>
          <p:nvPr/>
        </p:nvSpPr>
        <p:spPr bwMode="auto">
          <a:xfrm>
            <a:off x="381000" y="1898650"/>
            <a:ext cx="7880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i="1">
                <a:solidFill>
                  <a:srgbClr val="0000FF"/>
                </a:solidFill>
              </a:rPr>
              <a:t>White reflects heat radiation and keeps the house cooler.</a:t>
            </a:r>
          </a:p>
        </p:txBody>
      </p:sp>
      <p:sp>
        <p:nvSpPr>
          <p:cNvPr id="17413" name="Rectangle 5">
            <a:extLst>
              <a:ext uri="{FF2B5EF4-FFF2-40B4-BE49-F238E27FC236}">
                <a16:creationId xmlns:a16="http://schemas.microsoft.com/office/drawing/2014/main" id="{3B6CFE4C-1298-F267-16CE-94643CB17635}"/>
              </a:ext>
            </a:extLst>
          </p:cNvPr>
          <p:cNvSpPr>
            <a:spLocks noChangeArrowheads="1"/>
          </p:cNvSpPr>
          <p:nvPr/>
        </p:nvSpPr>
        <p:spPr bwMode="auto">
          <a:xfrm>
            <a:off x="457200" y="3368675"/>
            <a:ext cx="8229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a:solidFill>
                  <a:schemeClr val="bg1"/>
                </a:solidFill>
              </a:rPr>
              <a:t>Why are shiny foil blankets wrapped around marathon runners at the end of a race?</a:t>
            </a:r>
          </a:p>
        </p:txBody>
      </p:sp>
      <p:sp>
        <p:nvSpPr>
          <p:cNvPr id="8" name="Rectangle 6">
            <a:extLst>
              <a:ext uri="{FF2B5EF4-FFF2-40B4-BE49-F238E27FC236}">
                <a16:creationId xmlns:a16="http://schemas.microsoft.com/office/drawing/2014/main" id="{C384D3FA-547B-5819-C040-178DD577561E}"/>
              </a:ext>
            </a:extLst>
          </p:cNvPr>
          <p:cNvSpPr>
            <a:spLocks noChangeArrowheads="1"/>
          </p:cNvSpPr>
          <p:nvPr/>
        </p:nvSpPr>
        <p:spPr bwMode="auto">
          <a:xfrm>
            <a:off x="457200" y="4435475"/>
            <a:ext cx="8077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i="1">
                <a:solidFill>
                  <a:srgbClr val="0000FF"/>
                </a:solidFill>
              </a:rPr>
              <a:t>The shiny metal reflects the heat radiation from the runner back in, this stops the runner getting cold.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8"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4EACE68D-433A-6FFD-8C9E-BD01441BFF0E}"/>
              </a:ext>
            </a:extLst>
          </p:cNvPr>
          <p:cNvSpPr>
            <a:spLocks noGrp="1"/>
          </p:cNvSpPr>
          <p:nvPr>
            <p:ph type="title"/>
          </p:nvPr>
        </p:nvSpPr>
        <p:spPr/>
        <p:txBody>
          <a:bodyPr/>
          <a:lstStyle/>
          <a:p>
            <a:r>
              <a:rPr lang="en-IE" altLang="en-US">
                <a:solidFill>
                  <a:schemeClr val="bg1"/>
                </a:solidFill>
              </a:rPr>
              <a:t>Conduction</a:t>
            </a:r>
          </a:p>
        </p:txBody>
      </p:sp>
      <p:sp>
        <p:nvSpPr>
          <p:cNvPr id="3" name="Content Placeholder 2">
            <a:extLst>
              <a:ext uri="{FF2B5EF4-FFF2-40B4-BE49-F238E27FC236}">
                <a16:creationId xmlns:a16="http://schemas.microsoft.com/office/drawing/2014/main" id="{5128A8CA-BA76-F412-21CE-572077626C66}"/>
              </a:ext>
            </a:extLst>
          </p:cNvPr>
          <p:cNvSpPr>
            <a:spLocks noGrp="1"/>
          </p:cNvSpPr>
          <p:nvPr>
            <p:ph idx="1"/>
          </p:nvPr>
        </p:nvSpPr>
        <p:spPr>
          <a:xfrm>
            <a:off x="468313" y="1196975"/>
            <a:ext cx="8229600" cy="5111750"/>
          </a:xfrm>
        </p:spPr>
        <p:txBody>
          <a:bodyPr/>
          <a:lstStyle/>
          <a:p>
            <a:pPr>
              <a:defRPr/>
            </a:pPr>
            <a:r>
              <a:rPr lang="en-GB" dirty="0">
                <a:solidFill>
                  <a:schemeClr val="bg1"/>
                </a:solidFill>
              </a:rPr>
              <a:t>Transfer of heat is through a </a:t>
            </a:r>
            <a:r>
              <a:rPr lang="en-GB" u="sng" dirty="0">
                <a:solidFill>
                  <a:schemeClr val="accent6">
                    <a:lumMod val="60000"/>
                    <a:lumOff val="40000"/>
                  </a:schemeClr>
                </a:solidFill>
              </a:rPr>
              <a:t>SOLID</a:t>
            </a:r>
            <a:r>
              <a:rPr lang="en-GB" dirty="0">
                <a:solidFill>
                  <a:schemeClr val="bg1"/>
                </a:solidFill>
              </a:rPr>
              <a:t> by being passed from one particle to the next</a:t>
            </a:r>
          </a:p>
          <a:p>
            <a:pPr>
              <a:defRPr/>
            </a:pPr>
            <a:r>
              <a:rPr lang="en-GB" dirty="0">
                <a:solidFill>
                  <a:schemeClr val="bg1"/>
                </a:solidFill>
              </a:rPr>
              <a:t>Particles at the warm end move fast</a:t>
            </a:r>
            <a:r>
              <a:rPr lang="en-GB" dirty="0"/>
              <a:t>er</a:t>
            </a:r>
            <a:r>
              <a:rPr lang="en-GB" dirty="0">
                <a:solidFill>
                  <a:schemeClr val="bg1"/>
                </a:solidFill>
              </a:rPr>
              <a:t> </a:t>
            </a:r>
            <a:r>
              <a:rPr lang="en-GB" dirty="0"/>
              <a:t>a</a:t>
            </a:r>
            <a:r>
              <a:rPr lang="en-GB" dirty="0">
                <a:solidFill>
                  <a:schemeClr val="bg1"/>
                </a:solidFill>
              </a:rPr>
              <a:t>nd this then causes the next particles to </a:t>
            </a:r>
            <a:r>
              <a:rPr lang="en-GB" dirty="0"/>
              <a:t>move</a:t>
            </a:r>
            <a:r>
              <a:rPr lang="en-GB" dirty="0">
                <a:solidFill>
                  <a:schemeClr val="bg1"/>
                </a:solidFill>
              </a:rPr>
              <a:t> faster and so on. </a:t>
            </a:r>
            <a:r>
              <a:rPr lang="en-GB" dirty="0" err="1">
                <a:solidFill>
                  <a:schemeClr val="bg1"/>
                </a:solidFill>
              </a:rPr>
              <a:t>e.g</a:t>
            </a:r>
            <a:r>
              <a:rPr lang="en-GB" dirty="0">
                <a:solidFill>
                  <a:schemeClr val="bg1"/>
                </a:solidFill>
              </a:rPr>
              <a:t>: poker in fire</a:t>
            </a:r>
          </a:p>
          <a:p>
            <a:pPr marL="0" indent="0">
              <a:buFontTx/>
              <a:buNone/>
              <a:defRPr/>
            </a:pPr>
            <a:r>
              <a:rPr lang="en-GB" dirty="0">
                <a:solidFill>
                  <a:schemeClr val="bg1"/>
                </a:solidFill>
              </a:rPr>
              <a:t>				     spoon in tea</a:t>
            </a:r>
          </a:p>
          <a:p>
            <a:pPr>
              <a:defRPr/>
            </a:pPr>
            <a:r>
              <a:rPr lang="en-GB" dirty="0">
                <a:solidFill>
                  <a:schemeClr val="bg1"/>
                </a:solidFill>
              </a:rPr>
              <a:t>In this way heat in an object travels from:</a:t>
            </a:r>
            <a:br>
              <a:rPr lang="en-GB" dirty="0">
                <a:solidFill>
                  <a:schemeClr val="bg1"/>
                </a:solidFill>
              </a:rPr>
            </a:br>
            <a:br>
              <a:rPr lang="en-GB" dirty="0">
                <a:solidFill>
                  <a:schemeClr val="bg1"/>
                </a:solidFill>
              </a:rPr>
            </a:br>
            <a:r>
              <a:rPr lang="en-GB" dirty="0">
                <a:solidFill>
                  <a:schemeClr val="bg1"/>
                </a:solidFill>
              </a:rPr>
              <a:t>the HOT end 		  the cold end</a:t>
            </a:r>
          </a:p>
          <a:p>
            <a:pPr>
              <a:defRPr/>
            </a:pPr>
            <a:endParaRPr lang="en-GB" dirty="0"/>
          </a:p>
          <a:p>
            <a:pPr>
              <a:defRPr/>
            </a:pPr>
            <a:endParaRPr lang="en-IE" dirty="0">
              <a:solidFill>
                <a:schemeClr val="bg1"/>
              </a:solidFill>
            </a:endParaRPr>
          </a:p>
        </p:txBody>
      </p:sp>
      <p:pic>
        <p:nvPicPr>
          <p:cNvPr id="18436" name="Picture 2">
            <a:extLst>
              <a:ext uri="{FF2B5EF4-FFF2-40B4-BE49-F238E27FC236}">
                <a16:creationId xmlns:a16="http://schemas.microsoft.com/office/drawing/2014/main" id="{B67B0E45-E5BF-1C59-0344-ACAD48EEDF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8038" y="5157788"/>
            <a:ext cx="1847850" cy="95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a:extLst>
              <a:ext uri="{FF2B5EF4-FFF2-40B4-BE49-F238E27FC236}">
                <a16:creationId xmlns:a16="http://schemas.microsoft.com/office/drawing/2014/main" id="{1EBAD834-1BCE-972C-3A19-BB0836A124F6}"/>
              </a:ext>
            </a:extLst>
          </p:cNvPr>
          <p:cNvSpPr>
            <a:spLocks noGrp="1"/>
          </p:cNvSpPr>
          <p:nvPr>
            <p:ph type="title"/>
          </p:nvPr>
        </p:nvSpPr>
        <p:spPr>
          <a:xfrm>
            <a:off x="468313" y="-3175"/>
            <a:ext cx="8229600" cy="1143000"/>
          </a:xfrm>
        </p:spPr>
        <p:txBody>
          <a:bodyPr/>
          <a:lstStyle/>
          <a:p>
            <a:r>
              <a:rPr lang="en-IE" altLang="en-US">
                <a:solidFill>
                  <a:schemeClr val="bg1"/>
                </a:solidFill>
              </a:rPr>
              <a:t>Conduction</a:t>
            </a:r>
          </a:p>
        </p:txBody>
      </p:sp>
      <p:sp>
        <p:nvSpPr>
          <p:cNvPr id="2052" name="Content Placeholder 2">
            <a:extLst>
              <a:ext uri="{FF2B5EF4-FFF2-40B4-BE49-F238E27FC236}">
                <a16:creationId xmlns:a16="http://schemas.microsoft.com/office/drawing/2014/main" id="{D2B27D5F-AC8C-6A16-FED7-6F95EDABA429}"/>
              </a:ext>
            </a:extLst>
          </p:cNvPr>
          <p:cNvSpPr>
            <a:spLocks noGrp="1"/>
          </p:cNvSpPr>
          <p:nvPr>
            <p:ph idx="1"/>
          </p:nvPr>
        </p:nvSpPr>
        <p:spPr>
          <a:xfrm>
            <a:off x="457200" y="908050"/>
            <a:ext cx="8229600" cy="5616575"/>
          </a:xfrm>
        </p:spPr>
        <p:txBody>
          <a:bodyPr/>
          <a:lstStyle/>
          <a:p>
            <a:r>
              <a:rPr lang="en-IE" altLang="en-US" sz="2400">
                <a:solidFill>
                  <a:schemeClr val="bg1"/>
                </a:solidFill>
              </a:rPr>
              <a:t>When you heat a metal strip at one end, the heat travels to the other end.</a:t>
            </a:r>
          </a:p>
          <a:p>
            <a:endParaRPr lang="en-IE" altLang="en-US"/>
          </a:p>
          <a:p>
            <a:endParaRPr lang="en-IE" altLang="en-US"/>
          </a:p>
          <a:p>
            <a:endParaRPr lang="en-IE" altLang="en-US"/>
          </a:p>
          <a:p>
            <a:endParaRPr lang="en-IE" altLang="en-US"/>
          </a:p>
          <a:p>
            <a:endParaRPr lang="en-IE" altLang="en-US"/>
          </a:p>
          <a:p>
            <a:r>
              <a:rPr lang="en-GB" altLang="en-US" sz="2400">
                <a:solidFill>
                  <a:schemeClr val="bg1"/>
                </a:solidFill>
              </a:rPr>
              <a:t>As you heat the metal, the particles vibrate, these vibrations make the adjacent particles vibrate, and so on and so on, the vibrations are passed along the metal and so is the heat. We call this? Conduction</a:t>
            </a:r>
            <a:endParaRPr lang="en-IE" altLang="en-US" sz="2400">
              <a:solidFill>
                <a:schemeClr val="bg1"/>
              </a:solidFill>
            </a:endParaRPr>
          </a:p>
        </p:txBody>
      </p:sp>
    </p:spTree>
    <p:controls>
      <mc:AlternateContent xmlns:mc="http://schemas.openxmlformats.org/markup-compatibility/2006">
        <mc:Choice xmlns:v="urn:schemas-microsoft-com:vml" Requires="v">
          <p:control r:id="rId1" imgW="5113468" imgH="2879634"/>
        </mc:Choice>
        <mc:Fallback>
          <p:control r:id="rId1" imgW="5113468" imgH="2879634">
            <p:pic>
              <p:nvPicPr>
                <p:cNvPr id="2050" name="ShockwaveFlash1">
                  <a:extLst>
                    <a:ext uri="{FF2B5EF4-FFF2-40B4-BE49-F238E27FC236}">
                      <a16:creationId xmlns:a16="http://schemas.microsoft.com/office/drawing/2014/main" id="{8F4FC0E7-2869-F307-54B8-C709063B2D17}"/>
                    </a:ext>
                  </a:extLst>
                </p:cNvPr>
                <p:cNvPicPr preferRelativeResize="0">
                  <a:picLocks noChangeArrowheads="1" noChangeShapeType="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1700213"/>
                  <a:ext cx="5113337" cy="287972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6466724B-4A98-0662-9EDA-E6A3FC5DCA3B}"/>
              </a:ext>
            </a:extLst>
          </p:cNvPr>
          <p:cNvSpPr>
            <a:spLocks noGrp="1"/>
          </p:cNvSpPr>
          <p:nvPr>
            <p:ph type="title"/>
          </p:nvPr>
        </p:nvSpPr>
        <p:spPr/>
        <p:txBody>
          <a:bodyPr/>
          <a:lstStyle/>
          <a:p>
            <a:r>
              <a:rPr lang="en-IE" altLang="en-US">
                <a:solidFill>
                  <a:schemeClr val="bg1"/>
                </a:solidFill>
              </a:rPr>
              <a:t>Conductors/Insulators</a:t>
            </a:r>
          </a:p>
        </p:txBody>
      </p:sp>
      <p:sp>
        <p:nvSpPr>
          <p:cNvPr id="3" name="Content Placeholder 2">
            <a:extLst>
              <a:ext uri="{FF2B5EF4-FFF2-40B4-BE49-F238E27FC236}">
                <a16:creationId xmlns:a16="http://schemas.microsoft.com/office/drawing/2014/main" id="{D042652E-D0A4-CB6A-E0EB-35630F82CFF5}"/>
              </a:ext>
            </a:extLst>
          </p:cNvPr>
          <p:cNvSpPr>
            <a:spLocks noGrp="1"/>
          </p:cNvSpPr>
          <p:nvPr>
            <p:ph idx="1"/>
          </p:nvPr>
        </p:nvSpPr>
        <p:spPr/>
        <p:txBody>
          <a:bodyPr/>
          <a:lstStyle/>
          <a:p>
            <a:pPr>
              <a:defRPr/>
            </a:pPr>
            <a:r>
              <a:rPr lang="en-IE" dirty="0">
                <a:solidFill>
                  <a:schemeClr val="bg1"/>
                </a:solidFill>
              </a:rPr>
              <a:t>If a substance easily allows heat to move through it, we can say it is a good </a:t>
            </a:r>
            <a:r>
              <a:rPr lang="en-IE" b="1" u="sng" dirty="0">
                <a:solidFill>
                  <a:schemeClr val="accent6">
                    <a:lumMod val="40000"/>
                    <a:lumOff val="60000"/>
                  </a:schemeClr>
                </a:solidFill>
              </a:rPr>
              <a:t>conductor</a:t>
            </a:r>
            <a:r>
              <a:rPr lang="en-IE" dirty="0">
                <a:solidFill>
                  <a:schemeClr val="bg1"/>
                </a:solidFill>
              </a:rPr>
              <a:t> of heat. </a:t>
            </a:r>
            <a:r>
              <a:rPr lang="en-IE" dirty="0" err="1">
                <a:solidFill>
                  <a:schemeClr val="bg1"/>
                </a:solidFill>
              </a:rPr>
              <a:t>e.g</a:t>
            </a:r>
            <a:r>
              <a:rPr lang="en-IE" dirty="0">
                <a:solidFill>
                  <a:schemeClr val="bg1"/>
                </a:solidFill>
              </a:rPr>
              <a:t>: most metals</a:t>
            </a:r>
          </a:p>
          <a:p>
            <a:pPr>
              <a:defRPr/>
            </a:pPr>
            <a:r>
              <a:rPr lang="en-IE" dirty="0">
                <a:solidFill>
                  <a:schemeClr val="bg1"/>
                </a:solidFill>
              </a:rPr>
              <a:t>If a substance does not allow heat to pass through it easily we can say it is an </a:t>
            </a:r>
            <a:r>
              <a:rPr lang="en-IE" u="sng" dirty="0">
                <a:solidFill>
                  <a:schemeClr val="accent6">
                    <a:lumMod val="40000"/>
                    <a:lumOff val="60000"/>
                  </a:schemeClr>
                </a:solidFill>
              </a:rPr>
              <a:t>Insulator</a:t>
            </a:r>
            <a:r>
              <a:rPr lang="en-IE" dirty="0">
                <a:solidFill>
                  <a:schemeClr val="bg1"/>
                </a:solidFill>
              </a:rPr>
              <a:t>. </a:t>
            </a:r>
            <a:r>
              <a:rPr lang="en-IE" dirty="0" err="1">
                <a:solidFill>
                  <a:schemeClr val="bg1"/>
                </a:solidFill>
              </a:rPr>
              <a:t>E.g</a:t>
            </a:r>
            <a:r>
              <a:rPr lang="en-IE" dirty="0">
                <a:solidFill>
                  <a:schemeClr val="bg1"/>
                </a:solidFill>
              </a:rPr>
              <a:t>: wood, plastic, glass</a:t>
            </a:r>
          </a:p>
          <a:p>
            <a:pPr>
              <a:defRPr/>
            </a:pPr>
            <a:r>
              <a:rPr lang="en-IE" dirty="0">
                <a:solidFill>
                  <a:schemeClr val="bg1"/>
                </a:solidFill>
              </a:rPr>
              <a:t>Why do many sauce pans have plastic handles?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0B82D64D-E88E-F274-D3FE-BF6D226C2966}"/>
              </a:ext>
            </a:extLst>
          </p:cNvPr>
          <p:cNvSpPr>
            <a:spLocks noGrp="1"/>
          </p:cNvSpPr>
          <p:nvPr>
            <p:ph type="title"/>
          </p:nvPr>
        </p:nvSpPr>
        <p:spPr/>
        <p:txBody>
          <a:bodyPr/>
          <a:lstStyle/>
          <a:p>
            <a:r>
              <a:rPr lang="en-IE" altLang="en-US">
                <a:solidFill>
                  <a:schemeClr val="bg1"/>
                </a:solidFill>
              </a:rPr>
              <a:t>Conduction V Insulation</a:t>
            </a:r>
          </a:p>
        </p:txBody>
      </p:sp>
      <p:pic>
        <p:nvPicPr>
          <p:cNvPr id="4" name="Picture 4">
            <a:extLst>
              <a:ext uri="{FF2B5EF4-FFF2-40B4-BE49-F238E27FC236}">
                <a16:creationId xmlns:a16="http://schemas.microsoft.com/office/drawing/2014/main" id="{10698420-3734-1550-0D1A-68B4854CD30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987675" y="3989388"/>
            <a:ext cx="4502150" cy="2771775"/>
          </a:xfrm>
          <a:noFill/>
        </p:spPr>
      </p:pic>
      <p:pic>
        <p:nvPicPr>
          <p:cNvPr id="5" name="Picture 7">
            <a:extLst>
              <a:ext uri="{FF2B5EF4-FFF2-40B4-BE49-F238E27FC236}">
                <a16:creationId xmlns:a16="http://schemas.microsoft.com/office/drawing/2014/main" id="{DA6F0BE4-6C06-C66D-0494-71BF8B7738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4495800" cy="276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4DFB88C6-FA81-E35A-6E64-3E868AF0949B}"/>
              </a:ext>
            </a:extLst>
          </p:cNvPr>
          <p:cNvSpPr>
            <a:spLocks noGrp="1"/>
          </p:cNvSpPr>
          <p:nvPr>
            <p:ph type="title"/>
          </p:nvPr>
        </p:nvSpPr>
        <p:spPr/>
        <p:txBody>
          <a:bodyPr/>
          <a:lstStyle/>
          <a:p>
            <a:r>
              <a:rPr lang="en-IE" altLang="en-US">
                <a:solidFill>
                  <a:schemeClr val="bg1"/>
                </a:solidFill>
              </a:rPr>
              <a:t>Conductor or Insulator?</a:t>
            </a:r>
          </a:p>
        </p:txBody>
      </p:sp>
      <p:sp>
        <p:nvSpPr>
          <p:cNvPr id="21507" name="Content Placeholder 2">
            <a:extLst>
              <a:ext uri="{FF2B5EF4-FFF2-40B4-BE49-F238E27FC236}">
                <a16:creationId xmlns:a16="http://schemas.microsoft.com/office/drawing/2014/main" id="{F0E38E43-ABB3-18FD-CD9E-7D3E2D40946F}"/>
              </a:ext>
            </a:extLst>
          </p:cNvPr>
          <p:cNvSpPr>
            <a:spLocks noGrp="1"/>
          </p:cNvSpPr>
          <p:nvPr>
            <p:ph idx="1"/>
          </p:nvPr>
        </p:nvSpPr>
        <p:spPr>
          <a:xfrm>
            <a:off x="468313" y="1412875"/>
            <a:ext cx="8229600" cy="4525963"/>
          </a:xfrm>
        </p:spPr>
        <p:txBody>
          <a:bodyPr/>
          <a:lstStyle/>
          <a:p>
            <a:r>
              <a:rPr lang="en-IE" altLang="en-US">
                <a:solidFill>
                  <a:schemeClr val="bg1"/>
                </a:solidFill>
              </a:rPr>
              <a:t>Wood?</a:t>
            </a:r>
          </a:p>
          <a:p>
            <a:r>
              <a:rPr lang="en-IE" altLang="en-US">
                <a:solidFill>
                  <a:schemeClr val="bg1"/>
                </a:solidFill>
              </a:rPr>
              <a:t>Aluminium?</a:t>
            </a:r>
          </a:p>
          <a:p>
            <a:r>
              <a:rPr lang="en-IE" altLang="en-US">
                <a:solidFill>
                  <a:schemeClr val="bg1"/>
                </a:solidFill>
              </a:rPr>
              <a:t>Plastic?</a:t>
            </a:r>
          </a:p>
          <a:p>
            <a:r>
              <a:rPr lang="en-IE" altLang="en-US">
                <a:solidFill>
                  <a:schemeClr val="bg1"/>
                </a:solidFill>
              </a:rPr>
              <a:t>Glass?</a:t>
            </a:r>
          </a:p>
          <a:p>
            <a:r>
              <a:rPr lang="en-IE" altLang="en-US">
                <a:solidFill>
                  <a:schemeClr val="bg1"/>
                </a:solidFill>
              </a:rPr>
              <a:t>Iron?</a:t>
            </a:r>
          </a:p>
          <a:p>
            <a:r>
              <a:rPr lang="en-IE" altLang="en-US">
                <a:solidFill>
                  <a:schemeClr val="bg1"/>
                </a:solidFill>
              </a:rPr>
              <a:t>Polystyrene?</a:t>
            </a:r>
          </a:p>
          <a:p>
            <a:r>
              <a:rPr lang="en-IE" altLang="en-US">
                <a:solidFill>
                  <a:schemeClr val="bg1"/>
                </a:solidFill>
              </a:rPr>
              <a:t>Copper?</a:t>
            </a:r>
          </a:p>
          <a:p>
            <a:r>
              <a:rPr lang="en-IE" altLang="en-US">
                <a:solidFill>
                  <a:schemeClr val="bg1"/>
                </a:solidFill>
              </a:rPr>
              <a:t>Cardboard?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9365254A-7C99-AC43-F7F8-58F1FDA27D1A}"/>
              </a:ext>
            </a:extLst>
          </p:cNvPr>
          <p:cNvSpPr>
            <a:spLocks noGrp="1"/>
          </p:cNvSpPr>
          <p:nvPr>
            <p:ph type="title"/>
          </p:nvPr>
        </p:nvSpPr>
        <p:spPr/>
        <p:txBody>
          <a:bodyPr/>
          <a:lstStyle/>
          <a:p>
            <a:r>
              <a:rPr lang="en-IE" altLang="en-US">
                <a:solidFill>
                  <a:schemeClr val="bg1"/>
                </a:solidFill>
              </a:rPr>
              <a:t>By the end of this chapter you will be able to:</a:t>
            </a:r>
          </a:p>
        </p:txBody>
      </p:sp>
      <p:sp>
        <p:nvSpPr>
          <p:cNvPr id="6147" name="Content Placeholder 2">
            <a:extLst>
              <a:ext uri="{FF2B5EF4-FFF2-40B4-BE49-F238E27FC236}">
                <a16:creationId xmlns:a16="http://schemas.microsoft.com/office/drawing/2014/main" id="{FD64E3B8-521D-18CB-4F2B-2CAB563A2C75}"/>
              </a:ext>
            </a:extLst>
          </p:cNvPr>
          <p:cNvSpPr>
            <a:spLocks noGrp="1"/>
          </p:cNvSpPr>
          <p:nvPr>
            <p:ph idx="1"/>
          </p:nvPr>
        </p:nvSpPr>
        <p:spPr/>
        <p:txBody>
          <a:bodyPr/>
          <a:lstStyle/>
          <a:p>
            <a:r>
              <a:rPr lang="en-IE" altLang="en-US" sz="2800">
                <a:solidFill>
                  <a:schemeClr val="bg1"/>
                </a:solidFill>
              </a:rPr>
              <a:t>Describe heat energy, its’ units and explain how it converts to other forms</a:t>
            </a:r>
          </a:p>
          <a:p>
            <a:r>
              <a:rPr lang="en-IE" altLang="en-US" sz="2800">
                <a:solidFill>
                  <a:schemeClr val="bg1"/>
                </a:solidFill>
              </a:rPr>
              <a:t>Explain how heat affects expansion and contraction of materials</a:t>
            </a:r>
          </a:p>
          <a:p>
            <a:r>
              <a:rPr lang="en-IE" altLang="en-US" sz="2800">
                <a:solidFill>
                  <a:schemeClr val="bg1"/>
                </a:solidFill>
              </a:rPr>
              <a:t>Explain conduction, convection and radiation</a:t>
            </a:r>
          </a:p>
          <a:p>
            <a:r>
              <a:rPr lang="en-IE" altLang="en-US" sz="2800">
                <a:solidFill>
                  <a:schemeClr val="bg1"/>
                </a:solidFill>
              </a:rPr>
              <a:t>Identify good and bad conductors of heat (insulators V conductors)</a:t>
            </a:r>
          </a:p>
          <a:p>
            <a:r>
              <a:rPr lang="en-IE" altLang="en-US" sz="2800">
                <a:solidFill>
                  <a:schemeClr val="bg1"/>
                </a:solidFill>
              </a:rPr>
              <a:t>Differentiate between heat energy and temperature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2EEFF429-C3AC-D336-5C1D-AED01F180193}"/>
              </a:ext>
            </a:extLst>
          </p:cNvPr>
          <p:cNvSpPr>
            <a:spLocks noGrp="1"/>
          </p:cNvSpPr>
          <p:nvPr>
            <p:ph type="title"/>
          </p:nvPr>
        </p:nvSpPr>
        <p:spPr/>
        <p:txBody>
          <a:bodyPr/>
          <a:lstStyle/>
          <a:p>
            <a:r>
              <a:rPr lang="en-IE" altLang="en-US">
                <a:solidFill>
                  <a:schemeClr val="bg1"/>
                </a:solidFill>
              </a:rPr>
              <a:t>Convection</a:t>
            </a:r>
          </a:p>
        </p:txBody>
      </p:sp>
      <p:sp>
        <p:nvSpPr>
          <p:cNvPr id="22531" name="Text Box 3">
            <a:extLst>
              <a:ext uri="{FF2B5EF4-FFF2-40B4-BE49-F238E27FC236}">
                <a16:creationId xmlns:a16="http://schemas.microsoft.com/office/drawing/2014/main" id="{50498182-C857-2F0B-6BD3-175A9A8053DA}"/>
              </a:ext>
            </a:extLst>
          </p:cNvPr>
          <p:cNvSpPr txBox="1">
            <a:spLocks noChangeArrowheads="1"/>
          </p:cNvSpPr>
          <p:nvPr/>
        </p:nvSpPr>
        <p:spPr bwMode="auto">
          <a:xfrm>
            <a:off x="457200" y="1098550"/>
            <a:ext cx="6629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a:solidFill>
                  <a:schemeClr val="bg1"/>
                </a:solidFill>
                <a:cs typeface="Times New Roman" panose="02020603050405020304" pitchFamily="18" charset="0"/>
              </a:rPr>
              <a:t>What happens to the particles in a liquid or a gas when you heat them?</a:t>
            </a:r>
          </a:p>
        </p:txBody>
      </p:sp>
      <p:sp>
        <p:nvSpPr>
          <p:cNvPr id="5" name="AutoShape 4">
            <a:extLst>
              <a:ext uri="{FF2B5EF4-FFF2-40B4-BE49-F238E27FC236}">
                <a16:creationId xmlns:a16="http://schemas.microsoft.com/office/drawing/2014/main" id="{651E576F-A1CB-5B47-636D-7EC2C0910FE6}"/>
              </a:ext>
            </a:extLst>
          </p:cNvPr>
          <p:cNvSpPr>
            <a:spLocks noChangeArrowheads="1"/>
          </p:cNvSpPr>
          <p:nvPr/>
        </p:nvSpPr>
        <p:spPr bwMode="auto">
          <a:xfrm>
            <a:off x="1752600" y="4495800"/>
            <a:ext cx="838200" cy="1447800"/>
          </a:xfrm>
          <a:prstGeom prst="upArrow">
            <a:avLst>
              <a:gd name="adj1" fmla="val 50000"/>
              <a:gd name="adj2" fmla="val 43182"/>
            </a:avLst>
          </a:prstGeom>
          <a:solidFill>
            <a:srgbClr val="FF0000"/>
          </a:solidFill>
          <a:ln w="9525">
            <a:solidFill>
              <a:srgbClr val="FF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 name="Line 5">
            <a:extLst>
              <a:ext uri="{FF2B5EF4-FFF2-40B4-BE49-F238E27FC236}">
                <a16:creationId xmlns:a16="http://schemas.microsoft.com/office/drawing/2014/main" id="{28294C2F-8471-5ED6-9BEE-B64B0487F1F6}"/>
              </a:ext>
            </a:extLst>
          </p:cNvPr>
          <p:cNvSpPr>
            <a:spLocks noChangeShapeType="1"/>
          </p:cNvSpPr>
          <p:nvPr/>
        </p:nvSpPr>
        <p:spPr bwMode="auto">
          <a:xfrm>
            <a:off x="3276600" y="3733800"/>
            <a:ext cx="83820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7" name="Text Box 6">
            <a:extLst>
              <a:ext uri="{FF2B5EF4-FFF2-40B4-BE49-F238E27FC236}">
                <a16:creationId xmlns:a16="http://schemas.microsoft.com/office/drawing/2014/main" id="{3253DAA4-E9FB-E936-8B27-86396AC067DB}"/>
              </a:ext>
            </a:extLst>
          </p:cNvPr>
          <p:cNvSpPr txBox="1">
            <a:spLocks noChangeArrowheads="1"/>
          </p:cNvSpPr>
          <p:nvPr/>
        </p:nvSpPr>
        <p:spPr bwMode="auto">
          <a:xfrm>
            <a:off x="3048000" y="1981200"/>
            <a:ext cx="4343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2400">
                <a:solidFill>
                  <a:schemeClr val="bg1"/>
                </a:solidFill>
                <a:latin typeface="Comic Sans MS" panose="030F0702030302020204" pitchFamily="66" charset="0"/>
                <a:cs typeface="Times New Roman" panose="02020603050405020304" pitchFamily="18" charset="0"/>
              </a:rPr>
              <a:t>The particles spread out and become less dense</a:t>
            </a:r>
            <a:r>
              <a:rPr lang="en-US" altLang="en-US" sz="2400">
                <a:latin typeface="Comic Sans MS" panose="030F0702030302020204" pitchFamily="66" charset="0"/>
                <a:cs typeface="Times New Roman" panose="02020603050405020304" pitchFamily="18" charset="0"/>
              </a:rPr>
              <a:t>.</a:t>
            </a:r>
          </a:p>
        </p:txBody>
      </p:sp>
      <p:sp>
        <p:nvSpPr>
          <p:cNvPr id="10" name="Rectangle 9">
            <a:extLst>
              <a:ext uri="{FF2B5EF4-FFF2-40B4-BE49-F238E27FC236}">
                <a16:creationId xmlns:a16="http://schemas.microsoft.com/office/drawing/2014/main" id="{AC6B86AF-E788-C318-D892-E45E98019CCE}"/>
              </a:ext>
            </a:extLst>
          </p:cNvPr>
          <p:cNvSpPr>
            <a:spLocks noChangeArrowheads="1"/>
          </p:cNvSpPr>
          <p:nvPr/>
        </p:nvSpPr>
        <p:spPr bwMode="auto">
          <a:xfrm>
            <a:off x="4648200" y="4991100"/>
            <a:ext cx="1770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a:solidFill>
                  <a:schemeClr val="bg1"/>
                </a:solidFill>
                <a:latin typeface="Comic Sans MS" panose="030F0702030302020204" pitchFamily="66" charset="0"/>
              </a:rPr>
              <a:t>A liquid or gas.</a:t>
            </a:r>
          </a:p>
        </p:txBody>
      </p:sp>
      <p:sp>
        <p:nvSpPr>
          <p:cNvPr id="22536" name="Rectangle 10">
            <a:extLst>
              <a:ext uri="{FF2B5EF4-FFF2-40B4-BE49-F238E27FC236}">
                <a16:creationId xmlns:a16="http://schemas.microsoft.com/office/drawing/2014/main" id="{C126A74F-1A9E-4CAD-B346-360A4D61597A}"/>
              </a:ext>
            </a:extLst>
          </p:cNvPr>
          <p:cNvSpPr>
            <a:spLocks noChangeArrowheads="1"/>
          </p:cNvSpPr>
          <p:nvPr/>
        </p:nvSpPr>
        <p:spPr bwMode="auto">
          <a:xfrm>
            <a:off x="1219200" y="3124200"/>
            <a:ext cx="1905000" cy="1143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 name="Oval 11">
            <a:extLst>
              <a:ext uri="{FF2B5EF4-FFF2-40B4-BE49-F238E27FC236}">
                <a16:creationId xmlns:a16="http://schemas.microsoft.com/office/drawing/2014/main" id="{B4D0765D-5354-2F63-DB40-BC855FD045D6}"/>
              </a:ext>
            </a:extLst>
          </p:cNvPr>
          <p:cNvSpPr>
            <a:spLocks noChangeArrowheads="1"/>
          </p:cNvSpPr>
          <p:nvPr/>
        </p:nvSpPr>
        <p:spPr bwMode="auto">
          <a:xfrm rot="5013274">
            <a:off x="1295400" y="31242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pPr>
              <a:defRPr/>
            </a:pPr>
            <a:endParaRPr lang="en-US">
              <a:latin typeface="Arial" charset="0"/>
            </a:endParaRPr>
          </a:p>
        </p:txBody>
      </p:sp>
      <p:sp>
        <p:nvSpPr>
          <p:cNvPr id="13" name="Oval 12">
            <a:extLst>
              <a:ext uri="{FF2B5EF4-FFF2-40B4-BE49-F238E27FC236}">
                <a16:creationId xmlns:a16="http://schemas.microsoft.com/office/drawing/2014/main" id="{DA63914D-6033-4D53-13FB-FEC0101EE201}"/>
              </a:ext>
            </a:extLst>
          </p:cNvPr>
          <p:cNvSpPr>
            <a:spLocks noChangeArrowheads="1"/>
          </p:cNvSpPr>
          <p:nvPr/>
        </p:nvSpPr>
        <p:spPr bwMode="auto">
          <a:xfrm rot="5013274">
            <a:off x="1295400" y="35052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pPr>
              <a:defRPr/>
            </a:pPr>
            <a:endParaRPr lang="en-US">
              <a:latin typeface="Arial" charset="0"/>
            </a:endParaRPr>
          </a:p>
        </p:txBody>
      </p:sp>
      <p:sp>
        <p:nvSpPr>
          <p:cNvPr id="14" name="Oval 13">
            <a:extLst>
              <a:ext uri="{FF2B5EF4-FFF2-40B4-BE49-F238E27FC236}">
                <a16:creationId xmlns:a16="http://schemas.microsoft.com/office/drawing/2014/main" id="{6BFC92BB-67B4-7F05-14FB-911DE8FFBF2D}"/>
              </a:ext>
            </a:extLst>
          </p:cNvPr>
          <p:cNvSpPr>
            <a:spLocks noChangeArrowheads="1"/>
          </p:cNvSpPr>
          <p:nvPr/>
        </p:nvSpPr>
        <p:spPr bwMode="auto">
          <a:xfrm rot="5013274">
            <a:off x="1295400" y="38862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pPr>
              <a:defRPr/>
            </a:pPr>
            <a:endParaRPr lang="en-US">
              <a:latin typeface="Arial" charset="0"/>
            </a:endParaRPr>
          </a:p>
        </p:txBody>
      </p:sp>
      <p:sp>
        <p:nvSpPr>
          <p:cNvPr id="15" name="Oval 14">
            <a:extLst>
              <a:ext uri="{FF2B5EF4-FFF2-40B4-BE49-F238E27FC236}">
                <a16:creationId xmlns:a16="http://schemas.microsoft.com/office/drawing/2014/main" id="{A4AC77A7-5609-8C5C-5A0C-79D808C85299}"/>
              </a:ext>
            </a:extLst>
          </p:cNvPr>
          <p:cNvSpPr>
            <a:spLocks noChangeArrowheads="1"/>
          </p:cNvSpPr>
          <p:nvPr/>
        </p:nvSpPr>
        <p:spPr bwMode="auto">
          <a:xfrm>
            <a:off x="1676400" y="32004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pPr>
              <a:defRPr/>
            </a:pPr>
            <a:endParaRPr lang="en-US">
              <a:latin typeface="Arial" charset="0"/>
            </a:endParaRPr>
          </a:p>
        </p:txBody>
      </p:sp>
      <p:sp>
        <p:nvSpPr>
          <p:cNvPr id="16" name="Oval 15">
            <a:extLst>
              <a:ext uri="{FF2B5EF4-FFF2-40B4-BE49-F238E27FC236}">
                <a16:creationId xmlns:a16="http://schemas.microsoft.com/office/drawing/2014/main" id="{18FA1904-5AB2-6308-B565-E5A1766C3D05}"/>
              </a:ext>
            </a:extLst>
          </p:cNvPr>
          <p:cNvSpPr>
            <a:spLocks noChangeArrowheads="1"/>
          </p:cNvSpPr>
          <p:nvPr/>
        </p:nvSpPr>
        <p:spPr bwMode="auto">
          <a:xfrm>
            <a:off x="2057400" y="32004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pPr>
              <a:defRPr/>
            </a:pPr>
            <a:endParaRPr lang="en-US">
              <a:latin typeface="Arial" charset="0"/>
            </a:endParaRPr>
          </a:p>
        </p:txBody>
      </p:sp>
      <p:sp>
        <p:nvSpPr>
          <p:cNvPr id="17" name="Oval 16">
            <a:extLst>
              <a:ext uri="{FF2B5EF4-FFF2-40B4-BE49-F238E27FC236}">
                <a16:creationId xmlns:a16="http://schemas.microsoft.com/office/drawing/2014/main" id="{9B8826B8-8D04-C8B6-D013-F088C8AA0AE1}"/>
              </a:ext>
            </a:extLst>
          </p:cNvPr>
          <p:cNvSpPr>
            <a:spLocks noChangeArrowheads="1"/>
          </p:cNvSpPr>
          <p:nvPr/>
        </p:nvSpPr>
        <p:spPr bwMode="auto">
          <a:xfrm>
            <a:off x="1981200" y="37338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pPr>
              <a:defRPr/>
            </a:pPr>
            <a:endParaRPr lang="en-US">
              <a:latin typeface="Arial" charset="0"/>
            </a:endParaRPr>
          </a:p>
        </p:txBody>
      </p:sp>
      <p:sp>
        <p:nvSpPr>
          <p:cNvPr id="18" name="Oval 17">
            <a:extLst>
              <a:ext uri="{FF2B5EF4-FFF2-40B4-BE49-F238E27FC236}">
                <a16:creationId xmlns:a16="http://schemas.microsoft.com/office/drawing/2014/main" id="{D4B2C735-029C-4571-B2ED-88B70DAED75D}"/>
              </a:ext>
            </a:extLst>
          </p:cNvPr>
          <p:cNvSpPr>
            <a:spLocks noChangeArrowheads="1"/>
          </p:cNvSpPr>
          <p:nvPr/>
        </p:nvSpPr>
        <p:spPr bwMode="auto">
          <a:xfrm>
            <a:off x="2362200" y="38100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pPr>
              <a:defRPr/>
            </a:pPr>
            <a:endParaRPr lang="en-US">
              <a:latin typeface="Arial" charset="0"/>
            </a:endParaRPr>
          </a:p>
        </p:txBody>
      </p:sp>
      <p:sp>
        <p:nvSpPr>
          <p:cNvPr id="19" name="Oval 18">
            <a:extLst>
              <a:ext uri="{FF2B5EF4-FFF2-40B4-BE49-F238E27FC236}">
                <a16:creationId xmlns:a16="http://schemas.microsoft.com/office/drawing/2014/main" id="{A841E1D8-C526-3BFD-AD1B-305BAEFC80D1}"/>
              </a:ext>
            </a:extLst>
          </p:cNvPr>
          <p:cNvSpPr>
            <a:spLocks noChangeArrowheads="1"/>
          </p:cNvSpPr>
          <p:nvPr/>
        </p:nvSpPr>
        <p:spPr bwMode="auto">
          <a:xfrm>
            <a:off x="2743200" y="38862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pPr>
              <a:defRPr/>
            </a:pPr>
            <a:endParaRPr lang="en-US">
              <a:latin typeface="Arial" charset="0"/>
            </a:endParaRPr>
          </a:p>
        </p:txBody>
      </p:sp>
      <p:sp>
        <p:nvSpPr>
          <p:cNvPr id="20" name="Oval 19">
            <a:extLst>
              <a:ext uri="{FF2B5EF4-FFF2-40B4-BE49-F238E27FC236}">
                <a16:creationId xmlns:a16="http://schemas.microsoft.com/office/drawing/2014/main" id="{E6A1A888-1B7C-70D0-C9F7-E2E867141017}"/>
              </a:ext>
            </a:extLst>
          </p:cNvPr>
          <p:cNvSpPr>
            <a:spLocks noChangeArrowheads="1"/>
          </p:cNvSpPr>
          <p:nvPr/>
        </p:nvSpPr>
        <p:spPr bwMode="auto">
          <a:xfrm>
            <a:off x="2743200" y="34290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pPr>
              <a:defRPr/>
            </a:pPr>
            <a:endParaRPr lang="en-US">
              <a:latin typeface="Arial" charset="0"/>
            </a:endParaRPr>
          </a:p>
        </p:txBody>
      </p:sp>
      <p:sp>
        <p:nvSpPr>
          <p:cNvPr id="21" name="Rectangle 20">
            <a:extLst>
              <a:ext uri="{FF2B5EF4-FFF2-40B4-BE49-F238E27FC236}">
                <a16:creationId xmlns:a16="http://schemas.microsoft.com/office/drawing/2014/main" id="{666B0F9A-DA29-6C75-E563-368086281DDB}"/>
              </a:ext>
            </a:extLst>
          </p:cNvPr>
          <p:cNvSpPr>
            <a:spLocks noChangeArrowheads="1"/>
          </p:cNvSpPr>
          <p:nvPr/>
        </p:nvSpPr>
        <p:spPr bwMode="auto">
          <a:xfrm>
            <a:off x="4495800" y="2895600"/>
            <a:ext cx="2590800" cy="1828800"/>
          </a:xfrm>
          <a:prstGeom prst="rect">
            <a:avLst/>
          </a:prstGeom>
          <a:solidFill>
            <a:schemeClr val="accent1"/>
          </a:solidFill>
          <a:ln w="9525">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2" name="Oval 21">
            <a:extLst>
              <a:ext uri="{FF2B5EF4-FFF2-40B4-BE49-F238E27FC236}">
                <a16:creationId xmlns:a16="http://schemas.microsoft.com/office/drawing/2014/main" id="{322415A0-6220-E579-906B-01C611CC039E}"/>
              </a:ext>
            </a:extLst>
          </p:cNvPr>
          <p:cNvSpPr>
            <a:spLocks noChangeArrowheads="1"/>
          </p:cNvSpPr>
          <p:nvPr/>
        </p:nvSpPr>
        <p:spPr bwMode="auto">
          <a:xfrm rot="5013274">
            <a:off x="4570413" y="3506787"/>
            <a:ext cx="382588" cy="379413"/>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pPr>
              <a:defRPr/>
            </a:pPr>
            <a:endParaRPr lang="en-US">
              <a:latin typeface="Arial" charset="0"/>
            </a:endParaRPr>
          </a:p>
        </p:txBody>
      </p:sp>
      <p:sp>
        <p:nvSpPr>
          <p:cNvPr id="23" name="Oval 22">
            <a:extLst>
              <a:ext uri="{FF2B5EF4-FFF2-40B4-BE49-F238E27FC236}">
                <a16:creationId xmlns:a16="http://schemas.microsoft.com/office/drawing/2014/main" id="{A2B76FB2-C350-0A64-0371-52D49A143E7B}"/>
              </a:ext>
            </a:extLst>
          </p:cNvPr>
          <p:cNvSpPr>
            <a:spLocks noChangeArrowheads="1"/>
          </p:cNvSpPr>
          <p:nvPr/>
        </p:nvSpPr>
        <p:spPr bwMode="auto">
          <a:xfrm rot="5013274">
            <a:off x="4570413" y="3887787"/>
            <a:ext cx="382588" cy="379413"/>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pPr>
              <a:defRPr/>
            </a:pPr>
            <a:endParaRPr lang="en-US">
              <a:latin typeface="Arial" charset="0"/>
            </a:endParaRPr>
          </a:p>
        </p:txBody>
      </p:sp>
      <p:sp>
        <p:nvSpPr>
          <p:cNvPr id="24" name="Oval 23">
            <a:extLst>
              <a:ext uri="{FF2B5EF4-FFF2-40B4-BE49-F238E27FC236}">
                <a16:creationId xmlns:a16="http://schemas.microsoft.com/office/drawing/2014/main" id="{67613910-5F79-B4F4-5B72-26AF0CB30757}"/>
              </a:ext>
            </a:extLst>
          </p:cNvPr>
          <p:cNvSpPr>
            <a:spLocks noChangeArrowheads="1"/>
          </p:cNvSpPr>
          <p:nvPr/>
        </p:nvSpPr>
        <p:spPr bwMode="auto">
          <a:xfrm rot="5013274">
            <a:off x="4570413" y="4268787"/>
            <a:ext cx="382588" cy="379413"/>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pPr>
              <a:defRPr/>
            </a:pPr>
            <a:endParaRPr lang="en-US">
              <a:latin typeface="Arial" charset="0"/>
            </a:endParaRPr>
          </a:p>
        </p:txBody>
      </p:sp>
      <p:sp>
        <p:nvSpPr>
          <p:cNvPr id="25" name="Oval 24">
            <a:extLst>
              <a:ext uri="{FF2B5EF4-FFF2-40B4-BE49-F238E27FC236}">
                <a16:creationId xmlns:a16="http://schemas.microsoft.com/office/drawing/2014/main" id="{C42D0B6D-291F-669B-1407-357996C25E97}"/>
              </a:ext>
            </a:extLst>
          </p:cNvPr>
          <p:cNvSpPr>
            <a:spLocks noChangeArrowheads="1"/>
          </p:cNvSpPr>
          <p:nvPr/>
        </p:nvSpPr>
        <p:spPr bwMode="auto">
          <a:xfrm>
            <a:off x="5105400" y="30480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pPr>
              <a:defRPr/>
            </a:pPr>
            <a:endParaRPr lang="en-US">
              <a:latin typeface="Arial" charset="0"/>
            </a:endParaRPr>
          </a:p>
        </p:txBody>
      </p:sp>
      <p:sp>
        <p:nvSpPr>
          <p:cNvPr id="26" name="Oval 25">
            <a:extLst>
              <a:ext uri="{FF2B5EF4-FFF2-40B4-BE49-F238E27FC236}">
                <a16:creationId xmlns:a16="http://schemas.microsoft.com/office/drawing/2014/main" id="{A1893651-97F1-278E-04CF-F0C7565E5CA8}"/>
              </a:ext>
            </a:extLst>
          </p:cNvPr>
          <p:cNvSpPr>
            <a:spLocks noChangeArrowheads="1"/>
          </p:cNvSpPr>
          <p:nvPr/>
        </p:nvSpPr>
        <p:spPr bwMode="auto">
          <a:xfrm>
            <a:off x="5486400" y="30480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pPr>
              <a:defRPr/>
            </a:pPr>
            <a:endParaRPr lang="en-US">
              <a:latin typeface="Arial" charset="0"/>
            </a:endParaRPr>
          </a:p>
        </p:txBody>
      </p:sp>
      <p:sp>
        <p:nvSpPr>
          <p:cNvPr id="27" name="Oval 26">
            <a:extLst>
              <a:ext uri="{FF2B5EF4-FFF2-40B4-BE49-F238E27FC236}">
                <a16:creationId xmlns:a16="http://schemas.microsoft.com/office/drawing/2014/main" id="{0A70CDDD-0299-6F49-DEFA-D7F03AD4FE0E}"/>
              </a:ext>
            </a:extLst>
          </p:cNvPr>
          <p:cNvSpPr>
            <a:spLocks noChangeArrowheads="1"/>
          </p:cNvSpPr>
          <p:nvPr/>
        </p:nvSpPr>
        <p:spPr bwMode="auto">
          <a:xfrm>
            <a:off x="5486400" y="39624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pPr>
              <a:defRPr/>
            </a:pPr>
            <a:endParaRPr lang="en-US">
              <a:latin typeface="Arial" charset="0"/>
            </a:endParaRPr>
          </a:p>
        </p:txBody>
      </p:sp>
      <p:sp>
        <p:nvSpPr>
          <p:cNvPr id="28" name="Oval 27">
            <a:extLst>
              <a:ext uri="{FF2B5EF4-FFF2-40B4-BE49-F238E27FC236}">
                <a16:creationId xmlns:a16="http://schemas.microsoft.com/office/drawing/2014/main" id="{3F7AA6C4-78D2-5857-792C-8FA19BD3A13A}"/>
              </a:ext>
            </a:extLst>
          </p:cNvPr>
          <p:cNvSpPr>
            <a:spLocks noChangeArrowheads="1"/>
          </p:cNvSpPr>
          <p:nvPr/>
        </p:nvSpPr>
        <p:spPr bwMode="auto">
          <a:xfrm>
            <a:off x="5867400" y="40386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pPr>
              <a:defRPr/>
            </a:pPr>
            <a:endParaRPr lang="en-US">
              <a:latin typeface="Arial" charset="0"/>
            </a:endParaRPr>
          </a:p>
        </p:txBody>
      </p:sp>
      <p:sp>
        <p:nvSpPr>
          <p:cNvPr id="29" name="Oval 28">
            <a:extLst>
              <a:ext uri="{FF2B5EF4-FFF2-40B4-BE49-F238E27FC236}">
                <a16:creationId xmlns:a16="http://schemas.microsoft.com/office/drawing/2014/main" id="{6D8A6D93-7912-2BAD-B8C1-7269921DBE28}"/>
              </a:ext>
            </a:extLst>
          </p:cNvPr>
          <p:cNvSpPr>
            <a:spLocks noChangeArrowheads="1"/>
          </p:cNvSpPr>
          <p:nvPr/>
        </p:nvSpPr>
        <p:spPr bwMode="auto">
          <a:xfrm>
            <a:off x="6248400" y="41910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pPr>
              <a:defRPr/>
            </a:pPr>
            <a:endParaRPr lang="en-US">
              <a:latin typeface="Arial" charset="0"/>
            </a:endParaRPr>
          </a:p>
        </p:txBody>
      </p:sp>
      <p:sp>
        <p:nvSpPr>
          <p:cNvPr id="30" name="Oval 29">
            <a:extLst>
              <a:ext uri="{FF2B5EF4-FFF2-40B4-BE49-F238E27FC236}">
                <a16:creationId xmlns:a16="http://schemas.microsoft.com/office/drawing/2014/main" id="{A1EF080A-A34C-D06D-0B0D-B6E208551F95}"/>
              </a:ext>
            </a:extLst>
          </p:cNvPr>
          <p:cNvSpPr>
            <a:spLocks noChangeArrowheads="1"/>
          </p:cNvSpPr>
          <p:nvPr/>
        </p:nvSpPr>
        <p:spPr bwMode="auto">
          <a:xfrm>
            <a:off x="6248400" y="3200400"/>
            <a:ext cx="381000" cy="3810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rgbClr val="000000"/>
            </a:solidFill>
            <a:round/>
            <a:headEnd/>
            <a:tailEnd/>
          </a:ln>
          <a:effectLst/>
        </p:spPr>
        <p:txBody>
          <a:bodyPr wrap="none" anchor="ctr"/>
          <a:lstStyle/>
          <a:p>
            <a:pPr>
              <a:defRPr/>
            </a:pPr>
            <a:endParaRPr lang="en-US">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6"/>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21"/>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nodeType="afterEffect">
                                  <p:stCondLst>
                                    <p:cond delay="0"/>
                                  </p:stCondLst>
                                  <p:childTnLst>
                                    <p:set>
                                      <p:cBhvr>
                                        <p:cTn id="15" dur="1" fill="hold">
                                          <p:stCondLst>
                                            <p:cond delay="499"/>
                                          </p:stCondLst>
                                        </p:cTn>
                                        <p:tgtEl>
                                          <p:spTgt spid="22"/>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nodeType="afterEffect">
                                  <p:stCondLst>
                                    <p:cond delay="0"/>
                                  </p:stCondLst>
                                  <p:childTnLst>
                                    <p:set>
                                      <p:cBhvr>
                                        <p:cTn id="18" dur="1" fill="hold">
                                          <p:stCondLst>
                                            <p:cond delay="499"/>
                                          </p:stCondLst>
                                        </p:cTn>
                                        <p:tgtEl>
                                          <p:spTgt spid="23"/>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nodeType="afterEffect">
                                  <p:stCondLst>
                                    <p:cond delay="0"/>
                                  </p:stCondLst>
                                  <p:childTnLst>
                                    <p:set>
                                      <p:cBhvr>
                                        <p:cTn id="21" dur="1" fill="hold">
                                          <p:stCondLst>
                                            <p:cond delay="499"/>
                                          </p:stCondLst>
                                        </p:cTn>
                                        <p:tgtEl>
                                          <p:spTgt spid="24"/>
                                        </p:tgtEl>
                                        <p:attrNameLst>
                                          <p:attrName>style.visibility</p:attrName>
                                        </p:attrNameLst>
                                      </p:cBhvr>
                                      <p:to>
                                        <p:strVal val="visible"/>
                                      </p:to>
                                    </p:set>
                                  </p:childTnLst>
                                </p:cTn>
                              </p:par>
                            </p:childTnLst>
                          </p:cTn>
                        </p:par>
                        <p:par>
                          <p:cTn id="22" fill="hold" nodeType="afterGroup">
                            <p:stCondLst>
                              <p:cond delay="3000"/>
                            </p:stCondLst>
                            <p:childTnLst>
                              <p:par>
                                <p:cTn id="23" presetID="1" presetClass="entr" presetSubtype="0" fill="hold" nodeType="afterEffect">
                                  <p:stCondLst>
                                    <p:cond delay="0"/>
                                  </p:stCondLst>
                                  <p:childTnLst>
                                    <p:set>
                                      <p:cBhvr>
                                        <p:cTn id="24" dur="1" fill="hold">
                                          <p:stCondLst>
                                            <p:cond delay="499"/>
                                          </p:stCondLst>
                                        </p:cTn>
                                        <p:tgtEl>
                                          <p:spTgt spid="25"/>
                                        </p:tgtEl>
                                        <p:attrNameLst>
                                          <p:attrName>style.visibility</p:attrName>
                                        </p:attrNameLst>
                                      </p:cBhvr>
                                      <p:to>
                                        <p:strVal val="visible"/>
                                      </p:to>
                                    </p:set>
                                  </p:childTnLst>
                                </p:cTn>
                              </p:par>
                            </p:childTnLst>
                          </p:cTn>
                        </p:par>
                        <p:par>
                          <p:cTn id="25" fill="hold" nodeType="afterGroup">
                            <p:stCondLst>
                              <p:cond delay="3500"/>
                            </p:stCondLst>
                            <p:childTnLst>
                              <p:par>
                                <p:cTn id="26" presetID="1" presetClass="entr" presetSubtype="0" fill="hold" nodeType="afterEffect">
                                  <p:stCondLst>
                                    <p:cond delay="0"/>
                                  </p:stCondLst>
                                  <p:childTnLst>
                                    <p:set>
                                      <p:cBhvr>
                                        <p:cTn id="27" dur="1" fill="hold">
                                          <p:stCondLst>
                                            <p:cond delay="499"/>
                                          </p:stCondLst>
                                        </p:cTn>
                                        <p:tgtEl>
                                          <p:spTgt spid="26"/>
                                        </p:tgtEl>
                                        <p:attrNameLst>
                                          <p:attrName>style.visibility</p:attrName>
                                        </p:attrNameLst>
                                      </p:cBhvr>
                                      <p:to>
                                        <p:strVal val="visible"/>
                                      </p:to>
                                    </p:set>
                                  </p:childTnLst>
                                </p:cTn>
                              </p:par>
                            </p:childTnLst>
                          </p:cTn>
                        </p:par>
                        <p:par>
                          <p:cTn id="28" fill="hold" nodeType="afterGroup">
                            <p:stCondLst>
                              <p:cond delay="4000"/>
                            </p:stCondLst>
                            <p:childTnLst>
                              <p:par>
                                <p:cTn id="29" presetID="1" presetClass="entr" presetSubtype="0" fill="hold" nodeType="afterEffect">
                                  <p:stCondLst>
                                    <p:cond delay="0"/>
                                  </p:stCondLst>
                                  <p:childTnLst>
                                    <p:set>
                                      <p:cBhvr>
                                        <p:cTn id="30" dur="1" fill="hold">
                                          <p:stCondLst>
                                            <p:cond delay="499"/>
                                          </p:stCondLst>
                                        </p:cTn>
                                        <p:tgtEl>
                                          <p:spTgt spid="27"/>
                                        </p:tgtEl>
                                        <p:attrNameLst>
                                          <p:attrName>style.visibility</p:attrName>
                                        </p:attrNameLst>
                                      </p:cBhvr>
                                      <p:to>
                                        <p:strVal val="visible"/>
                                      </p:to>
                                    </p:set>
                                  </p:childTnLst>
                                </p:cTn>
                              </p:par>
                            </p:childTnLst>
                          </p:cTn>
                        </p:par>
                        <p:par>
                          <p:cTn id="31" fill="hold" nodeType="afterGroup">
                            <p:stCondLst>
                              <p:cond delay="4500"/>
                            </p:stCondLst>
                            <p:childTnLst>
                              <p:par>
                                <p:cTn id="32" presetID="1" presetClass="entr" presetSubtype="0" fill="hold" nodeType="afterEffect">
                                  <p:stCondLst>
                                    <p:cond delay="0"/>
                                  </p:stCondLst>
                                  <p:childTnLst>
                                    <p:set>
                                      <p:cBhvr>
                                        <p:cTn id="33" dur="1" fill="hold">
                                          <p:stCondLst>
                                            <p:cond delay="499"/>
                                          </p:stCondLst>
                                        </p:cTn>
                                        <p:tgtEl>
                                          <p:spTgt spid="28"/>
                                        </p:tgtEl>
                                        <p:attrNameLst>
                                          <p:attrName>style.visibility</p:attrName>
                                        </p:attrNameLst>
                                      </p:cBhvr>
                                      <p:to>
                                        <p:strVal val="visible"/>
                                      </p:to>
                                    </p:set>
                                  </p:childTnLst>
                                </p:cTn>
                              </p:par>
                            </p:childTnLst>
                          </p:cTn>
                        </p:par>
                        <p:par>
                          <p:cTn id="34" fill="hold" nodeType="afterGroup">
                            <p:stCondLst>
                              <p:cond delay="5000"/>
                            </p:stCondLst>
                            <p:childTnLst>
                              <p:par>
                                <p:cTn id="35" presetID="1" presetClass="entr" presetSubtype="0" fill="hold" nodeType="afterEffect">
                                  <p:stCondLst>
                                    <p:cond delay="0"/>
                                  </p:stCondLst>
                                  <p:childTnLst>
                                    <p:set>
                                      <p:cBhvr>
                                        <p:cTn id="36" dur="1" fill="hold">
                                          <p:stCondLst>
                                            <p:cond delay="499"/>
                                          </p:stCondLst>
                                        </p:cTn>
                                        <p:tgtEl>
                                          <p:spTgt spid="29"/>
                                        </p:tgtEl>
                                        <p:attrNameLst>
                                          <p:attrName>style.visibility</p:attrName>
                                        </p:attrNameLst>
                                      </p:cBhvr>
                                      <p:to>
                                        <p:strVal val="visible"/>
                                      </p:to>
                                    </p:set>
                                  </p:childTnLst>
                                </p:cTn>
                              </p:par>
                            </p:childTnLst>
                          </p:cTn>
                        </p:par>
                        <p:par>
                          <p:cTn id="37" fill="hold" nodeType="afterGroup">
                            <p:stCondLst>
                              <p:cond delay="5500"/>
                            </p:stCondLst>
                            <p:childTnLst>
                              <p:par>
                                <p:cTn id="38" presetID="1" presetClass="entr" presetSubtype="0" fill="hold" nodeType="afterEffect">
                                  <p:stCondLst>
                                    <p:cond delay="0"/>
                                  </p:stCondLst>
                                  <p:childTnLst>
                                    <p:set>
                                      <p:cBhvr>
                                        <p:cTn id="39" dur="1" fill="hold">
                                          <p:stCondLst>
                                            <p:cond delay="499"/>
                                          </p:stCondLst>
                                        </p:cTn>
                                        <p:tgtEl>
                                          <p:spTgt spid="30"/>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nodeType="clickEffect">
                                  <p:stCondLst>
                                    <p:cond delay="0"/>
                                  </p:stCondLst>
                                  <p:childTnLst>
                                    <p:set>
                                      <p:cBhvr>
                                        <p:cTn id="43" dur="1" fill="hold">
                                          <p:stCondLst>
                                            <p:cond delay="499"/>
                                          </p:stCondLst>
                                        </p:cTn>
                                        <p:tgtEl>
                                          <p:spTgt spid="7"/>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nodeType="clickEffect">
                                  <p:stCondLst>
                                    <p:cond delay="0"/>
                                  </p:stCondLst>
                                  <p:childTnLst>
                                    <p:set>
                                      <p:cBhvr>
                                        <p:cTn id="47" dur="1" fill="hold">
                                          <p:stCondLst>
                                            <p:cond delay="499"/>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utoUpdateAnimBg="0"/>
      <p:bldP spid="10" grpId="0" autoUpdateAnimBg="0"/>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F9D22012-0505-9F2D-F2CD-6C7DD902E9EA}"/>
              </a:ext>
            </a:extLst>
          </p:cNvPr>
          <p:cNvSpPr>
            <a:spLocks noGrp="1"/>
          </p:cNvSpPr>
          <p:nvPr>
            <p:ph type="title"/>
          </p:nvPr>
        </p:nvSpPr>
        <p:spPr/>
        <p:txBody>
          <a:bodyPr/>
          <a:lstStyle/>
          <a:p>
            <a:r>
              <a:rPr lang="en-IE" altLang="en-US">
                <a:solidFill>
                  <a:schemeClr val="bg1"/>
                </a:solidFill>
              </a:rPr>
              <a:t>Convection</a:t>
            </a:r>
          </a:p>
        </p:txBody>
      </p:sp>
      <p:sp>
        <p:nvSpPr>
          <p:cNvPr id="3" name="Content Placeholder 2">
            <a:extLst>
              <a:ext uri="{FF2B5EF4-FFF2-40B4-BE49-F238E27FC236}">
                <a16:creationId xmlns:a16="http://schemas.microsoft.com/office/drawing/2014/main" id="{F6B69FC9-02BA-DFBA-3193-11EE6099A736}"/>
              </a:ext>
            </a:extLst>
          </p:cNvPr>
          <p:cNvSpPr>
            <a:spLocks noGrp="1"/>
          </p:cNvSpPr>
          <p:nvPr>
            <p:ph idx="1"/>
          </p:nvPr>
        </p:nvSpPr>
        <p:spPr>
          <a:xfrm>
            <a:off x="468313" y="1268413"/>
            <a:ext cx="8229600" cy="5329237"/>
          </a:xfrm>
        </p:spPr>
        <p:txBody>
          <a:bodyPr/>
          <a:lstStyle/>
          <a:p>
            <a:pPr>
              <a:defRPr/>
            </a:pPr>
            <a:r>
              <a:rPr lang="en-IE" dirty="0">
                <a:solidFill>
                  <a:schemeClr val="bg1"/>
                </a:solidFill>
              </a:rPr>
              <a:t>It is the way in which particles in a </a:t>
            </a:r>
            <a:r>
              <a:rPr lang="en-IE" u="sng" dirty="0">
                <a:solidFill>
                  <a:schemeClr val="accent6">
                    <a:lumMod val="40000"/>
                    <a:lumOff val="60000"/>
                  </a:schemeClr>
                </a:solidFill>
              </a:rPr>
              <a:t>GAS or LIQUID</a:t>
            </a:r>
            <a:r>
              <a:rPr lang="en-IE" dirty="0">
                <a:solidFill>
                  <a:schemeClr val="bg1"/>
                </a:solidFill>
              </a:rPr>
              <a:t> move </a:t>
            </a:r>
            <a:r>
              <a:rPr lang="en-IE" dirty="0">
                <a:solidFill>
                  <a:schemeClr val="accent1">
                    <a:lumMod val="75000"/>
                  </a:schemeClr>
                </a:solidFill>
              </a:rPr>
              <a:t>upwards</a:t>
            </a:r>
            <a:r>
              <a:rPr lang="en-IE" dirty="0">
                <a:solidFill>
                  <a:schemeClr val="bg1"/>
                </a:solidFill>
              </a:rPr>
              <a:t>, carrying heat with them</a:t>
            </a:r>
          </a:p>
          <a:p>
            <a:pPr>
              <a:defRPr/>
            </a:pPr>
            <a:endParaRPr lang="en-IE" dirty="0">
              <a:solidFill>
                <a:schemeClr val="bg1"/>
              </a:solidFill>
            </a:endParaRPr>
          </a:p>
          <a:p>
            <a:pPr>
              <a:defRPr/>
            </a:pPr>
            <a:endParaRPr lang="en-IE" dirty="0">
              <a:solidFill>
                <a:schemeClr val="bg1"/>
              </a:solidFill>
            </a:endParaRPr>
          </a:p>
          <a:p>
            <a:pPr marL="0" indent="0">
              <a:buFontTx/>
              <a:buNone/>
              <a:defRPr/>
            </a:pPr>
            <a:endParaRPr lang="en-IE" dirty="0">
              <a:solidFill>
                <a:schemeClr val="bg1"/>
              </a:solidFill>
            </a:endParaRPr>
          </a:p>
          <a:p>
            <a:pPr>
              <a:defRPr/>
            </a:pPr>
            <a:r>
              <a:rPr lang="en-IE" sz="2600" dirty="0">
                <a:solidFill>
                  <a:schemeClr val="bg1"/>
                </a:solidFill>
              </a:rPr>
              <a:t>Think about when you boil water, the bubbles move upwards</a:t>
            </a:r>
          </a:p>
          <a:p>
            <a:pPr>
              <a:defRPr/>
            </a:pPr>
            <a:r>
              <a:rPr lang="en-IE" sz="2600" dirty="0">
                <a:solidFill>
                  <a:schemeClr val="bg1"/>
                </a:solidFill>
              </a:rPr>
              <a:t>Or think of a gas heater in the room, the heat rises around the room</a:t>
            </a:r>
          </a:p>
        </p:txBody>
      </p:sp>
      <p:pic>
        <p:nvPicPr>
          <p:cNvPr id="4" name="Picture 4">
            <a:extLst>
              <a:ext uri="{FF2B5EF4-FFF2-40B4-BE49-F238E27FC236}">
                <a16:creationId xmlns:a16="http://schemas.microsoft.com/office/drawing/2014/main" id="{081A0E76-A2A4-DFDF-C68E-B5CD48BE32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775" y="2251075"/>
            <a:ext cx="2916238" cy="2465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To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a:extLst>
              <a:ext uri="{FF2B5EF4-FFF2-40B4-BE49-F238E27FC236}">
                <a16:creationId xmlns:a16="http://schemas.microsoft.com/office/drawing/2014/main" id="{CBCCCCDD-D466-CDF2-FFC2-00AF1F832C47}"/>
              </a:ext>
            </a:extLst>
          </p:cNvPr>
          <p:cNvSpPr>
            <a:spLocks noGrp="1"/>
          </p:cNvSpPr>
          <p:nvPr>
            <p:ph type="title"/>
          </p:nvPr>
        </p:nvSpPr>
        <p:spPr/>
        <p:txBody>
          <a:bodyPr/>
          <a:lstStyle/>
          <a:p>
            <a:r>
              <a:rPr lang="en-IE" altLang="en-US">
                <a:solidFill>
                  <a:schemeClr val="bg1"/>
                </a:solidFill>
              </a:rPr>
              <a:t>Convection</a:t>
            </a:r>
          </a:p>
        </p:txBody>
      </p:sp>
      <p:sp>
        <p:nvSpPr>
          <p:cNvPr id="3076" name="Text Box 3">
            <a:extLst>
              <a:ext uri="{FF2B5EF4-FFF2-40B4-BE49-F238E27FC236}">
                <a16:creationId xmlns:a16="http://schemas.microsoft.com/office/drawing/2014/main" id="{9E405423-DFA4-0B83-5AB0-CC83E2E695D1}"/>
              </a:ext>
            </a:extLst>
          </p:cNvPr>
          <p:cNvSpPr txBox="1">
            <a:spLocks noChangeArrowheads="1"/>
          </p:cNvSpPr>
          <p:nvPr/>
        </p:nvSpPr>
        <p:spPr bwMode="auto">
          <a:xfrm>
            <a:off x="7315200" y="2790825"/>
            <a:ext cx="1676400" cy="841375"/>
          </a:xfrm>
          <a:prstGeom prst="rect">
            <a:avLst/>
          </a:prstGeom>
          <a:solidFill>
            <a:srgbClr val="660066"/>
          </a:solidFill>
          <a:ln w="19050">
            <a:solidFill>
              <a:srgbClr val="000066"/>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2400">
                <a:solidFill>
                  <a:schemeClr val="bg1"/>
                </a:solidFill>
                <a:cs typeface="Times New Roman" panose="02020603050405020304" pitchFamily="18" charset="0"/>
              </a:rPr>
              <a:t>Hot water rises</a:t>
            </a:r>
          </a:p>
        </p:txBody>
      </p:sp>
      <p:sp>
        <p:nvSpPr>
          <p:cNvPr id="3077" name="Text Box 4">
            <a:extLst>
              <a:ext uri="{FF2B5EF4-FFF2-40B4-BE49-F238E27FC236}">
                <a16:creationId xmlns:a16="http://schemas.microsoft.com/office/drawing/2014/main" id="{68E46472-7161-10CA-E531-4A344021F3B8}"/>
              </a:ext>
            </a:extLst>
          </p:cNvPr>
          <p:cNvSpPr txBox="1">
            <a:spLocks noChangeArrowheads="1"/>
          </p:cNvSpPr>
          <p:nvPr/>
        </p:nvSpPr>
        <p:spPr bwMode="auto">
          <a:xfrm>
            <a:off x="152400" y="2790825"/>
            <a:ext cx="1752600" cy="831850"/>
          </a:xfrm>
          <a:prstGeom prst="rect">
            <a:avLst/>
          </a:prstGeom>
          <a:solidFill>
            <a:srgbClr val="660066"/>
          </a:solidFill>
          <a:ln w="9525">
            <a:solidFill>
              <a:srgbClr val="000066"/>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2400">
                <a:solidFill>
                  <a:schemeClr val="bg1"/>
                </a:solidFill>
                <a:cs typeface="Times New Roman" panose="02020603050405020304" pitchFamily="18" charset="0"/>
              </a:rPr>
              <a:t>Cooler water sinks</a:t>
            </a:r>
          </a:p>
        </p:txBody>
      </p:sp>
      <p:sp>
        <p:nvSpPr>
          <p:cNvPr id="3078" name="Text Box 5">
            <a:extLst>
              <a:ext uri="{FF2B5EF4-FFF2-40B4-BE49-F238E27FC236}">
                <a16:creationId xmlns:a16="http://schemas.microsoft.com/office/drawing/2014/main" id="{92CB51D5-F29F-3804-AB69-FF0284169416}"/>
              </a:ext>
            </a:extLst>
          </p:cNvPr>
          <p:cNvSpPr txBox="1">
            <a:spLocks noChangeArrowheads="1"/>
          </p:cNvSpPr>
          <p:nvPr/>
        </p:nvSpPr>
        <p:spPr bwMode="auto">
          <a:xfrm>
            <a:off x="5181600" y="1670050"/>
            <a:ext cx="1897063" cy="831850"/>
          </a:xfrm>
          <a:prstGeom prst="rect">
            <a:avLst/>
          </a:prstGeom>
          <a:solidFill>
            <a:srgbClr val="660066"/>
          </a:solidFill>
          <a:ln w="9525">
            <a:solidFill>
              <a:srgbClr val="000066"/>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2400">
                <a:solidFill>
                  <a:schemeClr val="bg1"/>
                </a:solidFill>
                <a:cs typeface="Times New Roman" panose="02020603050405020304" pitchFamily="18" charset="0"/>
              </a:rPr>
              <a:t>Convection current </a:t>
            </a:r>
          </a:p>
        </p:txBody>
      </p:sp>
      <p:sp>
        <p:nvSpPr>
          <p:cNvPr id="3079" name="Rectangle 6">
            <a:extLst>
              <a:ext uri="{FF2B5EF4-FFF2-40B4-BE49-F238E27FC236}">
                <a16:creationId xmlns:a16="http://schemas.microsoft.com/office/drawing/2014/main" id="{BC3E351A-C49B-B436-9799-AAAF2EB828DD}"/>
              </a:ext>
            </a:extLst>
          </p:cNvPr>
          <p:cNvSpPr>
            <a:spLocks noChangeArrowheads="1"/>
          </p:cNvSpPr>
          <p:nvPr/>
        </p:nvSpPr>
        <p:spPr bwMode="auto">
          <a:xfrm>
            <a:off x="2143125" y="1606550"/>
            <a:ext cx="1828800" cy="831850"/>
          </a:xfrm>
          <a:prstGeom prst="rect">
            <a:avLst/>
          </a:prstGeom>
          <a:solidFill>
            <a:srgbClr val="660066"/>
          </a:solidFill>
          <a:ln w="9525">
            <a:solidFill>
              <a:srgbClr val="000066"/>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a:solidFill>
                  <a:schemeClr val="bg1"/>
                </a:solidFill>
              </a:rPr>
              <a:t>Cools at the surface</a:t>
            </a:r>
          </a:p>
        </p:txBody>
      </p:sp>
    </p:spTree>
    <p:controls>
      <mc:AlternateContent xmlns:mc="http://schemas.openxmlformats.org/markup-compatibility/2006">
        <mc:Choice xmlns:v="urn:schemas-microsoft-com:vml" Requires="v">
          <p:control r:id="rId1" imgW="5029210" imgH="3819568"/>
        </mc:Choice>
        <mc:Fallback>
          <p:control r:id="rId1" imgW="5029210" imgH="3819568">
            <p:pic>
              <p:nvPicPr>
                <p:cNvPr id="3074" name="ShockwaveFlash1">
                  <a:extLst>
                    <a:ext uri="{FF2B5EF4-FFF2-40B4-BE49-F238E27FC236}">
                      <a16:creationId xmlns:a16="http://schemas.microsoft.com/office/drawing/2014/main" id="{04A8EA43-A1C1-0267-E2FE-4854FC4004D4}"/>
                    </a:ext>
                  </a:extLst>
                </p:cNvPr>
                <p:cNvPicPr preferRelativeResize="0">
                  <a:picLocks noChangeArrowheads="1" noChangeShapeType="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2781300"/>
                  <a:ext cx="5029200" cy="381952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EED7CF0-A3DE-850D-BA81-8D41726D8578}"/>
              </a:ext>
            </a:extLst>
          </p:cNvPr>
          <p:cNvSpPr>
            <a:spLocks noGrp="1"/>
          </p:cNvSpPr>
          <p:nvPr>
            <p:ph type="title"/>
          </p:nvPr>
        </p:nvSpPr>
        <p:spPr/>
        <p:txBody>
          <a:bodyPr/>
          <a:lstStyle/>
          <a:p>
            <a:r>
              <a:rPr lang="en-IE" altLang="en-US">
                <a:solidFill>
                  <a:schemeClr val="bg1"/>
                </a:solidFill>
              </a:rPr>
              <a:t>Convection</a:t>
            </a:r>
          </a:p>
        </p:txBody>
      </p:sp>
      <p:sp>
        <p:nvSpPr>
          <p:cNvPr id="24579" name="Rectangle 3">
            <a:extLst>
              <a:ext uri="{FF2B5EF4-FFF2-40B4-BE49-F238E27FC236}">
                <a16:creationId xmlns:a16="http://schemas.microsoft.com/office/drawing/2014/main" id="{4CE14A4A-B7F3-D061-2E58-01B82821A67A}"/>
              </a:ext>
            </a:extLst>
          </p:cNvPr>
          <p:cNvSpPr>
            <a:spLocks noChangeArrowheads="1"/>
          </p:cNvSpPr>
          <p:nvPr/>
        </p:nvSpPr>
        <p:spPr bwMode="auto">
          <a:xfrm>
            <a:off x="3429000" y="2057400"/>
            <a:ext cx="2514600" cy="4114800"/>
          </a:xfrm>
          <a:prstGeom prst="rect">
            <a:avLst/>
          </a:prstGeom>
          <a:solidFill>
            <a:schemeClr val="accent1"/>
          </a:solidFill>
          <a:ln w="38100">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4580" name="Line 4">
            <a:extLst>
              <a:ext uri="{FF2B5EF4-FFF2-40B4-BE49-F238E27FC236}">
                <a16:creationId xmlns:a16="http://schemas.microsoft.com/office/drawing/2014/main" id="{0590763B-1C79-236E-A794-F4F0B17CB55B}"/>
              </a:ext>
            </a:extLst>
          </p:cNvPr>
          <p:cNvSpPr>
            <a:spLocks noChangeShapeType="1"/>
          </p:cNvSpPr>
          <p:nvPr/>
        </p:nvSpPr>
        <p:spPr bwMode="auto">
          <a:xfrm>
            <a:off x="3733800" y="3657600"/>
            <a:ext cx="19812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81" name="Line 5">
            <a:extLst>
              <a:ext uri="{FF2B5EF4-FFF2-40B4-BE49-F238E27FC236}">
                <a16:creationId xmlns:a16="http://schemas.microsoft.com/office/drawing/2014/main" id="{0BD8B64C-6A5A-DC80-ECA5-474786C4343B}"/>
              </a:ext>
            </a:extLst>
          </p:cNvPr>
          <p:cNvSpPr>
            <a:spLocks noChangeShapeType="1"/>
          </p:cNvSpPr>
          <p:nvPr/>
        </p:nvSpPr>
        <p:spPr bwMode="auto">
          <a:xfrm>
            <a:off x="3733800" y="4343400"/>
            <a:ext cx="19812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82" name="Line 6">
            <a:extLst>
              <a:ext uri="{FF2B5EF4-FFF2-40B4-BE49-F238E27FC236}">
                <a16:creationId xmlns:a16="http://schemas.microsoft.com/office/drawing/2014/main" id="{33D82F71-C91C-1EB5-54C2-D361E396E25B}"/>
              </a:ext>
            </a:extLst>
          </p:cNvPr>
          <p:cNvSpPr>
            <a:spLocks noChangeShapeType="1"/>
          </p:cNvSpPr>
          <p:nvPr/>
        </p:nvSpPr>
        <p:spPr bwMode="auto">
          <a:xfrm>
            <a:off x="3733800" y="5029200"/>
            <a:ext cx="19812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83" name="Rectangle 7">
            <a:extLst>
              <a:ext uri="{FF2B5EF4-FFF2-40B4-BE49-F238E27FC236}">
                <a16:creationId xmlns:a16="http://schemas.microsoft.com/office/drawing/2014/main" id="{3A9510E6-7757-FAFC-2A5F-12990AE06D7C}"/>
              </a:ext>
            </a:extLst>
          </p:cNvPr>
          <p:cNvSpPr>
            <a:spLocks noChangeArrowheads="1"/>
          </p:cNvSpPr>
          <p:nvPr/>
        </p:nvSpPr>
        <p:spPr bwMode="auto">
          <a:xfrm>
            <a:off x="3733800" y="2286000"/>
            <a:ext cx="1905000" cy="533400"/>
          </a:xfrm>
          <a:prstGeom prst="rect">
            <a:avLst/>
          </a:prstGeom>
          <a:gradFill rotWithShape="0">
            <a:gsLst>
              <a:gs pos="0">
                <a:srgbClr val="00FFFF"/>
              </a:gs>
              <a:gs pos="50000">
                <a:srgbClr val="007676"/>
              </a:gs>
              <a:gs pos="100000">
                <a:srgbClr val="00FFFF"/>
              </a:gs>
            </a:gsLst>
            <a:lin ang="5400000" scaled="1"/>
          </a:gradFill>
          <a:ln w="9525">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4584" name="AutoShape 8">
            <a:extLst>
              <a:ext uri="{FF2B5EF4-FFF2-40B4-BE49-F238E27FC236}">
                <a16:creationId xmlns:a16="http://schemas.microsoft.com/office/drawing/2014/main" id="{126E5175-9293-7CD7-5B23-5DF4A2DD6A5B}"/>
              </a:ext>
            </a:extLst>
          </p:cNvPr>
          <p:cNvSpPr>
            <a:spLocks noChangeArrowheads="1"/>
          </p:cNvSpPr>
          <p:nvPr/>
        </p:nvSpPr>
        <p:spPr bwMode="auto">
          <a:xfrm>
            <a:off x="3810000" y="3200400"/>
            <a:ext cx="228600" cy="685800"/>
          </a:xfrm>
          <a:prstGeom prst="downArrow">
            <a:avLst>
              <a:gd name="adj1" fmla="val 50000"/>
              <a:gd name="adj2" fmla="val 75000"/>
            </a:avLst>
          </a:prstGeom>
          <a:solidFill>
            <a:schemeClr val="bg1"/>
          </a:solidFill>
          <a:ln w="9525">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4585" name="AutoShape 9">
            <a:extLst>
              <a:ext uri="{FF2B5EF4-FFF2-40B4-BE49-F238E27FC236}">
                <a16:creationId xmlns:a16="http://schemas.microsoft.com/office/drawing/2014/main" id="{226B82FD-04B0-DE03-2897-D17353370C88}"/>
              </a:ext>
            </a:extLst>
          </p:cNvPr>
          <p:cNvSpPr>
            <a:spLocks noChangeArrowheads="1"/>
          </p:cNvSpPr>
          <p:nvPr/>
        </p:nvSpPr>
        <p:spPr bwMode="auto">
          <a:xfrm>
            <a:off x="3810000" y="4191000"/>
            <a:ext cx="228600" cy="685800"/>
          </a:xfrm>
          <a:prstGeom prst="downArrow">
            <a:avLst>
              <a:gd name="adj1" fmla="val 50000"/>
              <a:gd name="adj2" fmla="val 75000"/>
            </a:avLst>
          </a:prstGeom>
          <a:solidFill>
            <a:schemeClr val="bg1"/>
          </a:solidFill>
          <a:ln w="9525">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4586" name="AutoShape 10">
            <a:extLst>
              <a:ext uri="{FF2B5EF4-FFF2-40B4-BE49-F238E27FC236}">
                <a16:creationId xmlns:a16="http://schemas.microsoft.com/office/drawing/2014/main" id="{AB834DDB-D756-D767-A0FD-186214D59A93}"/>
              </a:ext>
            </a:extLst>
          </p:cNvPr>
          <p:cNvSpPr>
            <a:spLocks noChangeArrowheads="1"/>
          </p:cNvSpPr>
          <p:nvPr/>
        </p:nvSpPr>
        <p:spPr bwMode="auto">
          <a:xfrm>
            <a:off x="3810000" y="5181600"/>
            <a:ext cx="228600" cy="685800"/>
          </a:xfrm>
          <a:prstGeom prst="downArrow">
            <a:avLst>
              <a:gd name="adj1" fmla="val 50000"/>
              <a:gd name="adj2" fmla="val 75000"/>
            </a:avLst>
          </a:prstGeom>
          <a:solidFill>
            <a:schemeClr val="bg1"/>
          </a:solidFill>
          <a:ln w="9525">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4587" name="AutoShape 11">
            <a:extLst>
              <a:ext uri="{FF2B5EF4-FFF2-40B4-BE49-F238E27FC236}">
                <a16:creationId xmlns:a16="http://schemas.microsoft.com/office/drawing/2014/main" id="{9E0B714A-6D1C-0272-6775-0C821BB95AA0}"/>
              </a:ext>
            </a:extLst>
          </p:cNvPr>
          <p:cNvSpPr>
            <a:spLocks noChangeArrowheads="1"/>
          </p:cNvSpPr>
          <p:nvPr/>
        </p:nvSpPr>
        <p:spPr bwMode="auto">
          <a:xfrm rot="-5400000">
            <a:off x="4648200" y="5486400"/>
            <a:ext cx="228600" cy="685800"/>
          </a:xfrm>
          <a:prstGeom prst="downArrow">
            <a:avLst>
              <a:gd name="adj1" fmla="val 50000"/>
              <a:gd name="adj2" fmla="val 75000"/>
            </a:avLst>
          </a:prstGeom>
          <a:gradFill rotWithShape="0">
            <a:gsLst>
              <a:gs pos="0">
                <a:schemeClr val="bg1"/>
              </a:gs>
              <a:gs pos="100000">
                <a:srgbClr val="FF0000"/>
              </a:gs>
            </a:gsLst>
            <a:lin ang="0" scaled="1"/>
          </a:gradFill>
          <a:ln w="9525">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4588" name="AutoShape 12">
            <a:extLst>
              <a:ext uri="{FF2B5EF4-FFF2-40B4-BE49-F238E27FC236}">
                <a16:creationId xmlns:a16="http://schemas.microsoft.com/office/drawing/2014/main" id="{A36BFD00-15C4-FF12-97A5-B3B9B2EB2EB3}"/>
              </a:ext>
            </a:extLst>
          </p:cNvPr>
          <p:cNvSpPr>
            <a:spLocks noChangeArrowheads="1"/>
          </p:cNvSpPr>
          <p:nvPr/>
        </p:nvSpPr>
        <p:spPr bwMode="auto">
          <a:xfrm flipV="1">
            <a:off x="5334000" y="5181600"/>
            <a:ext cx="228600" cy="685800"/>
          </a:xfrm>
          <a:prstGeom prst="downArrow">
            <a:avLst>
              <a:gd name="adj1" fmla="val 50000"/>
              <a:gd name="adj2" fmla="val 75000"/>
            </a:avLst>
          </a:prstGeom>
          <a:solidFill>
            <a:srgbClr val="FF0000"/>
          </a:solidFill>
          <a:ln w="9525">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4589" name="AutoShape 13">
            <a:extLst>
              <a:ext uri="{FF2B5EF4-FFF2-40B4-BE49-F238E27FC236}">
                <a16:creationId xmlns:a16="http://schemas.microsoft.com/office/drawing/2014/main" id="{8EE61CB7-0C4C-7239-B7C4-FEC42BD196F3}"/>
              </a:ext>
            </a:extLst>
          </p:cNvPr>
          <p:cNvSpPr>
            <a:spLocks noChangeArrowheads="1"/>
          </p:cNvSpPr>
          <p:nvPr/>
        </p:nvSpPr>
        <p:spPr bwMode="auto">
          <a:xfrm flipV="1">
            <a:off x="5334000" y="4114800"/>
            <a:ext cx="228600" cy="685800"/>
          </a:xfrm>
          <a:prstGeom prst="downArrow">
            <a:avLst>
              <a:gd name="adj1" fmla="val 50000"/>
              <a:gd name="adj2" fmla="val 75000"/>
            </a:avLst>
          </a:prstGeom>
          <a:solidFill>
            <a:srgbClr val="FF0000"/>
          </a:solidFill>
          <a:ln w="9525">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4590" name="AutoShape 14">
            <a:extLst>
              <a:ext uri="{FF2B5EF4-FFF2-40B4-BE49-F238E27FC236}">
                <a16:creationId xmlns:a16="http://schemas.microsoft.com/office/drawing/2014/main" id="{CC142394-8DE3-A682-242D-BE7E9CFFBF7D}"/>
              </a:ext>
            </a:extLst>
          </p:cNvPr>
          <p:cNvSpPr>
            <a:spLocks noChangeArrowheads="1"/>
          </p:cNvSpPr>
          <p:nvPr/>
        </p:nvSpPr>
        <p:spPr bwMode="auto">
          <a:xfrm flipV="1">
            <a:off x="5334000" y="3200400"/>
            <a:ext cx="228600" cy="685800"/>
          </a:xfrm>
          <a:prstGeom prst="downArrow">
            <a:avLst>
              <a:gd name="adj1" fmla="val 50000"/>
              <a:gd name="adj2" fmla="val 75000"/>
            </a:avLst>
          </a:prstGeom>
          <a:solidFill>
            <a:srgbClr val="FF0000"/>
          </a:solidFill>
          <a:ln w="9525">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4591" name="AutoShape 15">
            <a:extLst>
              <a:ext uri="{FF2B5EF4-FFF2-40B4-BE49-F238E27FC236}">
                <a16:creationId xmlns:a16="http://schemas.microsoft.com/office/drawing/2014/main" id="{AE8F5BC8-34A3-169F-D1E5-5317BF8854FB}"/>
              </a:ext>
            </a:extLst>
          </p:cNvPr>
          <p:cNvSpPr>
            <a:spLocks noChangeArrowheads="1"/>
          </p:cNvSpPr>
          <p:nvPr/>
        </p:nvSpPr>
        <p:spPr bwMode="auto">
          <a:xfrm rot="16200000" flipV="1">
            <a:off x="4648200" y="2819400"/>
            <a:ext cx="228600" cy="685800"/>
          </a:xfrm>
          <a:prstGeom prst="downArrow">
            <a:avLst>
              <a:gd name="adj1" fmla="val 50000"/>
              <a:gd name="adj2" fmla="val 75000"/>
            </a:avLst>
          </a:prstGeom>
          <a:gradFill rotWithShape="0">
            <a:gsLst>
              <a:gs pos="0">
                <a:schemeClr val="accent2"/>
              </a:gs>
              <a:gs pos="100000">
                <a:srgbClr val="FF0000"/>
              </a:gs>
            </a:gsLst>
            <a:lin ang="0" scaled="1"/>
          </a:gradFill>
          <a:ln w="9525">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4592" name="Text Box 16">
            <a:extLst>
              <a:ext uri="{FF2B5EF4-FFF2-40B4-BE49-F238E27FC236}">
                <a16:creationId xmlns:a16="http://schemas.microsoft.com/office/drawing/2014/main" id="{D9511E79-E089-86D2-2258-9D297CD8C95A}"/>
              </a:ext>
            </a:extLst>
          </p:cNvPr>
          <p:cNvSpPr txBox="1">
            <a:spLocks noChangeArrowheads="1"/>
          </p:cNvSpPr>
          <p:nvPr/>
        </p:nvSpPr>
        <p:spPr bwMode="auto">
          <a:xfrm>
            <a:off x="457200" y="1295400"/>
            <a:ext cx="24384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GB" altLang="en-US" sz="2400">
                <a:solidFill>
                  <a:schemeClr val="bg1"/>
                </a:solidFill>
                <a:latin typeface="Comic Sans MS" panose="030F0702030302020204" pitchFamily="66" charset="0"/>
                <a:cs typeface="Times New Roman" panose="02020603050405020304" pitchFamily="18" charset="0"/>
              </a:rPr>
              <a:t>Where is the cooling compartment put in a fridge?</a:t>
            </a:r>
          </a:p>
          <a:p>
            <a:pPr algn="ctr">
              <a:spcBef>
                <a:spcPct val="50000"/>
              </a:spcBef>
            </a:pPr>
            <a:endParaRPr lang="en-GB" altLang="en-US" sz="2400">
              <a:latin typeface="Comic Sans MS" panose="030F0702030302020204" pitchFamily="66" charset="0"/>
              <a:cs typeface="Times New Roman" panose="02020603050405020304" pitchFamily="18" charset="0"/>
            </a:endParaRPr>
          </a:p>
        </p:txBody>
      </p:sp>
      <p:sp>
        <p:nvSpPr>
          <p:cNvPr id="24593" name="Rectangle 17">
            <a:extLst>
              <a:ext uri="{FF2B5EF4-FFF2-40B4-BE49-F238E27FC236}">
                <a16:creationId xmlns:a16="http://schemas.microsoft.com/office/drawing/2014/main" id="{E01E2AEC-A5EC-0083-0451-2C7808C2CC60}"/>
              </a:ext>
            </a:extLst>
          </p:cNvPr>
          <p:cNvSpPr>
            <a:spLocks noChangeArrowheads="1"/>
          </p:cNvSpPr>
          <p:nvPr/>
        </p:nvSpPr>
        <p:spPr bwMode="auto">
          <a:xfrm>
            <a:off x="6400800" y="1371600"/>
            <a:ext cx="213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GB" altLang="en-US">
                <a:solidFill>
                  <a:schemeClr val="bg1"/>
                </a:solidFill>
                <a:latin typeface="Comic Sans MS" panose="030F0702030302020204" pitchFamily="66" charset="0"/>
              </a:rPr>
              <a:t>Cooling compartment</a:t>
            </a:r>
          </a:p>
        </p:txBody>
      </p:sp>
      <p:sp>
        <p:nvSpPr>
          <p:cNvPr id="24594" name="Line 18">
            <a:extLst>
              <a:ext uri="{FF2B5EF4-FFF2-40B4-BE49-F238E27FC236}">
                <a16:creationId xmlns:a16="http://schemas.microsoft.com/office/drawing/2014/main" id="{2F975014-D7A2-FEE6-768A-B24AEF9C7E5B}"/>
              </a:ext>
            </a:extLst>
          </p:cNvPr>
          <p:cNvSpPr>
            <a:spLocks noChangeShapeType="1"/>
          </p:cNvSpPr>
          <p:nvPr/>
        </p:nvSpPr>
        <p:spPr bwMode="auto">
          <a:xfrm flipH="1">
            <a:off x="5181600" y="2057400"/>
            <a:ext cx="1219200" cy="533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4595" name="Rectangle 19">
            <a:extLst>
              <a:ext uri="{FF2B5EF4-FFF2-40B4-BE49-F238E27FC236}">
                <a16:creationId xmlns:a16="http://schemas.microsoft.com/office/drawing/2014/main" id="{93B8150E-7B39-EA94-6953-EF40231F03E5}"/>
              </a:ext>
            </a:extLst>
          </p:cNvPr>
          <p:cNvSpPr>
            <a:spLocks noChangeArrowheads="1"/>
          </p:cNvSpPr>
          <p:nvPr/>
        </p:nvSpPr>
        <p:spPr bwMode="auto">
          <a:xfrm>
            <a:off x="533400" y="3505200"/>
            <a:ext cx="23622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GB" altLang="en-US">
                <a:solidFill>
                  <a:schemeClr val="bg1"/>
                </a:solidFill>
                <a:latin typeface="Comic Sans MS" panose="030F0702030302020204" pitchFamily="66" charset="0"/>
              </a:rPr>
              <a:t>It is put at the top, because  cool air sinks, so it cools the food on the way down.</a:t>
            </a:r>
          </a:p>
        </p:txBody>
      </p:sp>
      <p:sp>
        <p:nvSpPr>
          <p:cNvPr id="24596" name="Rectangle 20">
            <a:extLst>
              <a:ext uri="{FF2B5EF4-FFF2-40B4-BE49-F238E27FC236}">
                <a16:creationId xmlns:a16="http://schemas.microsoft.com/office/drawing/2014/main" id="{8893C40F-7149-58B9-C9FE-8BCC3EE5E3E3}"/>
              </a:ext>
            </a:extLst>
          </p:cNvPr>
          <p:cNvSpPr>
            <a:spLocks noChangeArrowheads="1"/>
          </p:cNvSpPr>
          <p:nvPr/>
        </p:nvSpPr>
        <p:spPr bwMode="auto">
          <a:xfrm>
            <a:off x="6172200" y="2819400"/>
            <a:ext cx="20574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GB" altLang="en-US">
                <a:solidFill>
                  <a:schemeClr val="bg1"/>
                </a:solidFill>
                <a:latin typeface="Comic Sans MS" panose="030F0702030302020204" pitchFamily="66" charset="0"/>
              </a:rPr>
              <a:t>It is warm</a:t>
            </a:r>
            <a:r>
              <a:rPr lang="en-GB" altLang="en-US">
                <a:latin typeface="Comic Sans MS" panose="030F0702030302020204" pitchFamily="66" charset="0"/>
              </a:rPr>
              <a:t>er</a:t>
            </a:r>
            <a:r>
              <a:rPr lang="en-GB" altLang="en-US">
                <a:solidFill>
                  <a:schemeClr val="bg1"/>
                </a:solidFill>
                <a:latin typeface="Comic Sans MS" panose="030F0702030302020204" pitchFamily="66" charset="0"/>
              </a:rPr>
              <a:t> at the bottom, </a:t>
            </a:r>
            <a:r>
              <a:rPr lang="en-GB" altLang="en-US">
                <a:latin typeface="Comic Sans MS" panose="030F0702030302020204" pitchFamily="66" charset="0"/>
              </a:rPr>
              <a:t>so</a:t>
            </a:r>
            <a:r>
              <a:rPr lang="en-GB" altLang="en-US">
                <a:solidFill>
                  <a:schemeClr val="bg1"/>
                </a:solidFill>
                <a:latin typeface="Comic Sans MS" panose="030F0702030302020204" pitchFamily="66" charset="0"/>
              </a:rPr>
              <a:t> this warmer air rises and a convection current is set up.</a:t>
            </a:r>
          </a:p>
        </p:txBody>
      </p:sp>
      <p:pic>
        <p:nvPicPr>
          <p:cNvPr id="24597" name="Picture 21" descr="j0160092">
            <a:extLst>
              <a:ext uri="{FF2B5EF4-FFF2-40B4-BE49-F238E27FC236}">
                <a16:creationId xmlns:a16="http://schemas.microsoft.com/office/drawing/2014/main" id="{90724FA3-0CB5-C75B-7305-C881469DE0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3810000"/>
            <a:ext cx="477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16062C90-749D-6E6D-2255-ACFB0E891F2B}"/>
              </a:ext>
            </a:extLst>
          </p:cNvPr>
          <p:cNvSpPr>
            <a:spLocks noGrp="1"/>
          </p:cNvSpPr>
          <p:nvPr>
            <p:ph type="title"/>
          </p:nvPr>
        </p:nvSpPr>
        <p:spPr>
          <a:xfrm>
            <a:off x="468313" y="549275"/>
            <a:ext cx="8229600" cy="1143000"/>
          </a:xfrm>
        </p:spPr>
        <p:txBody>
          <a:bodyPr/>
          <a:lstStyle/>
          <a:p>
            <a:r>
              <a:rPr lang="en-IE" altLang="en-US">
                <a:solidFill>
                  <a:schemeClr val="bg1"/>
                </a:solidFill>
              </a:rPr>
              <a:t>Should a radiator be called a radiator?</a:t>
            </a:r>
          </a:p>
        </p:txBody>
      </p:sp>
      <p:pic>
        <p:nvPicPr>
          <p:cNvPr id="25603" name="Picture 6">
            <a:extLst>
              <a:ext uri="{FF2B5EF4-FFF2-40B4-BE49-F238E27FC236}">
                <a16:creationId xmlns:a16="http://schemas.microsoft.com/office/drawing/2014/main" id="{3ACBDF4B-AEEB-5E7F-3025-AB1BD1BD933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55875" y="2565400"/>
            <a:ext cx="3960813" cy="3573463"/>
          </a:xfrm>
          <a:noFill/>
          <a:extLst>
            <a:ext uri="{91240B29-F687-4F45-9708-019B960494DF}">
              <a14:hiddenLine xmlns:a14="http://schemas.microsoft.com/office/drawing/2010/main" w="9525" algn="ctr">
                <a:solidFill>
                  <a:schemeClr val="tx1"/>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2E01C885-86AE-CA10-B6F2-6427374A4567}"/>
              </a:ext>
            </a:extLst>
          </p:cNvPr>
          <p:cNvSpPr>
            <a:spLocks noGrp="1" noChangeArrowheads="1"/>
          </p:cNvSpPr>
          <p:nvPr>
            <p:ph type="title"/>
          </p:nvPr>
        </p:nvSpPr>
        <p:spPr>
          <a:xfrm>
            <a:off x="0" y="0"/>
            <a:ext cx="4114800" cy="533400"/>
          </a:xfrm>
          <a:solidFill>
            <a:srgbClr val="0000FF"/>
          </a:solidFill>
          <a:ln>
            <a:solidFill>
              <a:srgbClr val="000066"/>
            </a:solidFill>
            <a:miter lim="800000"/>
            <a:headEnd/>
            <a:tailEnd/>
          </a:ln>
        </p:spPr>
        <p:txBody>
          <a:bodyPr/>
          <a:lstStyle/>
          <a:p>
            <a:pPr algn="l" eaLnBrk="1" hangingPunct="1"/>
            <a:r>
              <a:rPr lang="en-GB" altLang="en-US" sz="2800">
                <a:solidFill>
                  <a:schemeClr val="bg1"/>
                </a:solidFill>
              </a:rPr>
              <a:t>Convection questions</a:t>
            </a:r>
          </a:p>
        </p:txBody>
      </p:sp>
      <p:sp>
        <p:nvSpPr>
          <p:cNvPr id="5" name="Text Box 3">
            <a:extLst>
              <a:ext uri="{FF2B5EF4-FFF2-40B4-BE49-F238E27FC236}">
                <a16:creationId xmlns:a16="http://schemas.microsoft.com/office/drawing/2014/main" id="{1702D800-61A8-766A-A2D9-38F3B1793F70}"/>
              </a:ext>
            </a:extLst>
          </p:cNvPr>
          <p:cNvSpPr txBox="1">
            <a:spLocks noChangeArrowheads="1"/>
          </p:cNvSpPr>
          <p:nvPr/>
        </p:nvSpPr>
        <p:spPr bwMode="auto">
          <a:xfrm>
            <a:off x="685800" y="2978150"/>
            <a:ext cx="6096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2400">
                <a:solidFill>
                  <a:schemeClr val="bg1"/>
                </a:solidFill>
                <a:cs typeface="Times New Roman" panose="02020603050405020304" pitchFamily="18" charset="0"/>
              </a:rPr>
              <a:t>Why are boilers placed beneath hot water tanks in people’s homes?  </a:t>
            </a:r>
          </a:p>
          <a:p>
            <a:pPr>
              <a:spcBef>
                <a:spcPct val="50000"/>
              </a:spcBef>
            </a:pPr>
            <a:endParaRPr lang="en-GB" altLang="en-US" sz="2400">
              <a:cs typeface="Times New Roman" panose="02020603050405020304" pitchFamily="18" charset="0"/>
            </a:endParaRPr>
          </a:p>
        </p:txBody>
      </p:sp>
      <p:sp>
        <p:nvSpPr>
          <p:cNvPr id="6" name="Rectangle 4">
            <a:extLst>
              <a:ext uri="{FF2B5EF4-FFF2-40B4-BE49-F238E27FC236}">
                <a16:creationId xmlns:a16="http://schemas.microsoft.com/office/drawing/2014/main" id="{2071AB97-270F-9AC8-B2CF-005D74A03E8C}"/>
              </a:ext>
            </a:extLst>
          </p:cNvPr>
          <p:cNvSpPr>
            <a:spLocks noChangeArrowheads="1"/>
          </p:cNvSpPr>
          <p:nvPr/>
        </p:nvSpPr>
        <p:spPr bwMode="auto">
          <a:xfrm>
            <a:off x="685800" y="3968750"/>
            <a:ext cx="77724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i="1">
                <a:solidFill>
                  <a:srgbClr val="0000FF"/>
                </a:solidFill>
              </a:rPr>
              <a:t>Hot water rises.</a:t>
            </a:r>
          </a:p>
          <a:p>
            <a:pPr>
              <a:spcBef>
                <a:spcPct val="50000"/>
              </a:spcBef>
            </a:pPr>
            <a:r>
              <a:rPr lang="en-GB" altLang="en-US" i="1">
                <a:solidFill>
                  <a:srgbClr val="0000FF"/>
                </a:solidFill>
              </a:rPr>
              <a:t>So when the boiler heats the water, and the hot water rises, the water tank is filled with hot water.</a:t>
            </a:r>
          </a:p>
        </p:txBody>
      </p:sp>
      <p:sp>
        <p:nvSpPr>
          <p:cNvPr id="26629" name="Rectangle 5">
            <a:extLst>
              <a:ext uri="{FF2B5EF4-FFF2-40B4-BE49-F238E27FC236}">
                <a16:creationId xmlns:a16="http://schemas.microsoft.com/office/drawing/2014/main" id="{7F89C821-1815-2CEF-63FE-582D83329AF3}"/>
              </a:ext>
            </a:extLst>
          </p:cNvPr>
          <p:cNvSpPr>
            <a:spLocks noChangeArrowheads="1"/>
          </p:cNvSpPr>
          <p:nvPr/>
        </p:nvSpPr>
        <p:spPr bwMode="auto">
          <a:xfrm>
            <a:off x="685800" y="1066800"/>
            <a:ext cx="42116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a:solidFill>
                  <a:schemeClr val="bg1"/>
                </a:solidFill>
              </a:rPr>
              <a:t>Why does hot air rise and cold air sink?</a:t>
            </a:r>
          </a:p>
        </p:txBody>
      </p:sp>
      <p:sp>
        <p:nvSpPr>
          <p:cNvPr id="8" name="Rectangle 6">
            <a:extLst>
              <a:ext uri="{FF2B5EF4-FFF2-40B4-BE49-F238E27FC236}">
                <a16:creationId xmlns:a16="http://schemas.microsoft.com/office/drawing/2014/main" id="{103DBD94-D316-EF2C-0891-645614F71EE8}"/>
              </a:ext>
            </a:extLst>
          </p:cNvPr>
          <p:cNvSpPr>
            <a:spLocks noChangeArrowheads="1"/>
          </p:cNvSpPr>
          <p:nvPr/>
        </p:nvSpPr>
        <p:spPr bwMode="auto">
          <a:xfrm>
            <a:off x="685800" y="1600200"/>
            <a:ext cx="6248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i="1">
                <a:solidFill>
                  <a:srgbClr val="0000FF"/>
                </a:solidFill>
              </a:rPr>
              <a:t>Cool air is more dense than warm air, so the cool air ‘falls through’ the warm air.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utoUpdateAnimBg="0"/>
      <p:bldP spid="8"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4B0B475-0106-3CD7-A78F-FDF76A31DBAE}"/>
              </a:ext>
            </a:extLst>
          </p:cNvPr>
          <p:cNvSpPr>
            <a:spLocks noGrp="1" noChangeArrowheads="1"/>
          </p:cNvSpPr>
          <p:nvPr>
            <p:ph type="title"/>
          </p:nvPr>
        </p:nvSpPr>
        <p:spPr>
          <a:xfrm>
            <a:off x="676275" y="404813"/>
            <a:ext cx="8080375" cy="1143000"/>
          </a:xfrm>
        </p:spPr>
        <p:txBody>
          <a:bodyPr/>
          <a:lstStyle/>
          <a:p>
            <a:r>
              <a:rPr lang="en-GB" altLang="en-US">
                <a:solidFill>
                  <a:schemeClr val="bg1"/>
                </a:solidFill>
              </a:rPr>
              <a:t>Heat Vs Temperature</a:t>
            </a:r>
          </a:p>
        </p:txBody>
      </p:sp>
      <p:sp>
        <p:nvSpPr>
          <p:cNvPr id="5" name="Rectangle 3">
            <a:extLst>
              <a:ext uri="{FF2B5EF4-FFF2-40B4-BE49-F238E27FC236}">
                <a16:creationId xmlns:a16="http://schemas.microsoft.com/office/drawing/2014/main" id="{5EBB3A76-E145-77E1-CF4A-3950857A4264}"/>
              </a:ext>
            </a:extLst>
          </p:cNvPr>
          <p:cNvSpPr txBox="1">
            <a:spLocks noChangeArrowheads="1"/>
          </p:cNvSpPr>
          <p:nvPr/>
        </p:nvSpPr>
        <p:spPr bwMode="auto">
          <a:xfrm>
            <a:off x="682625" y="1700213"/>
            <a:ext cx="8004175"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GB" dirty="0">
                <a:solidFill>
                  <a:schemeClr val="bg1"/>
                </a:solidFill>
              </a:rPr>
              <a:t>The temperature of an object tells us how </a:t>
            </a:r>
            <a:r>
              <a:rPr lang="en-GB" b="1" dirty="0">
                <a:solidFill>
                  <a:srgbClr val="FF0000"/>
                </a:solidFill>
              </a:rPr>
              <a:t>HOT</a:t>
            </a:r>
            <a:r>
              <a:rPr lang="en-GB" dirty="0">
                <a:solidFill>
                  <a:schemeClr val="bg1"/>
                </a:solidFill>
              </a:rPr>
              <a:t> it is</a:t>
            </a:r>
          </a:p>
          <a:p>
            <a:pPr>
              <a:defRPr/>
            </a:pPr>
            <a:r>
              <a:rPr lang="en-GB" dirty="0">
                <a:solidFill>
                  <a:schemeClr val="bg1"/>
                </a:solidFill>
              </a:rPr>
              <a:t>Measured in </a:t>
            </a:r>
            <a:r>
              <a:rPr lang="en-GB" dirty="0">
                <a:solidFill>
                  <a:srgbClr val="00B050"/>
                </a:solidFill>
              </a:rPr>
              <a:t>degrees Celsius - </a:t>
            </a:r>
            <a:r>
              <a:rPr lang="en-GB" dirty="0">
                <a:solidFill>
                  <a:srgbClr val="00B050"/>
                </a:solidFill>
                <a:cs typeface="Times New Roman" charset="0"/>
              </a:rPr>
              <a:t>°C</a:t>
            </a:r>
            <a:endParaRPr lang="en-GB" dirty="0">
              <a:solidFill>
                <a:srgbClr val="00B050"/>
              </a:solidFill>
            </a:endParaRPr>
          </a:p>
          <a:p>
            <a:pPr>
              <a:defRPr/>
            </a:pPr>
            <a:r>
              <a:rPr lang="en-GB" dirty="0">
                <a:solidFill>
                  <a:schemeClr val="bg1"/>
                </a:solidFill>
              </a:rPr>
              <a:t>It is </a:t>
            </a:r>
            <a:r>
              <a:rPr lang="en-GB" b="1" dirty="0">
                <a:solidFill>
                  <a:schemeClr val="accent6">
                    <a:lumMod val="40000"/>
                    <a:lumOff val="60000"/>
                  </a:schemeClr>
                </a:solidFill>
              </a:rPr>
              <a:t>NOT</a:t>
            </a:r>
            <a:r>
              <a:rPr lang="en-GB" dirty="0">
                <a:solidFill>
                  <a:schemeClr val="bg1"/>
                </a:solidFill>
              </a:rPr>
              <a:t> the same as heat energy although the two quantities are related.</a:t>
            </a:r>
            <a:br>
              <a:rPr lang="en-GB" dirty="0">
                <a:solidFill>
                  <a:schemeClr val="bg1"/>
                </a:solidFill>
              </a:rPr>
            </a:br>
            <a:r>
              <a:rPr lang="en-GB" dirty="0">
                <a:solidFill>
                  <a:schemeClr val="bg1"/>
                </a:solidFill>
              </a:rPr>
              <a:t>	e.g. a beaker of water at 60 </a:t>
            </a:r>
            <a:r>
              <a:rPr lang="en-GB" dirty="0">
                <a:solidFill>
                  <a:schemeClr val="bg1"/>
                </a:solidFill>
                <a:cs typeface="Times New Roman" charset="0"/>
              </a:rPr>
              <a:t>°C is hotter than a bath of water at 40 °C </a:t>
            </a:r>
            <a:r>
              <a:rPr lang="en-GB" b="1" dirty="0">
                <a:solidFill>
                  <a:schemeClr val="accent6">
                    <a:lumMod val="40000"/>
                    <a:lumOff val="60000"/>
                  </a:schemeClr>
                </a:solidFill>
                <a:cs typeface="Times New Roman" charset="0"/>
              </a:rPr>
              <a:t>BUT</a:t>
            </a:r>
            <a:r>
              <a:rPr lang="en-GB" dirty="0">
                <a:solidFill>
                  <a:schemeClr val="bg1"/>
                </a:solidFill>
                <a:cs typeface="Times New Roman" charset="0"/>
              </a:rPr>
              <a:t> the bath contains more joules of heat energy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D1ECB2AF-C3A7-EEF6-FBAF-9C34A5D34873}"/>
              </a:ext>
            </a:extLst>
          </p:cNvPr>
          <p:cNvSpPr>
            <a:spLocks noGrp="1" noChangeArrowheads="1"/>
          </p:cNvSpPr>
          <p:nvPr>
            <p:ph type="title"/>
          </p:nvPr>
        </p:nvSpPr>
        <p:spPr>
          <a:xfrm>
            <a:off x="682625" y="609600"/>
            <a:ext cx="8080375" cy="1143000"/>
          </a:xfrm>
        </p:spPr>
        <p:txBody>
          <a:bodyPr/>
          <a:lstStyle/>
          <a:p>
            <a:r>
              <a:rPr lang="en-GB" altLang="en-US">
                <a:solidFill>
                  <a:schemeClr val="bg1"/>
                </a:solidFill>
              </a:rPr>
              <a:t>Heating</a:t>
            </a:r>
            <a:r>
              <a:rPr lang="en-GB" altLang="en-US"/>
              <a:t> </a:t>
            </a:r>
            <a:r>
              <a:rPr lang="en-GB" altLang="en-US">
                <a:solidFill>
                  <a:schemeClr val="bg1"/>
                </a:solidFill>
              </a:rPr>
              <a:t>and Cooling</a:t>
            </a:r>
          </a:p>
        </p:txBody>
      </p:sp>
      <p:sp>
        <p:nvSpPr>
          <p:cNvPr id="5" name="Rectangle 3">
            <a:extLst>
              <a:ext uri="{FF2B5EF4-FFF2-40B4-BE49-F238E27FC236}">
                <a16:creationId xmlns:a16="http://schemas.microsoft.com/office/drawing/2014/main" id="{38987037-3E65-E849-B823-4ADF38BAF304}"/>
              </a:ext>
            </a:extLst>
          </p:cNvPr>
          <p:cNvSpPr txBox="1">
            <a:spLocks noChangeArrowheads="1"/>
          </p:cNvSpPr>
          <p:nvPr/>
        </p:nvSpPr>
        <p:spPr bwMode="auto">
          <a:xfrm>
            <a:off x="682625" y="2209800"/>
            <a:ext cx="77724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20000"/>
              </a:spcBef>
              <a:buFontTx/>
              <a:buChar char="•"/>
            </a:pPr>
            <a:r>
              <a:rPr lang="en-GB" altLang="en-US" sz="3200">
                <a:solidFill>
                  <a:schemeClr val="bg1"/>
                </a:solidFill>
              </a:rPr>
              <a:t>If an object has become </a:t>
            </a:r>
            <a:r>
              <a:rPr lang="en-GB" altLang="en-US" sz="3200">
                <a:solidFill>
                  <a:srgbClr val="FF0000"/>
                </a:solidFill>
              </a:rPr>
              <a:t>hotter</a:t>
            </a:r>
            <a:r>
              <a:rPr lang="en-GB" altLang="en-US" sz="3200">
                <a:solidFill>
                  <a:schemeClr val="bg1"/>
                </a:solidFill>
              </a:rPr>
              <a:t>,</a:t>
            </a:r>
            <a:r>
              <a:rPr lang="en-GB" altLang="en-US" sz="3200"/>
              <a:t> </a:t>
            </a:r>
            <a:br>
              <a:rPr lang="en-GB" altLang="en-US" sz="3200"/>
            </a:br>
            <a:r>
              <a:rPr lang="en-GB" altLang="en-US" sz="3200">
                <a:solidFill>
                  <a:schemeClr val="bg1"/>
                </a:solidFill>
              </a:rPr>
              <a:t>it means that it has </a:t>
            </a:r>
            <a:r>
              <a:rPr lang="en-GB" altLang="en-US" sz="3200">
                <a:solidFill>
                  <a:srgbClr val="FF0000"/>
                </a:solidFill>
              </a:rPr>
              <a:t>gained </a:t>
            </a:r>
            <a:r>
              <a:rPr lang="en-GB" altLang="en-US" sz="3200">
                <a:solidFill>
                  <a:schemeClr val="bg1"/>
                </a:solidFill>
              </a:rPr>
              <a:t>heat ene</a:t>
            </a:r>
            <a:r>
              <a:rPr lang="en-GB" altLang="en-US" sz="3200"/>
              <a:t>rgy.</a:t>
            </a:r>
          </a:p>
          <a:p>
            <a:pPr>
              <a:spcBef>
                <a:spcPct val="20000"/>
              </a:spcBef>
              <a:buFont typeface="Wingdings" panose="05000000000000000000" pitchFamily="2" charset="2"/>
              <a:buNone/>
            </a:pPr>
            <a:endParaRPr lang="en-GB" altLang="en-US" sz="3200"/>
          </a:p>
          <a:p>
            <a:pPr>
              <a:spcBef>
                <a:spcPct val="20000"/>
              </a:spcBef>
              <a:buFontTx/>
              <a:buChar char="•"/>
            </a:pPr>
            <a:r>
              <a:rPr lang="en-GB" altLang="en-US" sz="3200">
                <a:solidFill>
                  <a:schemeClr val="bg1"/>
                </a:solidFill>
              </a:rPr>
              <a:t>If an object </a:t>
            </a:r>
            <a:r>
              <a:rPr lang="en-GB" altLang="en-US" sz="3200">
                <a:solidFill>
                  <a:srgbClr val="00B0F0"/>
                </a:solidFill>
              </a:rPr>
              <a:t>cools down</a:t>
            </a:r>
            <a:r>
              <a:rPr lang="en-GB" altLang="en-US" sz="3200">
                <a:solidFill>
                  <a:schemeClr val="bg1"/>
                </a:solidFill>
              </a:rPr>
              <a:t>, it means it has </a:t>
            </a:r>
            <a:br>
              <a:rPr lang="en-GB" altLang="en-US" sz="3200"/>
            </a:br>
            <a:r>
              <a:rPr lang="en-GB" altLang="en-US" sz="3200">
                <a:solidFill>
                  <a:srgbClr val="00CCFF"/>
                </a:solidFill>
              </a:rPr>
              <a:t>lost</a:t>
            </a:r>
            <a:r>
              <a:rPr lang="en-GB" altLang="en-US" sz="3200"/>
              <a:t> </a:t>
            </a:r>
            <a:r>
              <a:rPr lang="en-GB" altLang="en-US" sz="3200">
                <a:solidFill>
                  <a:schemeClr val="bg1"/>
                </a:solidFill>
              </a:rPr>
              <a:t>energy</a:t>
            </a:r>
          </a:p>
          <a:p>
            <a:pPr>
              <a:spcBef>
                <a:spcPct val="20000"/>
              </a:spcBef>
              <a:buFont typeface="Wingdings" panose="05000000000000000000" pitchFamily="2" charset="2"/>
              <a:buNone/>
            </a:pPr>
            <a:endParaRPr lang="en-GB" altLang="en-US" sz="3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dissolv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66192C5-AF01-C734-5053-2DAC45DA3E74}"/>
              </a:ext>
            </a:extLst>
          </p:cNvPr>
          <p:cNvSpPr>
            <a:spLocks noGrp="1" noChangeArrowheads="1"/>
          </p:cNvSpPr>
          <p:nvPr>
            <p:ph type="title"/>
          </p:nvPr>
        </p:nvSpPr>
        <p:spPr>
          <a:xfrm>
            <a:off x="682625" y="609600"/>
            <a:ext cx="8080375" cy="1143000"/>
          </a:xfrm>
        </p:spPr>
        <p:txBody>
          <a:bodyPr/>
          <a:lstStyle/>
          <a:p>
            <a:r>
              <a:rPr lang="en-GB" altLang="en-US">
                <a:solidFill>
                  <a:schemeClr val="bg1"/>
                </a:solidFill>
              </a:rPr>
              <a:t>Heating and Cooling cont…</a:t>
            </a:r>
          </a:p>
        </p:txBody>
      </p:sp>
      <p:sp>
        <p:nvSpPr>
          <p:cNvPr id="5" name="Rectangle 3">
            <a:extLst>
              <a:ext uri="{FF2B5EF4-FFF2-40B4-BE49-F238E27FC236}">
                <a16:creationId xmlns:a16="http://schemas.microsoft.com/office/drawing/2014/main" id="{C25FB402-3911-9EA4-8563-0DF03D405F8E}"/>
              </a:ext>
            </a:extLst>
          </p:cNvPr>
          <p:cNvSpPr txBox="1">
            <a:spLocks noChangeArrowheads="1"/>
          </p:cNvSpPr>
          <p:nvPr/>
        </p:nvSpPr>
        <p:spPr bwMode="auto">
          <a:xfrm>
            <a:off x="682625" y="1700213"/>
            <a:ext cx="7772400" cy="489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20000"/>
              </a:spcBef>
              <a:buFontTx/>
              <a:buChar char="•"/>
            </a:pPr>
            <a:r>
              <a:rPr lang="en-GB" altLang="en-US" sz="2800">
                <a:solidFill>
                  <a:schemeClr val="bg1"/>
                </a:solidFill>
              </a:rPr>
              <a:t>Heat energy always moves from</a:t>
            </a:r>
            <a:r>
              <a:rPr lang="en-GB" altLang="en-US" sz="2800"/>
              <a:t>:</a:t>
            </a:r>
            <a:br>
              <a:rPr lang="en-GB" altLang="en-US" sz="2800"/>
            </a:br>
            <a:endParaRPr lang="en-GB" altLang="en-US" sz="2800"/>
          </a:p>
          <a:p>
            <a:pPr>
              <a:spcBef>
                <a:spcPct val="20000"/>
              </a:spcBef>
              <a:buFontTx/>
              <a:buChar char="•"/>
            </a:pPr>
            <a:r>
              <a:rPr lang="en-GB" altLang="en-US" sz="2800">
                <a:solidFill>
                  <a:srgbClr val="FF0000"/>
                </a:solidFill>
              </a:rPr>
              <a:t>HOT</a:t>
            </a:r>
            <a:r>
              <a:rPr lang="en-GB" altLang="en-US" sz="2800"/>
              <a:t> </a:t>
            </a:r>
            <a:r>
              <a:rPr lang="en-GB" altLang="en-US" sz="2800">
                <a:solidFill>
                  <a:schemeClr val="bg1"/>
                </a:solidFill>
              </a:rPr>
              <a:t>object</a:t>
            </a:r>
            <a:r>
              <a:rPr lang="en-GB" altLang="en-US" sz="2800"/>
              <a:t>                     </a:t>
            </a:r>
            <a:r>
              <a:rPr lang="en-GB" altLang="en-US" sz="2800">
                <a:solidFill>
                  <a:srgbClr val="00CCFF"/>
                </a:solidFill>
              </a:rPr>
              <a:t>COOLER</a:t>
            </a:r>
            <a:r>
              <a:rPr lang="en-GB" altLang="en-US" sz="2800"/>
              <a:t> </a:t>
            </a:r>
            <a:r>
              <a:rPr lang="en-GB" altLang="en-US" sz="2800">
                <a:solidFill>
                  <a:schemeClr val="bg1"/>
                </a:solidFill>
              </a:rPr>
              <a:t>object</a:t>
            </a:r>
            <a:br>
              <a:rPr lang="en-GB" altLang="en-US" sz="2800"/>
            </a:br>
            <a:endParaRPr lang="en-GB" altLang="en-US" sz="2800"/>
          </a:p>
          <a:p>
            <a:pPr>
              <a:spcBef>
                <a:spcPct val="20000"/>
              </a:spcBef>
              <a:buFont typeface="Wingdings" panose="05000000000000000000" pitchFamily="2" charset="2"/>
              <a:buNone/>
            </a:pPr>
            <a:r>
              <a:rPr lang="en-GB" altLang="en-US" sz="2800"/>
              <a:t>	</a:t>
            </a:r>
            <a:r>
              <a:rPr lang="en-GB" altLang="en-US" sz="2800">
                <a:solidFill>
                  <a:schemeClr val="bg1"/>
                </a:solidFill>
              </a:rPr>
              <a:t>e.g. Cup of water at 20 </a:t>
            </a:r>
            <a:r>
              <a:rPr lang="en-GB" altLang="en-US" sz="2800">
                <a:solidFill>
                  <a:schemeClr val="bg1"/>
                </a:solidFill>
                <a:cs typeface="Times New Roman" panose="02020603050405020304" pitchFamily="18" charset="0"/>
              </a:rPr>
              <a:t>°C in a room at 30°C - gains heat energy and heats up – its temperature rises</a:t>
            </a:r>
          </a:p>
          <a:p>
            <a:pPr>
              <a:spcBef>
                <a:spcPct val="20000"/>
              </a:spcBef>
              <a:buFont typeface="Wingdings" panose="05000000000000000000" pitchFamily="2" charset="2"/>
              <a:buNone/>
            </a:pPr>
            <a:r>
              <a:rPr lang="en-GB" altLang="en-US" sz="2800">
                <a:solidFill>
                  <a:schemeClr val="bg1"/>
                </a:solidFill>
                <a:cs typeface="Times New Roman" panose="02020603050405020304" pitchFamily="18" charset="0"/>
              </a:rPr>
              <a:t>		Cup of water at 20 °C in a room at 10°C loses heat energy and cools down – its temperature will fall.</a:t>
            </a:r>
          </a:p>
        </p:txBody>
      </p:sp>
      <p:sp>
        <p:nvSpPr>
          <p:cNvPr id="6" name="AutoShape 4">
            <a:extLst>
              <a:ext uri="{FF2B5EF4-FFF2-40B4-BE49-F238E27FC236}">
                <a16:creationId xmlns:a16="http://schemas.microsoft.com/office/drawing/2014/main" id="{9003AF3A-DBBC-1A24-D205-33DE5A014120}"/>
              </a:ext>
            </a:extLst>
          </p:cNvPr>
          <p:cNvSpPr>
            <a:spLocks noChangeArrowheads="1"/>
          </p:cNvSpPr>
          <p:nvPr/>
        </p:nvSpPr>
        <p:spPr bwMode="auto">
          <a:xfrm>
            <a:off x="3059113" y="2492375"/>
            <a:ext cx="1828800" cy="914400"/>
          </a:xfrm>
          <a:prstGeom prst="rightArrow">
            <a:avLst>
              <a:gd name="adj1" fmla="val 50000"/>
              <a:gd name="adj2" fmla="val 50000"/>
            </a:avLst>
          </a:prstGeom>
          <a:gradFill rotWithShape="0">
            <a:gsLst>
              <a:gs pos="0">
                <a:schemeClr val="hlink"/>
              </a:gs>
              <a:gs pos="100000">
                <a:schemeClr val="bg1"/>
              </a:gs>
            </a:gsLst>
            <a:lin ang="0" scaled="1"/>
          </a:gra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E"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7" presetClass="entr" presetSubtype="4"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0" fill="hold"/>
                                        <p:tgtEl>
                                          <p:spTgt spid="6"/>
                                        </p:tgtEl>
                                        <p:attrNameLst>
                                          <p:attrName>ppt_x</p:attrName>
                                        </p:attrNameLst>
                                      </p:cBhvr>
                                      <p:tavLst>
                                        <p:tav tm="0">
                                          <p:val>
                                            <p:strVal val="#ppt_x"/>
                                          </p:val>
                                        </p:tav>
                                        <p:tav tm="100000">
                                          <p:val>
                                            <p:strVal val="#ppt_x"/>
                                          </p:val>
                                        </p:tav>
                                      </p:tavLst>
                                    </p:anim>
                                    <p:anim calcmode="lin" valueType="num">
                                      <p:cBhvr additive="base">
                                        <p:cTn id="38"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build="p" autoUpdateAnimBg="0"/>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ACC2B05A-F0F1-E5E6-20F1-18588457B81F}"/>
              </a:ext>
            </a:extLst>
          </p:cNvPr>
          <p:cNvSpPr>
            <a:spLocks noGrp="1"/>
          </p:cNvSpPr>
          <p:nvPr>
            <p:ph type="title"/>
          </p:nvPr>
        </p:nvSpPr>
        <p:spPr/>
        <p:txBody>
          <a:bodyPr/>
          <a:lstStyle/>
          <a:p>
            <a:r>
              <a:rPr lang="en-IE" altLang="en-US">
                <a:solidFill>
                  <a:schemeClr val="bg1"/>
                </a:solidFill>
              </a:rPr>
              <a:t>Expansion/Contraction</a:t>
            </a:r>
          </a:p>
        </p:txBody>
      </p:sp>
      <p:sp>
        <p:nvSpPr>
          <p:cNvPr id="3" name="Content Placeholder 2">
            <a:extLst>
              <a:ext uri="{FF2B5EF4-FFF2-40B4-BE49-F238E27FC236}">
                <a16:creationId xmlns:a16="http://schemas.microsoft.com/office/drawing/2014/main" id="{21F1729C-D133-DC00-7263-C99D4F769B53}"/>
              </a:ext>
            </a:extLst>
          </p:cNvPr>
          <p:cNvSpPr>
            <a:spLocks noGrp="1"/>
          </p:cNvSpPr>
          <p:nvPr>
            <p:ph idx="1"/>
          </p:nvPr>
        </p:nvSpPr>
        <p:spPr/>
        <p:txBody>
          <a:bodyPr/>
          <a:lstStyle/>
          <a:p>
            <a:pPr>
              <a:defRPr/>
            </a:pPr>
            <a:r>
              <a:rPr lang="en-IE" dirty="0">
                <a:solidFill>
                  <a:schemeClr val="bg1"/>
                </a:solidFill>
              </a:rPr>
              <a:t>Why are gaps left in pavements, railway tracks, and floor boards?</a:t>
            </a:r>
          </a:p>
          <a:p>
            <a:pPr>
              <a:defRPr/>
            </a:pPr>
            <a:r>
              <a:rPr lang="en-IE" dirty="0">
                <a:solidFill>
                  <a:schemeClr val="bg1"/>
                </a:solidFill>
              </a:rPr>
              <a:t>Why are electricity cables left slack?</a:t>
            </a:r>
          </a:p>
          <a:p>
            <a:pPr>
              <a:defRPr/>
            </a:pPr>
            <a:r>
              <a:rPr lang="en-IE" dirty="0">
                <a:solidFill>
                  <a:schemeClr val="bg1"/>
                </a:solidFill>
              </a:rPr>
              <a:t>Why are bottles of minerals not filled up to the top?</a:t>
            </a:r>
          </a:p>
          <a:p>
            <a:pPr>
              <a:defRPr/>
            </a:pPr>
            <a:r>
              <a:rPr lang="en-IE" dirty="0">
                <a:solidFill>
                  <a:schemeClr val="accent1">
                    <a:lumMod val="75000"/>
                  </a:schemeClr>
                </a:solidFill>
              </a:rPr>
              <a:t>Because materials expand when they </a:t>
            </a:r>
          </a:p>
          <a:p>
            <a:pPr marL="0" indent="0">
              <a:buFontTx/>
              <a:buNone/>
              <a:defRPr/>
            </a:pPr>
            <a:r>
              <a:rPr lang="en-IE" dirty="0">
                <a:solidFill>
                  <a:schemeClr val="accent1">
                    <a:lumMod val="75000"/>
                  </a:schemeClr>
                </a:solidFill>
              </a:rPr>
              <a:t>   heat up we need to leave room for that.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CA07123-7F77-FE63-CF24-AAED85421A6A}"/>
              </a:ext>
            </a:extLst>
          </p:cNvPr>
          <p:cNvSpPr>
            <a:spLocks noGrp="1" noChangeArrowheads="1"/>
          </p:cNvSpPr>
          <p:nvPr>
            <p:ph type="title"/>
          </p:nvPr>
        </p:nvSpPr>
        <p:spPr/>
        <p:txBody>
          <a:bodyPr/>
          <a:lstStyle/>
          <a:p>
            <a:pPr eaLnBrk="1" hangingPunct="1"/>
            <a:r>
              <a:rPr lang="en-US" altLang="en-US">
                <a:solidFill>
                  <a:schemeClr val="bg1"/>
                </a:solidFill>
              </a:rPr>
              <a:t>What is Heat?</a:t>
            </a:r>
          </a:p>
        </p:txBody>
      </p:sp>
      <p:sp>
        <p:nvSpPr>
          <p:cNvPr id="3075" name="Rectangle 3">
            <a:extLst>
              <a:ext uri="{FF2B5EF4-FFF2-40B4-BE49-F238E27FC236}">
                <a16:creationId xmlns:a16="http://schemas.microsoft.com/office/drawing/2014/main" id="{2B875065-3F57-316F-E867-C3EEA872906C}"/>
              </a:ext>
            </a:extLst>
          </p:cNvPr>
          <p:cNvSpPr>
            <a:spLocks noGrp="1" noChangeArrowheads="1"/>
          </p:cNvSpPr>
          <p:nvPr>
            <p:ph type="body" idx="1"/>
          </p:nvPr>
        </p:nvSpPr>
        <p:spPr>
          <a:xfrm>
            <a:off x="395288" y="1412875"/>
            <a:ext cx="8229600" cy="4525963"/>
          </a:xfrm>
        </p:spPr>
        <p:txBody>
          <a:bodyPr/>
          <a:lstStyle/>
          <a:p>
            <a:pPr eaLnBrk="1" hangingPunct="1">
              <a:defRPr/>
            </a:pPr>
            <a:r>
              <a:rPr lang="en-IE" sz="3600" b="1" u="sng" dirty="0">
                <a:solidFill>
                  <a:schemeClr val="bg1"/>
                </a:solidFill>
              </a:rPr>
              <a:t>Form of energy</a:t>
            </a:r>
            <a:r>
              <a:rPr lang="en-IE" b="1" dirty="0">
                <a:solidFill>
                  <a:schemeClr val="bg1"/>
                </a:solidFill>
              </a:rPr>
              <a:t> </a:t>
            </a:r>
            <a:r>
              <a:rPr lang="en-IE" dirty="0">
                <a:solidFill>
                  <a:schemeClr val="bg1"/>
                </a:solidFill>
              </a:rPr>
              <a:t>because it can move things</a:t>
            </a:r>
          </a:p>
          <a:p>
            <a:pPr marL="0" indent="0" eaLnBrk="1" hangingPunct="1">
              <a:buFontTx/>
              <a:buNone/>
              <a:defRPr/>
            </a:pPr>
            <a:r>
              <a:rPr lang="en-IE" dirty="0">
                <a:solidFill>
                  <a:schemeClr val="bg1"/>
                </a:solidFill>
              </a:rPr>
              <a:t>	- </a:t>
            </a:r>
            <a:r>
              <a:rPr lang="en-IE" dirty="0" err="1">
                <a:solidFill>
                  <a:schemeClr val="bg1"/>
                </a:solidFill>
              </a:rPr>
              <a:t>E.g</a:t>
            </a:r>
            <a:r>
              <a:rPr lang="en-IE" dirty="0">
                <a:solidFill>
                  <a:schemeClr val="bg1"/>
                </a:solidFill>
              </a:rPr>
              <a:t>: Makes a hot air balloon rise.</a:t>
            </a:r>
          </a:p>
          <a:p>
            <a:pPr marL="0" indent="0" eaLnBrk="1" hangingPunct="1">
              <a:buFontTx/>
              <a:buNone/>
              <a:defRPr/>
            </a:pPr>
            <a:r>
              <a:rPr lang="en-IE" dirty="0">
                <a:solidFill>
                  <a:schemeClr val="bg1"/>
                </a:solidFill>
              </a:rPr>
              <a:t>	- Steam engines</a:t>
            </a:r>
          </a:p>
          <a:p>
            <a:pPr eaLnBrk="1" hangingPunct="1">
              <a:defRPr/>
            </a:pPr>
            <a:r>
              <a:rPr lang="en-IE" dirty="0">
                <a:solidFill>
                  <a:schemeClr val="bg1"/>
                </a:solidFill>
              </a:rPr>
              <a:t>Measured in </a:t>
            </a:r>
            <a:r>
              <a:rPr lang="en-IE" b="1" u="sng" dirty="0">
                <a:solidFill>
                  <a:schemeClr val="bg1"/>
                </a:solidFill>
              </a:rPr>
              <a:t>JOULES (J)</a:t>
            </a:r>
          </a:p>
          <a:p>
            <a:pPr eaLnBrk="1" hangingPunct="1">
              <a:defRPr/>
            </a:pPr>
            <a:endParaRPr lang="en-IE" dirty="0">
              <a:solidFill>
                <a:schemeClr val="bg1"/>
              </a:solidFill>
            </a:endParaRPr>
          </a:p>
          <a:p>
            <a:pPr eaLnBrk="1" hangingPunct="1">
              <a:defRPr/>
            </a:pPr>
            <a:endParaRPr lang="en-US" dirty="0">
              <a:solidFill>
                <a:schemeClr val="bg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2C6549D0-EBBA-BDCF-5BE0-AC5602BF8A25}"/>
              </a:ext>
            </a:extLst>
          </p:cNvPr>
          <p:cNvSpPr>
            <a:spLocks noGrp="1"/>
          </p:cNvSpPr>
          <p:nvPr>
            <p:ph type="title"/>
          </p:nvPr>
        </p:nvSpPr>
        <p:spPr/>
        <p:txBody>
          <a:bodyPr/>
          <a:lstStyle/>
          <a:p>
            <a:r>
              <a:rPr lang="en-IE" altLang="en-US">
                <a:solidFill>
                  <a:schemeClr val="bg1"/>
                </a:solidFill>
              </a:rPr>
              <a:t>Expansion V Contraction</a:t>
            </a:r>
          </a:p>
        </p:txBody>
      </p:sp>
      <p:sp>
        <p:nvSpPr>
          <p:cNvPr id="31747" name="Content Placeholder 2">
            <a:extLst>
              <a:ext uri="{FF2B5EF4-FFF2-40B4-BE49-F238E27FC236}">
                <a16:creationId xmlns:a16="http://schemas.microsoft.com/office/drawing/2014/main" id="{7478B8A6-B608-F495-6A4A-4D0AA716CA00}"/>
              </a:ext>
            </a:extLst>
          </p:cNvPr>
          <p:cNvSpPr>
            <a:spLocks noGrp="1"/>
          </p:cNvSpPr>
          <p:nvPr>
            <p:ph idx="1"/>
          </p:nvPr>
        </p:nvSpPr>
        <p:spPr>
          <a:xfrm>
            <a:off x="468313" y="1484313"/>
            <a:ext cx="8229600" cy="5113337"/>
          </a:xfrm>
        </p:spPr>
        <p:txBody>
          <a:bodyPr/>
          <a:lstStyle/>
          <a:p>
            <a:r>
              <a:rPr lang="en-IE" altLang="en-US">
                <a:solidFill>
                  <a:schemeClr val="bg1"/>
                </a:solidFill>
              </a:rPr>
              <a:t>The reason materials expand when heated is because the heat gives the molec</a:t>
            </a:r>
            <a:r>
              <a:rPr lang="en-IE" altLang="en-US"/>
              <a:t>ule</a:t>
            </a:r>
            <a:r>
              <a:rPr lang="en-IE" altLang="en-US">
                <a:solidFill>
                  <a:schemeClr val="bg1"/>
                </a:solidFill>
              </a:rPr>
              <a:t>s energy and as a result they begin to </a:t>
            </a:r>
            <a:r>
              <a:rPr lang="en-IE" altLang="en-US"/>
              <a:t>mov</a:t>
            </a:r>
            <a:r>
              <a:rPr lang="en-IE" altLang="en-US">
                <a:solidFill>
                  <a:schemeClr val="bg1"/>
                </a:solidFill>
              </a:rPr>
              <a:t>e, leaving them further apart and hence </a:t>
            </a:r>
            <a:r>
              <a:rPr lang="en-IE" altLang="en-US"/>
              <a:t>the</a:t>
            </a:r>
            <a:r>
              <a:rPr lang="en-IE" altLang="en-US">
                <a:solidFill>
                  <a:schemeClr val="bg1"/>
                </a:solidFill>
              </a:rPr>
              <a:t> material expands</a:t>
            </a:r>
          </a:p>
          <a:p>
            <a:r>
              <a:rPr lang="en-IE" altLang="en-US">
                <a:solidFill>
                  <a:schemeClr val="bg1"/>
                </a:solidFill>
              </a:rPr>
              <a:t>Cooling has the opposite effect, the particles move closer together causing the molecules to contract</a:t>
            </a:r>
          </a:p>
          <a:p>
            <a:r>
              <a:rPr lang="en-IE" altLang="en-US">
                <a:solidFill>
                  <a:schemeClr val="bg1"/>
                </a:solidFill>
              </a:rPr>
              <a:t>One exception: water expands when cooled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6DDCD3B7-4F2F-C028-CDCC-CF150707B4FC}"/>
              </a:ext>
            </a:extLst>
          </p:cNvPr>
          <p:cNvSpPr>
            <a:spLocks noGrp="1"/>
          </p:cNvSpPr>
          <p:nvPr>
            <p:ph type="title"/>
          </p:nvPr>
        </p:nvSpPr>
        <p:spPr/>
        <p:txBody>
          <a:bodyPr/>
          <a:lstStyle/>
          <a:p>
            <a:r>
              <a:rPr lang="en-IE" altLang="en-US">
                <a:solidFill>
                  <a:schemeClr val="bg1"/>
                </a:solidFill>
              </a:rPr>
              <a:t>Revision</a:t>
            </a:r>
          </a:p>
        </p:txBody>
      </p:sp>
      <p:sp>
        <p:nvSpPr>
          <p:cNvPr id="32771" name="Text Box 2">
            <a:extLst>
              <a:ext uri="{FF2B5EF4-FFF2-40B4-BE49-F238E27FC236}">
                <a16:creationId xmlns:a16="http://schemas.microsoft.com/office/drawing/2014/main" id="{950D2300-E8BF-8F5D-4D0C-9EF11183E71A}"/>
              </a:ext>
            </a:extLst>
          </p:cNvPr>
          <p:cNvSpPr txBox="1">
            <a:spLocks noChangeArrowheads="1"/>
          </p:cNvSpPr>
          <p:nvPr/>
        </p:nvSpPr>
        <p:spPr bwMode="auto">
          <a:xfrm>
            <a:off x="457200" y="1279525"/>
            <a:ext cx="78486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3600">
                <a:solidFill>
                  <a:schemeClr val="bg1"/>
                </a:solidFill>
                <a:latin typeface="Comic Sans MS" panose="030F0702030302020204" pitchFamily="66" charset="0"/>
                <a:cs typeface="Times New Roman" panose="02020603050405020304" pitchFamily="18" charset="0"/>
              </a:rPr>
              <a:t>1.	 Which of the following is not a method of heat transfer? </a:t>
            </a:r>
          </a:p>
        </p:txBody>
      </p:sp>
      <p:sp>
        <p:nvSpPr>
          <p:cNvPr id="32772" name="Text Box 3">
            <a:extLst>
              <a:ext uri="{FF2B5EF4-FFF2-40B4-BE49-F238E27FC236}">
                <a16:creationId xmlns:a16="http://schemas.microsoft.com/office/drawing/2014/main" id="{0EF0E59B-A4C5-80DD-3DBF-0DB43FC05102}"/>
              </a:ext>
            </a:extLst>
          </p:cNvPr>
          <p:cNvSpPr txBox="1">
            <a:spLocks noChangeArrowheads="1"/>
          </p:cNvSpPr>
          <p:nvPr/>
        </p:nvSpPr>
        <p:spPr bwMode="auto">
          <a:xfrm>
            <a:off x="762000" y="3184525"/>
            <a:ext cx="6324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3600">
                <a:solidFill>
                  <a:schemeClr val="bg1"/>
                </a:solidFill>
                <a:latin typeface="Comic Sans MS" panose="030F0702030302020204" pitchFamily="66" charset="0"/>
                <a:cs typeface="Times New Roman" panose="02020603050405020304" pitchFamily="18" charset="0"/>
              </a:rPr>
              <a:t>A.	Radiation</a:t>
            </a:r>
            <a:endParaRPr lang="en-GB" altLang="en-US" sz="3200">
              <a:solidFill>
                <a:schemeClr val="bg1"/>
              </a:solidFill>
              <a:latin typeface="Comic Sans MS" panose="030F0702030302020204" pitchFamily="66" charset="0"/>
              <a:cs typeface="Times New Roman" panose="02020603050405020304" pitchFamily="18" charset="0"/>
            </a:endParaRPr>
          </a:p>
        </p:txBody>
      </p:sp>
      <p:sp>
        <p:nvSpPr>
          <p:cNvPr id="32773" name="Rectangle 4">
            <a:extLst>
              <a:ext uri="{FF2B5EF4-FFF2-40B4-BE49-F238E27FC236}">
                <a16:creationId xmlns:a16="http://schemas.microsoft.com/office/drawing/2014/main" id="{625DF9DA-F218-A630-662C-E86CDDFA18F8}"/>
              </a:ext>
            </a:extLst>
          </p:cNvPr>
          <p:cNvSpPr>
            <a:spLocks noChangeArrowheads="1"/>
          </p:cNvSpPr>
          <p:nvPr/>
        </p:nvSpPr>
        <p:spPr bwMode="auto">
          <a:xfrm>
            <a:off x="762000" y="3946525"/>
            <a:ext cx="32305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B.	Insulation</a:t>
            </a:r>
            <a:endParaRPr lang="en-GB" altLang="en-US" sz="3200">
              <a:solidFill>
                <a:schemeClr val="bg1"/>
              </a:solidFill>
              <a:latin typeface="Comic Sans MS" panose="030F0702030302020204" pitchFamily="66" charset="0"/>
            </a:endParaRPr>
          </a:p>
        </p:txBody>
      </p:sp>
      <p:sp>
        <p:nvSpPr>
          <p:cNvPr id="32774" name="Rectangle 5">
            <a:extLst>
              <a:ext uri="{FF2B5EF4-FFF2-40B4-BE49-F238E27FC236}">
                <a16:creationId xmlns:a16="http://schemas.microsoft.com/office/drawing/2014/main" id="{B16A7290-D99E-5129-8484-4F65E1EA6181}"/>
              </a:ext>
            </a:extLst>
          </p:cNvPr>
          <p:cNvSpPr>
            <a:spLocks noChangeArrowheads="1"/>
          </p:cNvSpPr>
          <p:nvPr/>
        </p:nvSpPr>
        <p:spPr bwMode="auto">
          <a:xfrm>
            <a:off x="762000" y="4659313"/>
            <a:ext cx="34194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C.	Conduction</a:t>
            </a:r>
            <a:endParaRPr lang="en-GB" altLang="en-US" sz="3200">
              <a:solidFill>
                <a:schemeClr val="bg1"/>
              </a:solidFill>
              <a:latin typeface="Comic Sans MS" panose="030F0702030302020204" pitchFamily="66" charset="0"/>
            </a:endParaRPr>
          </a:p>
        </p:txBody>
      </p:sp>
      <p:sp>
        <p:nvSpPr>
          <p:cNvPr id="32775" name="Rectangle 6">
            <a:extLst>
              <a:ext uri="{FF2B5EF4-FFF2-40B4-BE49-F238E27FC236}">
                <a16:creationId xmlns:a16="http://schemas.microsoft.com/office/drawing/2014/main" id="{BDE19F2F-68F4-141B-8885-58D8AAD7ACE6}"/>
              </a:ext>
            </a:extLst>
          </p:cNvPr>
          <p:cNvSpPr>
            <a:spLocks noChangeArrowheads="1"/>
          </p:cNvSpPr>
          <p:nvPr/>
        </p:nvSpPr>
        <p:spPr bwMode="auto">
          <a:xfrm>
            <a:off x="762000" y="5470525"/>
            <a:ext cx="33861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D.	Convection</a:t>
            </a:r>
            <a:endParaRPr lang="en-GB" altLang="en-US" sz="3200">
              <a:solidFill>
                <a:schemeClr val="bg1"/>
              </a:solidFill>
              <a:latin typeface="Comic Sans MS" panose="030F0702030302020204" pitchFamily="66"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42BA0743-AE63-7E3E-F02F-D81DECB8696F}"/>
              </a:ext>
            </a:extLst>
          </p:cNvPr>
          <p:cNvSpPr>
            <a:spLocks noGrp="1"/>
          </p:cNvSpPr>
          <p:nvPr>
            <p:ph type="title"/>
          </p:nvPr>
        </p:nvSpPr>
        <p:spPr/>
        <p:txBody>
          <a:bodyPr/>
          <a:lstStyle/>
          <a:p>
            <a:r>
              <a:rPr lang="en-IE" altLang="en-US">
                <a:solidFill>
                  <a:schemeClr val="bg1"/>
                </a:solidFill>
              </a:rPr>
              <a:t>Revision</a:t>
            </a:r>
          </a:p>
        </p:txBody>
      </p:sp>
      <p:sp>
        <p:nvSpPr>
          <p:cNvPr id="33795" name="Text Box 2">
            <a:extLst>
              <a:ext uri="{FF2B5EF4-FFF2-40B4-BE49-F238E27FC236}">
                <a16:creationId xmlns:a16="http://schemas.microsoft.com/office/drawing/2014/main" id="{F996D4A5-CB77-9CB6-18E0-95C92A4F9552}"/>
              </a:ext>
            </a:extLst>
          </p:cNvPr>
          <p:cNvSpPr txBox="1">
            <a:spLocks noChangeArrowheads="1"/>
          </p:cNvSpPr>
          <p:nvPr/>
        </p:nvSpPr>
        <p:spPr bwMode="auto">
          <a:xfrm>
            <a:off x="457200" y="1279525"/>
            <a:ext cx="78486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3600">
                <a:solidFill>
                  <a:schemeClr val="bg1"/>
                </a:solidFill>
                <a:latin typeface="Comic Sans MS" panose="030F0702030302020204" pitchFamily="66" charset="0"/>
                <a:cs typeface="Times New Roman" panose="02020603050405020304" pitchFamily="18" charset="0"/>
              </a:rPr>
              <a:t>1.	 Which of the following is not a method of heat transfer? </a:t>
            </a:r>
          </a:p>
        </p:txBody>
      </p:sp>
      <p:sp>
        <p:nvSpPr>
          <p:cNvPr id="33796" name="Text Box 3">
            <a:extLst>
              <a:ext uri="{FF2B5EF4-FFF2-40B4-BE49-F238E27FC236}">
                <a16:creationId xmlns:a16="http://schemas.microsoft.com/office/drawing/2014/main" id="{38C7D565-8361-568A-BE86-840C0ED44D09}"/>
              </a:ext>
            </a:extLst>
          </p:cNvPr>
          <p:cNvSpPr txBox="1">
            <a:spLocks noChangeArrowheads="1"/>
          </p:cNvSpPr>
          <p:nvPr/>
        </p:nvSpPr>
        <p:spPr bwMode="auto">
          <a:xfrm>
            <a:off x="762000" y="3184525"/>
            <a:ext cx="6324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3600">
                <a:solidFill>
                  <a:schemeClr val="bg1"/>
                </a:solidFill>
                <a:latin typeface="Comic Sans MS" panose="030F0702030302020204" pitchFamily="66" charset="0"/>
                <a:cs typeface="Times New Roman" panose="02020603050405020304" pitchFamily="18" charset="0"/>
              </a:rPr>
              <a:t>A.	Radiation</a:t>
            </a:r>
            <a:endParaRPr lang="en-GB" altLang="en-US" sz="3200">
              <a:solidFill>
                <a:schemeClr val="bg1"/>
              </a:solidFill>
              <a:latin typeface="Comic Sans MS" panose="030F0702030302020204" pitchFamily="66" charset="0"/>
              <a:cs typeface="Times New Roman" panose="02020603050405020304" pitchFamily="18" charset="0"/>
            </a:endParaRPr>
          </a:p>
        </p:txBody>
      </p:sp>
      <p:sp>
        <p:nvSpPr>
          <p:cNvPr id="33797" name="Rectangle 4">
            <a:extLst>
              <a:ext uri="{FF2B5EF4-FFF2-40B4-BE49-F238E27FC236}">
                <a16:creationId xmlns:a16="http://schemas.microsoft.com/office/drawing/2014/main" id="{F3075451-1D43-4FD0-978B-A2767729B6F7}"/>
              </a:ext>
            </a:extLst>
          </p:cNvPr>
          <p:cNvSpPr>
            <a:spLocks noChangeArrowheads="1"/>
          </p:cNvSpPr>
          <p:nvPr/>
        </p:nvSpPr>
        <p:spPr bwMode="auto">
          <a:xfrm>
            <a:off x="762000" y="3946525"/>
            <a:ext cx="32305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rgbClr val="00B0F0"/>
                </a:solidFill>
                <a:latin typeface="Comic Sans MS" panose="030F0702030302020204" pitchFamily="66" charset="0"/>
              </a:rPr>
              <a:t>B.	Insulation</a:t>
            </a:r>
            <a:endParaRPr lang="en-GB" altLang="en-US" sz="3200">
              <a:solidFill>
                <a:srgbClr val="00B0F0"/>
              </a:solidFill>
              <a:latin typeface="Comic Sans MS" panose="030F0702030302020204" pitchFamily="66" charset="0"/>
            </a:endParaRPr>
          </a:p>
        </p:txBody>
      </p:sp>
      <p:sp>
        <p:nvSpPr>
          <p:cNvPr id="33798" name="Rectangle 5">
            <a:extLst>
              <a:ext uri="{FF2B5EF4-FFF2-40B4-BE49-F238E27FC236}">
                <a16:creationId xmlns:a16="http://schemas.microsoft.com/office/drawing/2014/main" id="{E101C97F-5627-34EA-3624-56457E2DAAEA}"/>
              </a:ext>
            </a:extLst>
          </p:cNvPr>
          <p:cNvSpPr>
            <a:spLocks noChangeArrowheads="1"/>
          </p:cNvSpPr>
          <p:nvPr/>
        </p:nvSpPr>
        <p:spPr bwMode="auto">
          <a:xfrm>
            <a:off x="762000" y="4659313"/>
            <a:ext cx="34194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C.	Conduction</a:t>
            </a:r>
            <a:endParaRPr lang="en-GB" altLang="en-US" sz="3200">
              <a:solidFill>
                <a:schemeClr val="bg1"/>
              </a:solidFill>
              <a:latin typeface="Comic Sans MS" panose="030F0702030302020204" pitchFamily="66" charset="0"/>
            </a:endParaRPr>
          </a:p>
        </p:txBody>
      </p:sp>
      <p:sp>
        <p:nvSpPr>
          <p:cNvPr id="33799" name="Rectangle 6">
            <a:extLst>
              <a:ext uri="{FF2B5EF4-FFF2-40B4-BE49-F238E27FC236}">
                <a16:creationId xmlns:a16="http://schemas.microsoft.com/office/drawing/2014/main" id="{35EF2085-0E64-C64C-C865-AB91CBBAFB04}"/>
              </a:ext>
            </a:extLst>
          </p:cNvPr>
          <p:cNvSpPr>
            <a:spLocks noChangeArrowheads="1"/>
          </p:cNvSpPr>
          <p:nvPr/>
        </p:nvSpPr>
        <p:spPr bwMode="auto">
          <a:xfrm>
            <a:off x="762000" y="5470525"/>
            <a:ext cx="33861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D.	Convection</a:t>
            </a:r>
            <a:endParaRPr lang="en-GB" altLang="en-US" sz="3200">
              <a:solidFill>
                <a:schemeClr val="bg1"/>
              </a:solidFill>
              <a:latin typeface="Comic Sans MS" panose="030F0702030302020204" pitchFamily="66"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a:extLst>
              <a:ext uri="{FF2B5EF4-FFF2-40B4-BE49-F238E27FC236}">
                <a16:creationId xmlns:a16="http://schemas.microsoft.com/office/drawing/2014/main" id="{C440CAA6-5100-F6DB-4612-F97E04B6FBEF}"/>
              </a:ext>
            </a:extLst>
          </p:cNvPr>
          <p:cNvSpPr txBox="1">
            <a:spLocks noChangeArrowheads="1"/>
          </p:cNvSpPr>
          <p:nvPr/>
        </p:nvSpPr>
        <p:spPr bwMode="auto">
          <a:xfrm>
            <a:off x="457200" y="476250"/>
            <a:ext cx="78486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3600">
                <a:solidFill>
                  <a:schemeClr val="bg1"/>
                </a:solidFill>
                <a:latin typeface="Comic Sans MS" panose="030F0702030302020204" pitchFamily="66" charset="0"/>
                <a:cs typeface="Times New Roman" panose="02020603050405020304" pitchFamily="18" charset="0"/>
              </a:rPr>
              <a:t>2.	 In which of the following are the particles closest together?</a:t>
            </a:r>
          </a:p>
        </p:txBody>
      </p:sp>
      <p:sp>
        <p:nvSpPr>
          <p:cNvPr id="34819" name="Text Box 3">
            <a:extLst>
              <a:ext uri="{FF2B5EF4-FFF2-40B4-BE49-F238E27FC236}">
                <a16:creationId xmlns:a16="http://schemas.microsoft.com/office/drawing/2014/main" id="{AA976904-157C-C738-3A81-20E27C4566C0}"/>
              </a:ext>
            </a:extLst>
          </p:cNvPr>
          <p:cNvSpPr txBox="1">
            <a:spLocks noChangeArrowheads="1"/>
          </p:cNvSpPr>
          <p:nvPr/>
        </p:nvSpPr>
        <p:spPr bwMode="auto">
          <a:xfrm>
            <a:off x="762000" y="2381250"/>
            <a:ext cx="6324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3600">
                <a:solidFill>
                  <a:schemeClr val="bg1"/>
                </a:solidFill>
                <a:latin typeface="Comic Sans MS" panose="030F0702030302020204" pitchFamily="66" charset="0"/>
                <a:cs typeface="Times New Roman" panose="02020603050405020304" pitchFamily="18" charset="0"/>
              </a:rPr>
              <a:t>A.	Solid</a:t>
            </a:r>
            <a:endParaRPr lang="en-GB" altLang="en-US" sz="3200">
              <a:solidFill>
                <a:schemeClr val="bg1"/>
              </a:solidFill>
              <a:latin typeface="Comic Sans MS" panose="030F0702030302020204" pitchFamily="66" charset="0"/>
              <a:cs typeface="Times New Roman" panose="02020603050405020304" pitchFamily="18" charset="0"/>
            </a:endParaRPr>
          </a:p>
        </p:txBody>
      </p:sp>
      <p:sp>
        <p:nvSpPr>
          <p:cNvPr id="34820" name="Rectangle 4">
            <a:extLst>
              <a:ext uri="{FF2B5EF4-FFF2-40B4-BE49-F238E27FC236}">
                <a16:creationId xmlns:a16="http://schemas.microsoft.com/office/drawing/2014/main" id="{44C35621-A2C0-2526-1125-902C20B70474}"/>
              </a:ext>
            </a:extLst>
          </p:cNvPr>
          <p:cNvSpPr>
            <a:spLocks noChangeArrowheads="1"/>
          </p:cNvSpPr>
          <p:nvPr/>
        </p:nvSpPr>
        <p:spPr bwMode="auto">
          <a:xfrm>
            <a:off x="762000" y="3143250"/>
            <a:ext cx="23526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B.	Liquid</a:t>
            </a:r>
            <a:endParaRPr lang="en-GB" altLang="en-US" sz="3200">
              <a:solidFill>
                <a:schemeClr val="bg1"/>
              </a:solidFill>
              <a:latin typeface="Comic Sans MS" panose="030F0702030302020204" pitchFamily="66" charset="0"/>
            </a:endParaRPr>
          </a:p>
        </p:txBody>
      </p:sp>
      <p:sp>
        <p:nvSpPr>
          <p:cNvPr id="34821" name="Rectangle 5">
            <a:extLst>
              <a:ext uri="{FF2B5EF4-FFF2-40B4-BE49-F238E27FC236}">
                <a16:creationId xmlns:a16="http://schemas.microsoft.com/office/drawing/2014/main" id="{E0784136-834B-3499-421E-78087396582C}"/>
              </a:ext>
            </a:extLst>
          </p:cNvPr>
          <p:cNvSpPr>
            <a:spLocks noChangeArrowheads="1"/>
          </p:cNvSpPr>
          <p:nvPr/>
        </p:nvSpPr>
        <p:spPr bwMode="auto">
          <a:xfrm>
            <a:off x="762000" y="3856038"/>
            <a:ext cx="18653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C.	Gas</a:t>
            </a:r>
            <a:endParaRPr lang="en-GB" altLang="en-US" sz="3200">
              <a:solidFill>
                <a:schemeClr val="bg1"/>
              </a:solidFill>
              <a:latin typeface="Comic Sans MS" panose="030F0702030302020204" pitchFamily="66" charset="0"/>
            </a:endParaRPr>
          </a:p>
        </p:txBody>
      </p:sp>
      <p:sp>
        <p:nvSpPr>
          <p:cNvPr id="34822" name="Rectangle 6">
            <a:extLst>
              <a:ext uri="{FF2B5EF4-FFF2-40B4-BE49-F238E27FC236}">
                <a16:creationId xmlns:a16="http://schemas.microsoft.com/office/drawing/2014/main" id="{2015CDF5-8362-EEB0-7319-4FDE2912C095}"/>
              </a:ext>
            </a:extLst>
          </p:cNvPr>
          <p:cNvSpPr>
            <a:spLocks noChangeArrowheads="1"/>
          </p:cNvSpPr>
          <p:nvPr/>
        </p:nvSpPr>
        <p:spPr bwMode="auto">
          <a:xfrm>
            <a:off x="762000" y="4667250"/>
            <a:ext cx="21367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D.	Fluid</a:t>
            </a:r>
            <a:endParaRPr lang="en-GB" altLang="en-US" sz="3200">
              <a:solidFill>
                <a:schemeClr val="bg1"/>
              </a:solidFill>
              <a:latin typeface="Comic Sans MS" panose="030F0702030302020204" pitchFamily="66"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a:extLst>
              <a:ext uri="{FF2B5EF4-FFF2-40B4-BE49-F238E27FC236}">
                <a16:creationId xmlns:a16="http://schemas.microsoft.com/office/drawing/2014/main" id="{5B4196F0-E082-D46D-3240-091CB05363DD}"/>
              </a:ext>
            </a:extLst>
          </p:cNvPr>
          <p:cNvSpPr txBox="1">
            <a:spLocks noChangeArrowheads="1"/>
          </p:cNvSpPr>
          <p:nvPr/>
        </p:nvSpPr>
        <p:spPr bwMode="auto">
          <a:xfrm>
            <a:off x="457200" y="476250"/>
            <a:ext cx="78486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3600">
                <a:solidFill>
                  <a:schemeClr val="bg1"/>
                </a:solidFill>
                <a:latin typeface="Comic Sans MS" panose="030F0702030302020204" pitchFamily="66" charset="0"/>
                <a:cs typeface="Times New Roman" panose="02020603050405020304" pitchFamily="18" charset="0"/>
              </a:rPr>
              <a:t>2.	 In which of the following are the particles closest together?</a:t>
            </a:r>
          </a:p>
        </p:txBody>
      </p:sp>
      <p:sp>
        <p:nvSpPr>
          <p:cNvPr id="35843" name="Text Box 3">
            <a:extLst>
              <a:ext uri="{FF2B5EF4-FFF2-40B4-BE49-F238E27FC236}">
                <a16:creationId xmlns:a16="http://schemas.microsoft.com/office/drawing/2014/main" id="{7DA55D02-B571-5513-677B-75F28B663355}"/>
              </a:ext>
            </a:extLst>
          </p:cNvPr>
          <p:cNvSpPr txBox="1">
            <a:spLocks noChangeArrowheads="1"/>
          </p:cNvSpPr>
          <p:nvPr/>
        </p:nvSpPr>
        <p:spPr bwMode="auto">
          <a:xfrm>
            <a:off x="762000" y="2381250"/>
            <a:ext cx="6324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3600">
                <a:solidFill>
                  <a:srgbClr val="00B0F0"/>
                </a:solidFill>
                <a:latin typeface="Comic Sans MS" panose="030F0702030302020204" pitchFamily="66" charset="0"/>
                <a:cs typeface="Times New Roman" panose="02020603050405020304" pitchFamily="18" charset="0"/>
              </a:rPr>
              <a:t>A.	Solid</a:t>
            </a:r>
            <a:endParaRPr lang="en-GB" altLang="en-US" sz="3200">
              <a:solidFill>
                <a:srgbClr val="00B0F0"/>
              </a:solidFill>
              <a:latin typeface="Comic Sans MS" panose="030F0702030302020204" pitchFamily="66" charset="0"/>
              <a:cs typeface="Times New Roman" panose="02020603050405020304" pitchFamily="18" charset="0"/>
            </a:endParaRPr>
          </a:p>
        </p:txBody>
      </p:sp>
      <p:sp>
        <p:nvSpPr>
          <p:cNvPr id="35844" name="Rectangle 4">
            <a:extLst>
              <a:ext uri="{FF2B5EF4-FFF2-40B4-BE49-F238E27FC236}">
                <a16:creationId xmlns:a16="http://schemas.microsoft.com/office/drawing/2014/main" id="{CDC6EA54-A79F-9BDD-FFA0-556713016A11}"/>
              </a:ext>
            </a:extLst>
          </p:cNvPr>
          <p:cNvSpPr>
            <a:spLocks noChangeArrowheads="1"/>
          </p:cNvSpPr>
          <p:nvPr/>
        </p:nvSpPr>
        <p:spPr bwMode="auto">
          <a:xfrm>
            <a:off x="762000" y="3143250"/>
            <a:ext cx="23526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B.	Liquid</a:t>
            </a:r>
            <a:endParaRPr lang="en-GB" altLang="en-US" sz="3200">
              <a:solidFill>
                <a:schemeClr val="bg1"/>
              </a:solidFill>
              <a:latin typeface="Comic Sans MS" panose="030F0702030302020204" pitchFamily="66" charset="0"/>
            </a:endParaRPr>
          </a:p>
        </p:txBody>
      </p:sp>
      <p:sp>
        <p:nvSpPr>
          <p:cNvPr id="35845" name="Rectangle 5">
            <a:extLst>
              <a:ext uri="{FF2B5EF4-FFF2-40B4-BE49-F238E27FC236}">
                <a16:creationId xmlns:a16="http://schemas.microsoft.com/office/drawing/2014/main" id="{C1404C7D-3C06-C7FC-22FB-6D4A85E07FA8}"/>
              </a:ext>
            </a:extLst>
          </p:cNvPr>
          <p:cNvSpPr>
            <a:spLocks noChangeArrowheads="1"/>
          </p:cNvSpPr>
          <p:nvPr/>
        </p:nvSpPr>
        <p:spPr bwMode="auto">
          <a:xfrm>
            <a:off x="762000" y="3856038"/>
            <a:ext cx="18653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C.	Gas</a:t>
            </a:r>
            <a:endParaRPr lang="en-GB" altLang="en-US" sz="3200">
              <a:solidFill>
                <a:schemeClr val="bg1"/>
              </a:solidFill>
              <a:latin typeface="Comic Sans MS" panose="030F0702030302020204" pitchFamily="66" charset="0"/>
            </a:endParaRPr>
          </a:p>
        </p:txBody>
      </p:sp>
      <p:sp>
        <p:nvSpPr>
          <p:cNvPr id="35846" name="Rectangle 6">
            <a:extLst>
              <a:ext uri="{FF2B5EF4-FFF2-40B4-BE49-F238E27FC236}">
                <a16:creationId xmlns:a16="http://schemas.microsoft.com/office/drawing/2014/main" id="{8B747C8C-F555-C251-EBCB-B17C839070BC}"/>
              </a:ext>
            </a:extLst>
          </p:cNvPr>
          <p:cNvSpPr>
            <a:spLocks noChangeArrowheads="1"/>
          </p:cNvSpPr>
          <p:nvPr/>
        </p:nvSpPr>
        <p:spPr bwMode="auto">
          <a:xfrm>
            <a:off x="762000" y="4667250"/>
            <a:ext cx="21367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D.	Fluid</a:t>
            </a:r>
            <a:endParaRPr lang="en-GB" altLang="en-US" sz="3200">
              <a:solidFill>
                <a:schemeClr val="bg1"/>
              </a:solidFill>
              <a:latin typeface="Comic Sans MS" panose="030F0702030302020204" pitchFamily="66"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a:extLst>
              <a:ext uri="{FF2B5EF4-FFF2-40B4-BE49-F238E27FC236}">
                <a16:creationId xmlns:a16="http://schemas.microsoft.com/office/drawing/2014/main" id="{75C49604-792B-E662-BFC0-DF7F537D0650}"/>
              </a:ext>
            </a:extLst>
          </p:cNvPr>
          <p:cNvSpPr txBox="1">
            <a:spLocks noChangeArrowheads="1"/>
          </p:cNvSpPr>
          <p:nvPr/>
        </p:nvSpPr>
        <p:spPr bwMode="auto">
          <a:xfrm>
            <a:off x="466725" y="549275"/>
            <a:ext cx="78486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3600">
                <a:solidFill>
                  <a:schemeClr val="bg1"/>
                </a:solidFill>
                <a:latin typeface="Comic Sans MS" panose="030F0702030302020204" pitchFamily="66" charset="0"/>
                <a:cs typeface="Times New Roman" panose="02020603050405020304" pitchFamily="18" charset="0"/>
              </a:rPr>
              <a:t>3.	 How does heat energy reach the Earth from the Sun?</a:t>
            </a:r>
          </a:p>
        </p:txBody>
      </p:sp>
      <p:sp>
        <p:nvSpPr>
          <p:cNvPr id="36867" name="Text Box 3">
            <a:extLst>
              <a:ext uri="{FF2B5EF4-FFF2-40B4-BE49-F238E27FC236}">
                <a16:creationId xmlns:a16="http://schemas.microsoft.com/office/drawing/2014/main" id="{F5E8F0D9-06DF-FC90-ECAB-50203FF6AD88}"/>
              </a:ext>
            </a:extLst>
          </p:cNvPr>
          <p:cNvSpPr txBox="1">
            <a:spLocks noChangeArrowheads="1"/>
          </p:cNvSpPr>
          <p:nvPr/>
        </p:nvSpPr>
        <p:spPr bwMode="auto">
          <a:xfrm>
            <a:off x="771525" y="2454275"/>
            <a:ext cx="6324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3600">
                <a:solidFill>
                  <a:schemeClr val="bg1"/>
                </a:solidFill>
                <a:latin typeface="Comic Sans MS" panose="030F0702030302020204" pitchFamily="66" charset="0"/>
                <a:cs typeface="Times New Roman" panose="02020603050405020304" pitchFamily="18" charset="0"/>
              </a:rPr>
              <a:t>A.	Radiation</a:t>
            </a:r>
            <a:endParaRPr lang="en-GB" altLang="en-US" sz="3200">
              <a:solidFill>
                <a:schemeClr val="bg1"/>
              </a:solidFill>
              <a:latin typeface="Comic Sans MS" panose="030F0702030302020204" pitchFamily="66" charset="0"/>
              <a:cs typeface="Times New Roman" panose="02020603050405020304" pitchFamily="18" charset="0"/>
            </a:endParaRPr>
          </a:p>
        </p:txBody>
      </p:sp>
      <p:sp>
        <p:nvSpPr>
          <p:cNvPr id="36868" name="Rectangle 4">
            <a:extLst>
              <a:ext uri="{FF2B5EF4-FFF2-40B4-BE49-F238E27FC236}">
                <a16:creationId xmlns:a16="http://schemas.microsoft.com/office/drawing/2014/main" id="{67F430F2-4702-8477-E15B-4BEB68730177}"/>
              </a:ext>
            </a:extLst>
          </p:cNvPr>
          <p:cNvSpPr>
            <a:spLocks noChangeArrowheads="1"/>
          </p:cNvSpPr>
          <p:nvPr/>
        </p:nvSpPr>
        <p:spPr bwMode="auto">
          <a:xfrm>
            <a:off x="771525" y="3216275"/>
            <a:ext cx="34194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B.	Conduction</a:t>
            </a:r>
            <a:endParaRPr lang="en-GB" altLang="en-US" sz="3200">
              <a:solidFill>
                <a:schemeClr val="bg1"/>
              </a:solidFill>
              <a:latin typeface="Comic Sans MS" panose="030F0702030302020204" pitchFamily="66" charset="0"/>
            </a:endParaRPr>
          </a:p>
        </p:txBody>
      </p:sp>
      <p:sp>
        <p:nvSpPr>
          <p:cNvPr id="36869" name="Rectangle 5">
            <a:extLst>
              <a:ext uri="{FF2B5EF4-FFF2-40B4-BE49-F238E27FC236}">
                <a16:creationId xmlns:a16="http://schemas.microsoft.com/office/drawing/2014/main" id="{C7049ABE-A48D-6153-7B72-4CA54512FFBF}"/>
              </a:ext>
            </a:extLst>
          </p:cNvPr>
          <p:cNvSpPr>
            <a:spLocks noChangeArrowheads="1"/>
          </p:cNvSpPr>
          <p:nvPr/>
        </p:nvSpPr>
        <p:spPr bwMode="auto">
          <a:xfrm>
            <a:off x="771525" y="3929063"/>
            <a:ext cx="33861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C.	Convection</a:t>
            </a:r>
            <a:endParaRPr lang="en-GB" altLang="en-US" sz="3200">
              <a:solidFill>
                <a:schemeClr val="bg1"/>
              </a:solidFill>
              <a:latin typeface="Comic Sans MS" panose="030F0702030302020204" pitchFamily="66" charset="0"/>
            </a:endParaRPr>
          </a:p>
        </p:txBody>
      </p:sp>
      <p:sp>
        <p:nvSpPr>
          <p:cNvPr id="36870" name="Rectangle 6">
            <a:extLst>
              <a:ext uri="{FF2B5EF4-FFF2-40B4-BE49-F238E27FC236}">
                <a16:creationId xmlns:a16="http://schemas.microsoft.com/office/drawing/2014/main" id="{76DA8D76-0C33-D43E-A131-6873A5FB54D1}"/>
              </a:ext>
            </a:extLst>
          </p:cNvPr>
          <p:cNvSpPr>
            <a:spLocks noChangeArrowheads="1"/>
          </p:cNvSpPr>
          <p:nvPr/>
        </p:nvSpPr>
        <p:spPr bwMode="auto">
          <a:xfrm>
            <a:off x="771525" y="4740275"/>
            <a:ext cx="32305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D.	Insulation</a:t>
            </a:r>
            <a:endParaRPr lang="en-GB" altLang="en-US" sz="3200">
              <a:solidFill>
                <a:schemeClr val="bg1"/>
              </a:solidFill>
              <a:latin typeface="Comic Sans MS" panose="030F0702030302020204" pitchFamily="66"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a:extLst>
              <a:ext uri="{FF2B5EF4-FFF2-40B4-BE49-F238E27FC236}">
                <a16:creationId xmlns:a16="http://schemas.microsoft.com/office/drawing/2014/main" id="{9D803890-7B02-3712-5A3E-1DFE3568D8EE}"/>
              </a:ext>
            </a:extLst>
          </p:cNvPr>
          <p:cNvSpPr txBox="1">
            <a:spLocks noChangeArrowheads="1"/>
          </p:cNvSpPr>
          <p:nvPr/>
        </p:nvSpPr>
        <p:spPr bwMode="auto">
          <a:xfrm>
            <a:off x="466725" y="549275"/>
            <a:ext cx="78486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3600">
                <a:solidFill>
                  <a:schemeClr val="bg1"/>
                </a:solidFill>
                <a:latin typeface="Comic Sans MS" panose="030F0702030302020204" pitchFamily="66" charset="0"/>
                <a:cs typeface="Times New Roman" panose="02020603050405020304" pitchFamily="18" charset="0"/>
              </a:rPr>
              <a:t>3.	 How does heat energy reach the Earth from the Sun?</a:t>
            </a:r>
          </a:p>
        </p:txBody>
      </p:sp>
      <p:sp>
        <p:nvSpPr>
          <p:cNvPr id="37891" name="Text Box 3">
            <a:extLst>
              <a:ext uri="{FF2B5EF4-FFF2-40B4-BE49-F238E27FC236}">
                <a16:creationId xmlns:a16="http://schemas.microsoft.com/office/drawing/2014/main" id="{E38179DE-0A61-2976-1332-8D0B86272B39}"/>
              </a:ext>
            </a:extLst>
          </p:cNvPr>
          <p:cNvSpPr txBox="1">
            <a:spLocks noChangeArrowheads="1"/>
          </p:cNvSpPr>
          <p:nvPr/>
        </p:nvSpPr>
        <p:spPr bwMode="auto">
          <a:xfrm>
            <a:off x="771525" y="2454275"/>
            <a:ext cx="6324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3600">
                <a:solidFill>
                  <a:srgbClr val="00B0F0"/>
                </a:solidFill>
                <a:latin typeface="Comic Sans MS" panose="030F0702030302020204" pitchFamily="66" charset="0"/>
                <a:cs typeface="Times New Roman" panose="02020603050405020304" pitchFamily="18" charset="0"/>
              </a:rPr>
              <a:t>A.	Radiation</a:t>
            </a:r>
            <a:endParaRPr lang="en-GB" altLang="en-US" sz="3200">
              <a:solidFill>
                <a:srgbClr val="00B0F0"/>
              </a:solidFill>
              <a:latin typeface="Comic Sans MS" panose="030F0702030302020204" pitchFamily="66" charset="0"/>
              <a:cs typeface="Times New Roman" panose="02020603050405020304" pitchFamily="18" charset="0"/>
            </a:endParaRPr>
          </a:p>
        </p:txBody>
      </p:sp>
      <p:sp>
        <p:nvSpPr>
          <p:cNvPr id="37892" name="Rectangle 4">
            <a:extLst>
              <a:ext uri="{FF2B5EF4-FFF2-40B4-BE49-F238E27FC236}">
                <a16:creationId xmlns:a16="http://schemas.microsoft.com/office/drawing/2014/main" id="{5A81DBE1-3710-98F0-12D7-97FE3602A533}"/>
              </a:ext>
            </a:extLst>
          </p:cNvPr>
          <p:cNvSpPr>
            <a:spLocks noChangeArrowheads="1"/>
          </p:cNvSpPr>
          <p:nvPr/>
        </p:nvSpPr>
        <p:spPr bwMode="auto">
          <a:xfrm>
            <a:off x="771525" y="3216275"/>
            <a:ext cx="34194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B.	Conduction</a:t>
            </a:r>
            <a:endParaRPr lang="en-GB" altLang="en-US" sz="3200">
              <a:solidFill>
                <a:schemeClr val="bg1"/>
              </a:solidFill>
              <a:latin typeface="Comic Sans MS" panose="030F0702030302020204" pitchFamily="66" charset="0"/>
            </a:endParaRPr>
          </a:p>
        </p:txBody>
      </p:sp>
      <p:sp>
        <p:nvSpPr>
          <p:cNvPr id="37893" name="Rectangle 5">
            <a:extLst>
              <a:ext uri="{FF2B5EF4-FFF2-40B4-BE49-F238E27FC236}">
                <a16:creationId xmlns:a16="http://schemas.microsoft.com/office/drawing/2014/main" id="{8AF52693-303C-ABD1-B925-BB4A7696F383}"/>
              </a:ext>
            </a:extLst>
          </p:cNvPr>
          <p:cNvSpPr>
            <a:spLocks noChangeArrowheads="1"/>
          </p:cNvSpPr>
          <p:nvPr/>
        </p:nvSpPr>
        <p:spPr bwMode="auto">
          <a:xfrm>
            <a:off x="771525" y="3929063"/>
            <a:ext cx="33861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C.	Convection</a:t>
            </a:r>
            <a:endParaRPr lang="en-GB" altLang="en-US" sz="3200">
              <a:solidFill>
                <a:schemeClr val="bg1"/>
              </a:solidFill>
              <a:latin typeface="Comic Sans MS" panose="030F0702030302020204" pitchFamily="66" charset="0"/>
            </a:endParaRPr>
          </a:p>
        </p:txBody>
      </p:sp>
      <p:sp>
        <p:nvSpPr>
          <p:cNvPr id="37894" name="Rectangle 6">
            <a:extLst>
              <a:ext uri="{FF2B5EF4-FFF2-40B4-BE49-F238E27FC236}">
                <a16:creationId xmlns:a16="http://schemas.microsoft.com/office/drawing/2014/main" id="{B8185DE3-9C7E-5F50-0E5D-004A87125BF4}"/>
              </a:ext>
            </a:extLst>
          </p:cNvPr>
          <p:cNvSpPr>
            <a:spLocks noChangeArrowheads="1"/>
          </p:cNvSpPr>
          <p:nvPr/>
        </p:nvSpPr>
        <p:spPr bwMode="auto">
          <a:xfrm>
            <a:off x="771525" y="4740275"/>
            <a:ext cx="32305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D.	Insulation</a:t>
            </a:r>
            <a:endParaRPr lang="en-GB" altLang="en-US" sz="3200">
              <a:solidFill>
                <a:schemeClr val="bg1"/>
              </a:solidFill>
              <a:latin typeface="Comic Sans MS" panose="030F0702030302020204" pitchFamily="66"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a:extLst>
              <a:ext uri="{FF2B5EF4-FFF2-40B4-BE49-F238E27FC236}">
                <a16:creationId xmlns:a16="http://schemas.microsoft.com/office/drawing/2014/main" id="{2C09D61C-C8D2-F040-A19F-EFCCFC6613B5}"/>
              </a:ext>
            </a:extLst>
          </p:cNvPr>
          <p:cNvSpPr txBox="1">
            <a:spLocks noChangeArrowheads="1"/>
          </p:cNvSpPr>
          <p:nvPr/>
        </p:nvSpPr>
        <p:spPr bwMode="auto">
          <a:xfrm>
            <a:off x="457200" y="476250"/>
            <a:ext cx="78486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3600">
                <a:solidFill>
                  <a:schemeClr val="bg1"/>
                </a:solidFill>
                <a:latin typeface="Comic Sans MS" panose="030F0702030302020204" pitchFamily="66" charset="0"/>
                <a:cs typeface="Times New Roman" panose="02020603050405020304" pitchFamily="18" charset="0"/>
              </a:rPr>
              <a:t>4.	 Which is the best surface for reflecting heat radiation?</a:t>
            </a:r>
          </a:p>
        </p:txBody>
      </p:sp>
      <p:sp>
        <p:nvSpPr>
          <p:cNvPr id="38915" name="Text Box 3">
            <a:extLst>
              <a:ext uri="{FF2B5EF4-FFF2-40B4-BE49-F238E27FC236}">
                <a16:creationId xmlns:a16="http://schemas.microsoft.com/office/drawing/2014/main" id="{154A1BC3-93AC-ED00-F822-187EF44CF26C}"/>
              </a:ext>
            </a:extLst>
          </p:cNvPr>
          <p:cNvSpPr txBox="1">
            <a:spLocks noChangeArrowheads="1"/>
          </p:cNvSpPr>
          <p:nvPr/>
        </p:nvSpPr>
        <p:spPr bwMode="auto">
          <a:xfrm>
            <a:off x="762000" y="2381250"/>
            <a:ext cx="6324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3600">
                <a:solidFill>
                  <a:schemeClr val="bg1"/>
                </a:solidFill>
                <a:latin typeface="Comic Sans MS" panose="030F0702030302020204" pitchFamily="66" charset="0"/>
                <a:cs typeface="Times New Roman" panose="02020603050405020304" pitchFamily="18" charset="0"/>
              </a:rPr>
              <a:t>A.	Shiny white</a:t>
            </a:r>
            <a:endParaRPr lang="en-GB" altLang="en-US" sz="3200">
              <a:solidFill>
                <a:schemeClr val="bg1"/>
              </a:solidFill>
              <a:latin typeface="Comic Sans MS" panose="030F0702030302020204" pitchFamily="66" charset="0"/>
              <a:cs typeface="Times New Roman" panose="02020603050405020304" pitchFamily="18" charset="0"/>
            </a:endParaRPr>
          </a:p>
        </p:txBody>
      </p:sp>
      <p:sp>
        <p:nvSpPr>
          <p:cNvPr id="38916" name="Rectangle 4">
            <a:extLst>
              <a:ext uri="{FF2B5EF4-FFF2-40B4-BE49-F238E27FC236}">
                <a16:creationId xmlns:a16="http://schemas.microsoft.com/office/drawing/2014/main" id="{B51F066C-0A4A-415A-C406-6A8F636D879A}"/>
              </a:ext>
            </a:extLst>
          </p:cNvPr>
          <p:cNvSpPr>
            <a:spLocks noChangeArrowheads="1"/>
          </p:cNvSpPr>
          <p:nvPr/>
        </p:nvSpPr>
        <p:spPr bwMode="auto">
          <a:xfrm>
            <a:off x="762000" y="3143250"/>
            <a:ext cx="3225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B.	Dull white</a:t>
            </a:r>
            <a:endParaRPr lang="en-GB" altLang="en-US" sz="3200">
              <a:solidFill>
                <a:schemeClr val="bg1"/>
              </a:solidFill>
              <a:latin typeface="Comic Sans MS" panose="030F0702030302020204" pitchFamily="66" charset="0"/>
            </a:endParaRPr>
          </a:p>
        </p:txBody>
      </p:sp>
      <p:sp>
        <p:nvSpPr>
          <p:cNvPr id="38917" name="Rectangle 5">
            <a:extLst>
              <a:ext uri="{FF2B5EF4-FFF2-40B4-BE49-F238E27FC236}">
                <a16:creationId xmlns:a16="http://schemas.microsoft.com/office/drawing/2014/main" id="{1349BE5A-7409-2B8C-8274-B9EE88684034}"/>
              </a:ext>
            </a:extLst>
          </p:cNvPr>
          <p:cNvSpPr>
            <a:spLocks noChangeArrowheads="1"/>
          </p:cNvSpPr>
          <p:nvPr/>
        </p:nvSpPr>
        <p:spPr bwMode="auto">
          <a:xfrm>
            <a:off x="762000" y="3856038"/>
            <a:ext cx="35353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C.	Shiny black</a:t>
            </a:r>
            <a:endParaRPr lang="en-GB" altLang="en-US" sz="3200">
              <a:solidFill>
                <a:schemeClr val="bg1"/>
              </a:solidFill>
              <a:latin typeface="Comic Sans MS" panose="030F0702030302020204" pitchFamily="66" charset="0"/>
            </a:endParaRPr>
          </a:p>
        </p:txBody>
      </p:sp>
      <p:sp>
        <p:nvSpPr>
          <p:cNvPr id="38918" name="Rectangle 6">
            <a:extLst>
              <a:ext uri="{FF2B5EF4-FFF2-40B4-BE49-F238E27FC236}">
                <a16:creationId xmlns:a16="http://schemas.microsoft.com/office/drawing/2014/main" id="{80B7C7A3-2650-8EA2-CE8D-6E3391BBC20B}"/>
              </a:ext>
            </a:extLst>
          </p:cNvPr>
          <p:cNvSpPr>
            <a:spLocks noChangeArrowheads="1"/>
          </p:cNvSpPr>
          <p:nvPr/>
        </p:nvSpPr>
        <p:spPr bwMode="auto">
          <a:xfrm>
            <a:off x="762000" y="4667250"/>
            <a:ext cx="31670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D.	Dull black</a:t>
            </a:r>
            <a:endParaRPr lang="en-GB" altLang="en-US" sz="3200">
              <a:solidFill>
                <a:schemeClr val="bg1"/>
              </a:solidFill>
              <a:latin typeface="Comic Sans MS" panose="030F0702030302020204" pitchFamily="66"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a:extLst>
              <a:ext uri="{FF2B5EF4-FFF2-40B4-BE49-F238E27FC236}">
                <a16:creationId xmlns:a16="http://schemas.microsoft.com/office/drawing/2014/main" id="{A7AC0C59-4FD3-3200-DDA4-8A4BA1BF3943}"/>
              </a:ext>
            </a:extLst>
          </p:cNvPr>
          <p:cNvSpPr txBox="1">
            <a:spLocks noChangeArrowheads="1"/>
          </p:cNvSpPr>
          <p:nvPr/>
        </p:nvSpPr>
        <p:spPr bwMode="auto">
          <a:xfrm>
            <a:off x="457200" y="476250"/>
            <a:ext cx="78486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3600">
                <a:solidFill>
                  <a:schemeClr val="bg1"/>
                </a:solidFill>
                <a:latin typeface="Comic Sans MS" panose="030F0702030302020204" pitchFamily="66" charset="0"/>
                <a:cs typeface="Times New Roman" panose="02020603050405020304" pitchFamily="18" charset="0"/>
              </a:rPr>
              <a:t>4.	 Which is the best surface for reflecting heat radiation?</a:t>
            </a:r>
          </a:p>
        </p:txBody>
      </p:sp>
      <p:sp>
        <p:nvSpPr>
          <p:cNvPr id="39939" name="Text Box 3">
            <a:extLst>
              <a:ext uri="{FF2B5EF4-FFF2-40B4-BE49-F238E27FC236}">
                <a16:creationId xmlns:a16="http://schemas.microsoft.com/office/drawing/2014/main" id="{765526AD-B077-3776-9414-3A958772342C}"/>
              </a:ext>
            </a:extLst>
          </p:cNvPr>
          <p:cNvSpPr txBox="1">
            <a:spLocks noChangeArrowheads="1"/>
          </p:cNvSpPr>
          <p:nvPr/>
        </p:nvSpPr>
        <p:spPr bwMode="auto">
          <a:xfrm>
            <a:off x="762000" y="2381250"/>
            <a:ext cx="6324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3600">
                <a:solidFill>
                  <a:srgbClr val="00B0F0"/>
                </a:solidFill>
                <a:latin typeface="Comic Sans MS" panose="030F0702030302020204" pitchFamily="66" charset="0"/>
                <a:cs typeface="Times New Roman" panose="02020603050405020304" pitchFamily="18" charset="0"/>
              </a:rPr>
              <a:t>A.	Shiny white</a:t>
            </a:r>
            <a:endParaRPr lang="en-GB" altLang="en-US" sz="3200">
              <a:solidFill>
                <a:srgbClr val="00B0F0"/>
              </a:solidFill>
              <a:latin typeface="Comic Sans MS" panose="030F0702030302020204" pitchFamily="66" charset="0"/>
              <a:cs typeface="Times New Roman" panose="02020603050405020304" pitchFamily="18" charset="0"/>
            </a:endParaRPr>
          </a:p>
        </p:txBody>
      </p:sp>
      <p:sp>
        <p:nvSpPr>
          <p:cNvPr id="39940" name="Rectangle 4">
            <a:extLst>
              <a:ext uri="{FF2B5EF4-FFF2-40B4-BE49-F238E27FC236}">
                <a16:creationId xmlns:a16="http://schemas.microsoft.com/office/drawing/2014/main" id="{B8DA7518-538A-9169-D7C6-FF8F45643DA0}"/>
              </a:ext>
            </a:extLst>
          </p:cNvPr>
          <p:cNvSpPr>
            <a:spLocks noChangeArrowheads="1"/>
          </p:cNvSpPr>
          <p:nvPr/>
        </p:nvSpPr>
        <p:spPr bwMode="auto">
          <a:xfrm>
            <a:off x="762000" y="3143250"/>
            <a:ext cx="3225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B.	Dull white</a:t>
            </a:r>
            <a:endParaRPr lang="en-GB" altLang="en-US" sz="3200">
              <a:solidFill>
                <a:schemeClr val="bg1"/>
              </a:solidFill>
              <a:latin typeface="Comic Sans MS" panose="030F0702030302020204" pitchFamily="66" charset="0"/>
            </a:endParaRPr>
          </a:p>
        </p:txBody>
      </p:sp>
      <p:sp>
        <p:nvSpPr>
          <p:cNvPr id="39941" name="Rectangle 5">
            <a:extLst>
              <a:ext uri="{FF2B5EF4-FFF2-40B4-BE49-F238E27FC236}">
                <a16:creationId xmlns:a16="http://schemas.microsoft.com/office/drawing/2014/main" id="{4BF6CDAE-9023-81D0-DE49-4F0B62ED87CF}"/>
              </a:ext>
            </a:extLst>
          </p:cNvPr>
          <p:cNvSpPr>
            <a:spLocks noChangeArrowheads="1"/>
          </p:cNvSpPr>
          <p:nvPr/>
        </p:nvSpPr>
        <p:spPr bwMode="auto">
          <a:xfrm>
            <a:off x="762000" y="3856038"/>
            <a:ext cx="35353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C.	Shiny black</a:t>
            </a:r>
            <a:endParaRPr lang="en-GB" altLang="en-US" sz="3200">
              <a:solidFill>
                <a:schemeClr val="bg1"/>
              </a:solidFill>
              <a:latin typeface="Comic Sans MS" panose="030F0702030302020204" pitchFamily="66" charset="0"/>
            </a:endParaRPr>
          </a:p>
        </p:txBody>
      </p:sp>
      <p:sp>
        <p:nvSpPr>
          <p:cNvPr id="39942" name="Rectangle 6">
            <a:extLst>
              <a:ext uri="{FF2B5EF4-FFF2-40B4-BE49-F238E27FC236}">
                <a16:creationId xmlns:a16="http://schemas.microsoft.com/office/drawing/2014/main" id="{DDB79937-0A0E-9EC8-F9D9-8083F09DF037}"/>
              </a:ext>
            </a:extLst>
          </p:cNvPr>
          <p:cNvSpPr>
            <a:spLocks noChangeArrowheads="1"/>
          </p:cNvSpPr>
          <p:nvPr/>
        </p:nvSpPr>
        <p:spPr bwMode="auto">
          <a:xfrm>
            <a:off x="762000" y="4667250"/>
            <a:ext cx="31670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D.	Dull black</a:t>
            </a:r>
            <a:endParaRPr lang="en-GB" altLang="en-US" sz="3200">
              <a:solidFill>
                <a:schemeClr val="bg1"/>
              </a:solidFill>
              <a:latin typeface="Comic Sans MS" panose="030F0702030302020204" pitchFamily="66"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a:extLst>
              <a:ext uri="{FF2B5EF4-FFF2-40B4-BE49-F238E27FC236}">
                <a16:creationId xmlns:a16="http://schemas.microsoft.com/office/drawing/2014/main" id="{A81EFBE0-09CE-26A6-2E41-C3ADFA51D5E2}"/>
              </a:ext>
            </a:extLst>
          </p:cNvPr>
          <p:cNvSpPr txBox="1">
            <a:spLocks noChangeArrowheads="1"/>
          </p:cNvSpPr>
          <p:nvPr/>
        </p:nvSpPr>
        <p:spPr bwMode="auto">
          <a:xfrm>
            <a:off x="423863" y="476250"/>
            <a:ext cx="78486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3600">
                <a:solidFill>
                  <a:schemeClr val="bg1"/>
                </a:solidFill>
                <a:latin typeface="Comic Sans MS" panose="030F0702030302020204" pitchFamily="66" charset="0"/>
                <a:cs typeface="Times New Roman" panose="02020603050405020304" pitchFamily="18" charset="0"/>
              </a:rPr>
              <a:t>5.	 Which is the best surface for absorbing heat radiation?</a:t>
            </a:r>
          </a:p>
        </p:txBody>
      </p:sp>
      <p:sp>
        <p:nvSpPr>
          <p:cNvPr id="40963" name="Text Box 3">
            <a:extLst>
              <a:ext uri="{FF2B5EF4-FFF2-40B4-BE49-F238E27FC236}">
                <a16:creationId xmlns:a16="http://schemas.microsoft.com/office/drawing/2014/main" id="{9C7782AF-14C0-5C6D-0DA7-714E59400530}"/>
              </a:ext>
            </a:extLst>
          </p:cNvPr>
          <p:cNvSpPr txBox="1">
            <a:spLocks noChangeArrowheads="1"/>
          </p:cNvSpPr>
          <p:nvPr/>
        </p:nvSpPr>
        <p:spPr bwMode="auto">
          <a:xfrm>
            <a:off x="728663" y="2381250"/>
            <a:ext cx="6324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3600">
                <a:solidFill>
                  <a:schemeClr val="bg1"/>
                </a:solidFill>
                <a:latin typeface="Comic Sans MS" panose="030F0702030302020204" pitchFamily="66" charset="0"/>
                <a:cs typeface="Times New Roman" panose="02020603050405020304" pitchFamily="18" charset="0"/>
              </a:rPr>
              <a:t>A.	Shiny white</a:t>
            </a:r>
            <a:endParaRPr lang="en-GB" altLang="en-US" sz="3200">
              <a:solidFill>
                <a:schemeClr val="bg1"/>
              </a:solidFill>
              <a:latin typeface="Comic Sans MS" panose="030F0702030302020204" pitchFamily="66" charset="0"/>
              <a:cs typeface="Times New Roman" panose="02020603050405020304" pitchFamily="18" charset="0"/>
            </a:endParaRPr>
          </a:p>
        </p:txBody>
      </p:sp>
      <p:sp>
        <p:nvSpPr>
          <p:cNvPr id="40964" name="Rectangle 4">
            <a:extLst>
              <a:ext uri="{FF2B5EF4-FFF2-40B4-BE49-F238E27FC236}">
                <a16:creationId xmlns:a16="http://schemas.microsoft.com/office/drawing/2014/main" id="{3DDADDE6-BB24-0CC4-F911-EC0C000695EA}"/>
              </a:ext>
            </a:extLst>
          </p:cNvPr>
          <p:cNvSpPr>
            <a:spLocks noChangeArrowheads="1"/>
          </p:cNvSpPr>
          <p:nvPr/>
        </p:nvSpPr>
        <p:spPr bwMode="auto">
          <a:xfrm>
            <a:off x="728663" y="3143250"/>
            <a:ext cx="3225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B.	Dull white</a:t>
            </a:r>
            <a:endParaRPr lang="en-GB" altLang="en-US" sz="3200">
              <a:solidFill>
                <a:schemeClr val="bg1"/>
              </a:solidFill>
              <a:latin typeface="Comic Sans MS" panose="030F0702030302020204" pitchFamily="66" charset="0"/>
            </a:endParaRPr>
          </a:p>
        </p:txBody>
      </p:sp>
      <p:sp>
        <p:nvSpPr>
          <p:cNvPr id="40965" name="Rectangle 5">
            <a:extLst>
              <a:ext uri="{FF2B5EF4-FFF2-40B4-BE49-F238E27FC236}">
                <a16:creationId xmlns:a16="http://schemas.microsoft.com/office/drawing/2014/main" id="{AD161E8E-F182-E6C5-D08C-0651C5695ECD}"/>
              </a:ext>
            </a:extLst>
          </p:cNvPr>
          <p:cNvSpPr>
            <a:spLocks noChangeArrowheads="1"/>
          </p:cNvSpPr>
          <p:nvPr/>
        </p:nvSpPr>
        <p:spPr bwMode="auto">
          <a:xfrm>
            <a:off x="728663" y="3856038"/>
            <a:ext cx="35353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C.	Shiny black</a:t>
            </a:r>
            <a:endParaRPr lang="en-GB" altLang="en-US" sz="3200">
              <a:solidFill>
                <a:schemeClr val="bg1"/>
              </a:solidFill>
              <a:latin typeface="Comic Sans MS" panose="030F0702030302020204" pitchFamily="66" charset="0"/>
            </a:endParaRPr>
          </a:p>
        </p:txBody>
      </p:sp>
      <p:sp>
        <p:nvSpPr>
          <p:cNvPr id="40966" name="Rectangle 6">
            <a:extLst>
              <a:ext uri="{FF2B5EF4-FFF2-40B4-BE49-F238E27FC236}">
                <a16:creationId xmlns:a16="http://schemas.microsoft.com/office/drawing/2014/main" id="{0375A2A0-7D05-80DB-331E-E0DC22E41E28}"/>
              </a:ext>
            </a:extLst>
          </p:cNvPr>
          <p:cNvSpPr>
            <a:spLocks noChangeArrowheads="1"/>
          </p:cNvSpPr>
          <p:nvPr/>
        </p:nvSpPr>
        <p:spPr bwMode="auto">
          <a:xfrm>
            <a:off x="728663" y="4667250"/>
            <a:ext cx="31670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D.	Dull black</a:t>
            </a:r>
            <a:endParaRPr lang="en-GB" altLang="en-US" sz="3200">
              <a:solidFill>
                <a:schemeClr val="bg1"/>
              </a:solidFill>
              <a:latin typeface="Comic Sans MS" panose="030F0702030302020204"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F5C94E8-2DD7-A8B4-AB5D-0ADE47B4AD93}"/>
              </a:ext>
            </a:extLst>
          </p:cNvPr>
          <p:cNvSpPr>
            <a:spLocks noGrp="1"/>
          </p:cNvSpPr>
          <p:nvPr>
            <p:ph type="title"/>
          </p:nvPr>
        </p:nvSpPr>
        <p:spPr/>
        <p:txBody>
          <a:bodyPr/>
          <a:lstStyle/>
          <a:p>
            <a:r>
              <a:rPr lang="en-IE" altLang="en-US">
                <a:solidFill>
                  <a:schemeClr val="bg1"/>
                </a:solidFill>
              </a:rPr>
              <a:t>Heat can be converted to other forms of energy</a:t>
            </a:r>
          </a:p>
        </p:txBody>
      </p:sp>
      <p:sp>
        <p:nvSpPr>
          <p:cNvPr id="8195" name="Content Placeholder 2">
            <a:extLst>
              <a:ext uri="{FF2B5EF4-FFF2-40B4-BE49-F238E27FC236}">
                <a16:creationId xmlns:a16="http://schemas.microsoft.com/office/drawing/2014/main" id="{6F773FBC-1CB7-EBF0-449A-26CC5185C039}"/>
              </a:ext>
            </a:extLst>
          </p:cNvPr>
          <p:cNvSpPr>
            <a:spLocks noGrp="1"/>
          </p:cNvSpPr>
          <p:nvPr>
            <p:ph idx="1"/>
          </p:nvPr>
        </p:nvSpPr>
        <p:spPr/>
        <p:txBody>
          <a:bodyPr/>
          <a:lstStyle/>
          <a:p>
            <a:r>
              <a:rPr lang="en-IE" altLang="en-US" u="sng">
                <a:solidFill>
                  <a:schemeClr val="bg1"/>
                </a:solidFill>
              </a:rPr>
              <a:t>Sunlight</a:t>
            </a:r>
            <a:r>
              <a:rPr lang="en-IE" altLang="en-US">
                <a:solidFill>
                  <a:schemeClr val="bg1"/>
                </a:solidFill>
              </a:rPr>
              <a:t> (heat) is used by plants for Photosynthesis (to make food), it is converted to </a:t>
            </a:r>
            <a:r>
              <a:rPr lang="en-IE" altLang="en-US" u="sng">
                <a:solidFill>
                  <a:schemeClr val="bg1"/>
                </a:solidFill>
              </a:rPr>
              <a:t>chemical energy</a:t>
            </a:r>
            <a:r>
              <a:rPr lang="en-IE" altLang="en-US">
                <a:solidFill>
                  <a:schemeClr val="bg1"/>
                </a:solidFill>
              </a:rPr>
              <a:t>.</a:t>
            </a:r>
          </a:p>
          <a:p>
            <a:r>
              <a:rPr lang="en-IE" altLang="en-US" u="sng">
                <a:solidFill>
                  <a:schemeClr val="bg1"/>
                </a:solidFill>
              </a:rPr>
              <a:t>Oil and gas </a:t>
            </a:r>
            <a:r>
              <a:rPr lang="en-IE" altLang="en-US">
                <a:solidFill>
                  <a:schemeClr val="bg1"/>
                </a:solidFill>
              </a:rPr>
              <a:t>are burned in power stations to produce heat energy, this is used to turn turbines which produce electricity </a:t>
            </a:r>
            <a:r>
              <a:rPr lang="en-IE" altLang="en-US" u="sng">
                <a:solidFill>
                  <a:schemeClr val="bg1"/>
                </a:solidFill>
              </a:rPr>
              <a:t>(electrical energy)</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a:extLst>
              <a:ext uri="{FF2B5EF4-FFF2-40B4-BE49-F238E27FC236}">
                <a16:creationId xmlns:a16="http://schemas.microsoft.com/office/drawing/2014/main" id="{A4C024C6-2CDD-72AF-8A9D-874A40E2CC2B}"/>
              </a:ext>
            </a:extLst>
          </p:cNvPr>
          <p:cNvSpPr txBox="1">
            <a:spLocks noChangeArrowheads="1"/>
          </p:cNvSpPr>
          <p:nvPr/>
        </p:nvSpPr>
        <p:spPr bwMode="auto">
          <a:xfrm>
            <a:off x="423863" y="476250"/>
            <a:ext cx="78486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3600">
                <a:solidFill>
                  <a:schemeClr val="bg1"/>
                </a:solidFill>
                <a:latin typeface="Comic Sans MS" panose="030F0702030302020204" pitchFamily="66" charset="0"/>
                <a:cs typeface="Times New Roman" panose="02020603050405020304" pitchFamily="18" charset="0"/>
              </a:rPr>
              <a:t>5.	 Which is the best surface for absorbing heat radiation?</a:t>
            </a:r>
          </a:p>
        </p:txBody>
      </p:sp>
      <p:sp>
        <p:nvSpPr>
          <p:cNvPr id="41987" name="Text Box 3">
            <a:extLst>
              <a:ext uri="{FF2B5EF4-FFF2-40B4-BE49-F238E27FC236}">
                <a16:creationId xmlns:a16="http://schemas.microsoft.com/office/drawing/2014/main" id="{83C99035-B6EA-3AE1-C1CB-6572639B2949}"/>
              </a:ext>
            </a:extLst>
          </p:cNvPr>
          <p:cNvSpPr txBox="1">
            <a:spLocks noChangeArrowheads="1"/>
          </p:cNvSpPr>
          <p:nvPr/>
        </p:nvSpPr>
        <p:spPr bwMode="auto">
          <a:xfrm>
            <a:off x="728663" y="2381250"/>
            <a:ext cx="6324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3600">
                <a:solidFill>
                  <a:schemeClr val="bg1"/>
                </a:solidFill>
                <a:latin typeface="Comic Sans MS" panose="030F0702030302020204" pitchFamily="66" charset="0"/>
                <a:cs typeface="Times New Roman" panose="02020603050405020304" pitchFamily="18" charset="0"/>
              </a:rPr>
              <a:t>A.	Shiny white</a:t>
            </a:r>
            <a:endParaRPr lang="en-GB" altLang="en-US" sz="3200">
              <a:solidFill>
                <a:schemeClr val="bg1"/>
              </a:solidFill>
              <a:latin typeface="Comic Sans MS" panose="030F0702030302020204" pitchFamily="66" charset="0"/>
              <a:cs typeface="Times New Roman" panose="02020603050405020304" pitchFamily="18" charset="0"/>
            </a:endParaRPr>
          </a:p>
        </p:txBody>
      </p:sp>
      <p:sp>
        <p:nvSpPr>
          <p:cNvPr id="41988" name="Rectangle 4">
            <a:extLst>
              <a:ext uri="{FF2B5EF4-FFF2-40B4-BE49-F238E27FC236}">
                <a16:creationId xmlns:a16="http://schemas.microsoft.com/office/drawing/2014/main" id="{367931B9-A7F1-BD6B-0A28-400DE12F65A8}"/>
              </a:ext>
            </a:extLst>
          </p:cNvPr>
          <p:cNvSpPr>
            <a:spLocks noChangeArrowheads="1"/>
          </p:cNvSpPr>
          <p:nvPr/>
        </p:nvSpPr>
        <p:spPr bwMode="auto">
          <a:xfrm>
            <a:off x="728663" y="3143250"/>
            <a:ext cx="3225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B.	Dull white</a:t>
            </a:r>
            <a:endParaRPr lang="en-GB" altLang="en-US" sz="3200">
              <a:solidFill>
                <a:schemeClr val="bg1"/>
              </a:solidFill>
              <a:latin typeface="Comic Sans MS" panose="030F0702030302020204" pitchFamily="66" charset="0"/>
            </a:endParaRPr>
          </a:p>
        </p:txBody>
      </p:sp>
      <p:sp>
        <p:nvSpPr>
          <p:cNvPr id="41989" name="Rectangle 5">
            <a:extLst>
              <a:ext uri="{FF2B5EF4-FFF2-40B4-BE49-F238E27FC236}">
                <a16:creationId xmlns:a16="http://schemas.microsoft.com/office/drawing/2014/main" id="{F3ADAE2A-B6AF-7E87-A409-24FF91AEE56A}"/>
              </a:ext>
            </a:extLst>
          </p:cNvPr>
          <p:cNvSpPr>
            <a:spLocks noChangeArrowheads="1"/>
          </p:cNvSpPr>
          <p:nvPr/>
        </p:nvSpPr>
        <p:spPr bwMode="auto">
          <a:xfrm>
            <a:off x="728663" y="3856038"/>
            <a:ext cx="35353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chemeClr val="bg1"/>
                </a:solidFill>
                <a:latin typeface="Comic Sans MS" panose="030F0702030302020204" pitchFamily="66" charset="0"/>
              </a:rPr>
              <a:t>C.	Shiny black</a:t>
            </a:r>
            <a:endParaRPr lang="en-GB" altLang="en-US" sz="3200">
              <a:solidFill>
                <a:schemeClr val="bg1"/>
              </a:solidFill>
              <a:latin typeface="Comic Sans MS" panose="030F0702030302020204" pitchFamily="66" charset="0"/>
            </a:endParaRPr>
          </a:p>
        </p:txBody>
      </p:sp>
      <p:sp>
        <p:nvSpPr>
          <p:cNvPr id="41990" name="Rectangle 6">
            <a:extLst>
              <a:ext uri="{FF2B5EF4-FFF2-40B4-BE49-F238E27FC236}">
                <a16:creationId xmlns:a16="http://schemas.microsoft.com/office/drawing/2014/main" id="{CF6E1FAC-CFF8-4279-9B15-B85C916B49DB}"/>
              </a:ext>
            </a:extLst>
          </p:cNvPr>
          <p:cNvSpPr>
            <a:spLocks noChangeArrowheads="1"/>
          </p:cNvSpPr>
          <p:nvPr/>
        </p:nvSpPr>
        <p:spPr bwMode="auto">
          <a:xfrm>
            <a:off x="728663" y="4667250"/>
            <a:ext cx="31670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600">
                <a:solidFill>
                  <a:srgbClr val="00B0F0"/>
                </a:solidFill>
                <a:latin typeface="Comic Sans MS" panose="030F0702030302020204" pitchFamily="66" charset="0"/>
              </a:rPr>
              <a:t>D.	Dull black</a:t>
            </a:r>
            <a:endParaRPr lang="en-GB" altLang="en-US" sz="3200">
              <a:solidFill>
                <a:srgbClr val="00B0F0"/>
              </a:solidFill>
              <a:latin typeface="Comic Sans MS" panose="030F0702030302020204" pitchFamily="66"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5A8C429B-D9CC-9412-EC9F-3596EC43AA36}"/>
              </a:ext>
            </a:extLst>
          </p:cNvPr>
          <p:cNvSpPr>
            <a:spLocks noGrp="1" noChangeArrowheads="1"/>
          </p:cNvSpPr>
          <p:nvPr>
            <p:ph type="title"/>
          </p:nvPr>
        </p:nvSpPr>
        <p:spPr>
          <a:xfrm>
            <a:off x="682625" y="609600"/>
            <a:ext cx="3384550" cy="1143000"/>
          </a:xfrm>
        </p:spPr>
        <p:txBody>
          <a:bodyPr/>
          <a:lstStyle/>
          <a:p>
            <a:r>
              <a:rPr lang="en-GB" altLang="en-US">
                <a:solidFill>
                  <a:schemeClr val="bg1"/>
                </a:solidFill>
              </a:rPr>
              <a:t>Key Words</a:t>
            </a:r>
          </a:p>
        </p:txBody>
      </p:sp>
      <p:sp>
        <p:nvSpPr>
          <p:cNvPr id="5" name="Rectangle 3">
            <a:extLst>
              <a:ext uri="{FF2B5EF4-FFF2-40B4-BE49-F238E27FC236}">
                <a16:creationId xmlns:a16="http://schemas.microsoft.com/office/drawing/2014/main" id="{2C4E59AA-1261-C183-FE5E-0225A10B58E3}"/>
              </a:ext>
            </a:extLst>
          </p:cNvPr>
          <p:cNvSpPr txBox="1">
            <a:spLocks noChangeArrowheads="1"/>
          </p:cNvSpPr>
          <p:nvPr/>
        </p:nvSpPr>
        <p:spPr bwMode="auto">
          <a:xfrm>
            <a:off x="6096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20000"/>
              </a:spcBef>
              <a:buFont typeface="Wingdings" panose="05000000000000000000" pitchFamily="2" charset="2"/>
              <a:buNone/>
            </a:pPr>
            <a:endParaRPr lang="en-GB" altLang="en-US" sz="3200"/>
          </a:p>
          <a:p>
            <a:pPr>
              <a:spcBef>
                <a:spcPct val="20000"/>
              </a:spcBef>
              <a:buFont typeface="Wingdings" panose="05000000000000000000" pitchFamily="2" charset="2"/>
              <a:buNone/>
            </a:pPr>
            <a:endParaRPr lang="en-GB" altLang="en-US" sz="3200"/>
          </a:p>
          <a:p>
            <a:pPr>
              <a:spcBef>
                <a:spcPct val="20000"/>
              </a:spcBef>
              <a:buFont typeface="Wingdings" panose="05000000000000000000" pitchFamily="2" charset="2"/>
              <a:buNone/>
            </a:pPr>
            <a:endParaRPr lang="en-GB" altLang="en-US" sz="3200"/>
          </a:p>
        </p:txBody>
      </p:sp>
      <p:sp>
        <p:nvSpPr>
          <p:cNvPr id="6" name="Oval 13">
            <a:extLst>
              <a:ext uri="{FF2B5EF4-FFF2-40B4-BE49-F238E27FC236}">
                <a16:creationId xmlns:a16="http://schemas.microsoft.com/office/drawing/2014/main" id="{72C9B266-7D10-FAAD-64A5-4D9B60CE8B4E}"/>
              </a:ext>
            </a:extLst>
          </p:cNvPr>
          <p:cNvSpPr>
            <a:spLocks noChangeArrowheads="1"/>
          </p:cNvSpPr>
          <p:nvPr/>
        </p:nvSpPr>
        <p:spPr bwMode="auto">
          <a:xfrm>
            <a:off x="2057400" y="2819400"/>
            <a:ext cx="1828800" cy="990600"/>
          </a:xfrm>
          <a:prstGeom prst="ellipse">
            <a:avLst/>
          </a:prstGeom>
          <a:noFill/>
          <a:ln w="38100">
            <a:solidFill>
              <a:schemeClr val="bg2"/>
            </a:solidFill>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E" altLang="en-US"/>
          </a:p>
        </p:txBody>
      </p:sp>
      <p:sp>
        <p:nvSpPr>
          <p:cNvPr id="7" name="Oval 14">
            <a:extLst>
              <a:ext uri="{FF2B5EF4-FFF2-40B4-BE49-F238E27FC236}">
                <a16:creationId xmlns:a16="http://schemas.microsoft.com/office/drawing/2014/main" id="{FF372331-0744-9183-3637-0CC73CD22A5A}"/>
              </a:ext>
            </a:extLst>
          </p:cNvPr>
          <p:cNvSpPr>
            <a:spLocks noChangeArrowheads="1"/>
          </p:cNvSpPr>
          <p:nvPr/>
        </p:nvSpPr>
        <p:spPr bwMode="auto">
          <a:xfrm>
            <a:off x="5181600" y="2438400"/>
            <a:ext cx="1828800" cy="990600"/>
          </a:xfrm>
          <a:prstGeom prst="ellipse">
            <a:avLst/>
          </a:prstGeom>
          <a:noFill/>
          <a:ln w="38100">
            <a:solidFill>
              <a:schemeClr val="bg2"/>
            </a:solidFill>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E" altLang="en-US"/>
          </a:p>
        </p:txBody>
      </p:sp>
      <p:sp>
        <p:nvSpPr>
          <p:cNvPr id="8" name="Oval 15">
            <a:extLst>
              <a:ext uri="{FF2B5EF4-FFF2-40B4-BE49-F238E27FC236}">
                <a16:creationId xmlns:a16="http://schemas.microsoft.com/office/drawing/2014/main" id="{BFDDEA5B-6024-0271-7333-34E188020C29}"/>
              </a:ext>
            </a:extLst>
          </p:cNvPr>
          <p:cNvSpPr>
            <a:spLocks noChangeArrowheads="1"/>
          </p:cNvSpPr>
          <p:nvPr/>
        </p:nvSpPr>
        <p:spPr bwMode="auto">
          <a:xfrm>
            <a:off x="4495800" y="3784600"/>
            <a:ext cx="2438400" cy="1320800"/>
          </a:xfrm>
          <a:prstGeom prst="ellipse">
            <a:avLst/>
          </a:prstGeom>
          <a:noFill/>
          <a:ln w="38100">
            <a:solidFill>
              <a:schemeClr val="bg2"/>
            </a:solidFill>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E" altLang="en-US"/>
          </a:p>
        </p:txBody>
      </p:sp>
      <p:sp>
        <p:nvSpPr>
          <p:cNvPr id="9" name="Text Box 16">
            <a:extLst>
              <a:ext uri="{FF2B5EF4-FFF2-40B4-BE49-F238E27FC236}">
                <a16:creationId xmlns:a16="http://schemas.microsoft.com/office/drawing/2014/main" id="{9FF66817-95D2-4531-E8F9-A9A02B496D40}"/>
              </a:ext>
            </a:extLst>
          </p:cNvPr>
          <p:cNvSpPr txBox="1">
            <a:spLocks noChangeArrowheads="1"/>
          </p:cNvSpPr>
          <p:nvPr/>
        </p:nvSpPr>
        <p:spPr bwMode="auto">
          <a:xfrm>
            <a:off x="2133600" y="3048000"/>
            <a:ext cx="1524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b="1">
                <a:solidFill>
                  <a:schemeClr val="accent2"/>
                </a:solidFill>
              </a:rPr>
              <a:t>Heat</a:t>
            </a:r>
          </a:p>
        </p:txBody>
      </p:sp>
      <p:sp>
        <p:nvSpPr>
          <p:cNvPr id="10" name="Text Box 17">
            <a:extLst>
              <a:ext uri="{FF2B5EF4-FFF2-40B4-BE49-F238E27FC236}">
                <a16:creationId xmlns:a16="http://schemas.microsoft.com/office/drawing/2014/main" id="{90442CA7-B955-3DCC-FA8C-AAE1EC505E97}"/>
              </a:ext>
            </a:extLst>
          </p:cNvPr>
          <p:cNvSpPr txBox="1">
            <a:spLocks noChangeArrowheads="1"/>
          </p:cNvSpPr>
          <p:nvPr/>
        </p:nvSpPr>
        <p:spPr bwMode="auto">
          <a:xfrm>
            <a:off x="5334000" y="2667000"/>
            <a:ext cx="1524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b="1">
                <a:solidFill>
                  <a:schemeClr val="accent2"/>
                </a:solidFill>
              </a:rPr>
              <a:t>Radiation</a:t>
            </a:r>
          </a:p>
        </p:txBody>
      </p:sp>
      <p:sp>
        <p:nvSpPr>
          <p:cNvPr id="11" name="Text Box 18">
            <a:extLst>
              <a:ext uri="{FF2B5EF4-FFF2-40B4-BE49-F238E27FC236}">
                <a16:creationId xmlns:a16="http://schemas.microsoft.com/office/drawing/2014/main" id="{529A55C5-8CD2-7165-7E09-F8BCE92F8456}"/>
              </a:ext>
            </a:extLst>
          </p:cNvPr>
          <p:cNvSpPr txBox="1">
            <a:spLocks noChangeArrowheads="1"/>
          </p:cNvSpPr>
          <p:nvPr/>
        </p:nvSpPr>
        <p:spPr bwMode="auto">
          <a:xfrm>
            <a:off x="4724400" y="4267200"/>
            <a:ext cx="18827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b="1">
                <a:solidFill>
                  <a:schemeClr val="accent2"/>
                </a:solidFill>
              </a:rPr>
              <a:t>Convection</a:t>
            </a:r>
          </a:p>
        </p:txBody>
      </p:sp>
      <p:sp>
        <p:nvSpPr>
          <p:cNvPr id="12" name="Text Box 19">
            <a:extLst>
              <a:ext uri="{FF2B5EF4-FFF2-40B4-BE49-F238E27FC236}">
                <a16:creationId xmlns:a16="http://schemas.microsoft.com/office/drawing/2014/main" id="{2608BB09-1794-E777-7C43-247BC9B526A9}"/>
              </a:ext>
            </a:extLst>
          </p:cNvPr>
          <p:cNvSpPr txBox="1">
            <a:spLocks noChangeArrowheads="1"/>
          </p:cNvSpPr>
          <p:nvPr/>
        </p:nvSpPr>
        <p:spPr bwMode="auto">
          <a:xfrm>
            <a:off x="990600" y="4572000"/>
            <a:ext cx="277971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b="1">
                <a:solidFill>
                  <a:schemeClr val="accent2"/>
                </a:solidFill>
              </a:rPr>
              <a:t>Conduction</a:t>
            </a:r>
          </a:p>
        </p:txBody>
      </p:sp>
      <p:sp>
        <p:nvSpPr>
          <p:cNvPr id="13" name="Oval 20">
            <a:extLst>
              <a:ext uri="{FF2B5EF4-FFF2-40B4-BE49-F238E27FC236}">
                <a16:creationId xmlns:a16="http://schemas.microsoft.com/office/drawing/2014/main" id="{C3E179D8-78D4-AC8F-B56A-43B45E092717}"/>
              </a:ext>
            </a:extLst>
          </p:cNvPr>
          <p:cNvSpPr>
            <a:spLocks noChangeArrowheads="1"/>
          </p:cNvSpPr>
          <p:nvPr/>
        </p:nvSpPr>
        <p:spPr bwMode="auto">
          <a:xfrm>
            <a:off x="838200" y="4343400"/>
            <a:ext cx="2667000" cy="838200"/>
          </a:xfrm>
          <a:prstGeom prst="ellipse">
            <a:avLst/>
          </a:prstGeom>
          <a:noFill/>
          <a:ln w="38100">
            <a:solidFill>
              <a:schemeClr val="bg2"/>
            </a:solidFill>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E" altLang="en-US"/>
          </a:p>
        </p:txBody>
      </p:sp>
      <p:sp>
        <p:nvSpPr>
          <p:cNvPr id="14" name="Text Box 21">
            <a:extLst>
              <a:ext uri="{FF2B5EF4-FFF2-40B4-BE49-F238E27FC236}">
                <a16:creationId xmlns:a16="http://schemas.microsoft.com/office/drawing/2014/main" id="{361D84AC-F494-0AEC-4EA5-E27E8B2A1B42}"/>
              </a:ext>
            </a:extLst>
          </p:cNvPr>
          <p:cNvSpPr txBox="1">
            <a:spLocks noChangeArrowheads="1"/>
          </p:cNvSpPr>
          <p:nvPr/>
        </p:nvSpPr>
        <p:spPr bwMode="auto">
          <a:xfrm>
            <a:off x="4411663" y="1447800"/>
            <a:ext cx="769937" cy="369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b="1">
                <a:solidFill>
                  <a:schemeClr val="accent2"/>
                </a:solidFill>
              </a:rPr>
              <a:t>Cold</a:t>
            </a:r>
          </a:p>
        </p:txBody>
      </p:sp>
      <p:sp>
        <p:nvSpPr>
          <p:cNvPr id="15" name="Oval 22">
            <a:extLst>
              <a:ext uri="{FF2B5EF4-FFF2-40B4-BE49-F238E27FC236}">
                <a16:creationId xmlns:a16="http://schemas.microsoft.com/office/drawing/2014/main" id="{6390C7E2-2F17-6000-6FAA-074E3C793581}"/>
              </a:ext>
            </a:extLst>
          </p:cNvPr>
          <p:cNvSpPr>
            <a:spLocks noChangeArrowheads="1"/>
          </p:cNvSpPr>
          <p:nvPr/>
        </p:nvSpPr>
        <p:spPr bwMode="auto">
          <a:xfrm>
            <a:off x="4191000" y="838200"/>
            <a:ext cx="1066800" cy="1752600"/>
          </a:xfrm>
          <a:prstGeom prst="ellipse">
            <a:avLst/>
          </a:prstGeom>
          <a:noFill/>
          <a:ln w="38100">
            <a:solidFill>
              <a:schemeClr val="bg2"/>
            </a:solidFill>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E" altLang="en-US"/>
          </a:p>
        </p:txBody>
      </p:sp>
      <p:sp>
        <p:nvSpPr>
          <p:cNvPr id="16" name="Text Box 23">
            <a:extLst>
              <a:ext uri="{FF2B5EF4-FFF2-40B4-BE49-F238E27FC236}">
                <a16:creationId xmlns:a16="http://schemas.microsoft.com/office/drawing/2014/main" id="{0462C873-CBDF-B4EB-103F-E83412437CF7}"/>
              </a:ext>
            </a:extLst>
          </p:cNvPr>
          <p:cNvSpPr txBox="1">
            <a:spLocks noChangeArrowheads="1"/>
          </p:cNvSpPr>
          <p:nvPr/>
        </p:nvSpPr>
        <p:spPr bwMode="auto">
          <a:xfrm>
            <a:off x="990600" y="2209800"/>
            <a:ext cx="1770063" cy="369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b="1">
                <a:solidFill>
                  <a:schemeClr val="accent2"/>
                </a:solidFill>
              </a:rPr>
              <a:t>Insulator</a:t>
            </a:r>
          </a:p>
        </p:txBody>
      </p:sp>
      <p:sp>
        <p:nvSpPr>
          <p:cNvPr id="17" name="Oval 24">
            <a:extLst>
              <a:ext uri="{FF2B5EF4-FFF2-40B4-BE49-F238E27FC236}">
                <a16:creationId xmlns:a16="http://schemas.microsoft.com/office/drawing/2014/main" id="{877C0C69-89A4-B97D-143E-6F6ECE8C051A}"/>
              </a:ext>
            </a:extLst>
          </p:cNvPr>
          <p:cNvSpPr>
            <a:spLocks noChangeArrowheads="1"/>
          </p:cNvSpPr>
          <p:nvPr/>
        </p:nvSpPr>
        <p:spPr bwMode="auto">
          <a:xfrm>
            <a:off x="533400" y="1981200"/>
            <a:ext cx="2286000" cy="914400"/>
          </a:xfrm>
          <a:prstGeom prst="ellipse">
            <a:avLst/>
          </a:prstGeom>
          <a:noFill/>
          <a:ln w="38100">
            <a:solidFill>
              <a:schemeClr val="bg2"/>
            </a:solidFill>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E" altLang="en-US"/>
          </a:p>
        </p:txBody>
      </p:sp>
      <p:sp>
        <p:nvSpPr>
          <p:cNvPr id="18" name="Text Box 25">
            <a:extLst>
              <a:ext uri="{FF2B5EF4-FFF2-40B4-BE49-F238E27FC236}">
                <a16:creationId xmlns:a16="http://schemas.microsoft.com/office/drawing/2014/main" id="{AEB7A25F-7AFC-62E3-1DAA-D49461B84B3D}"/>
              </a:ext>
            </a:extLst>
          </p:cNvPr>
          <p:cNvSpPr txBox="1">
            <a:spLocks noChangeArrowheads="1"/>
          </p:cNvSpPr>
          <p:nvPr/>
        </p:nvSpPr>
        <p:spPr bwMode="auto">
          <a:xfrm>
            <a:off x="3505200" y="5562600"/>
            <a:ext cx="242093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b="1">
                <a:solidFill>
                  <a:schemeClr val="accent2"/>
                </a:solidFill>
              </a:rPr>
              <a:t>Conductor</a:t>
            </a:r>
          </a:p>
        </p:txBody>
      </p:sp>
      <p:sp>
        <p:nvSpPr>
          <p:cNvPr id="19" name="Oval 26">
            <a:extLst>
              <a:ext uri="{FF2B5EF4-FFF2-40B4-BE49-F238E27FC236}">
                <a16:creationId xmlns:a16="http://schemas.microsoft.com/office/drawing/2014/main" id="{1B54467C-8FDE-60AB-1DDC-E04A0791547A}"/>
              </a:ext>
            </a:extLst>
          </p:cNvPr>
          <p:cNvSpPr>
            <a:spLocks noChangeArrowheads="1"/>
          </p:cNvSpPr>
          <p:nvPr/>
        </p:nvSpPr>
        <p:spPr bwMode="auto">
          <a:xfrm>
            <a:off x="3276600" y="5334000"/>
            <a:ext cx="2057400" cy="990600"/>
          </a:xfrm>
          <a:prstGeom prst="ellipse">
            <a:avLst/>
          </a:prstGeom>
          <a:noFill/>
          <a:ln w="38100">
            <a:solidFill>
              <a:schemeClr val="bg2"/>
            </a:solidFill>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E" altLang="en-US"/>
          </a:p>
        </p:txBody>
      </p:sp>
      <p:sp>
        <p:nvSpPr>
          <p:cNvPr id="20" name="Text Box 27">
            <a:extLst>
              <a:ext uri="{FF2B5EF4-FFF2-40B4-BE49-F238E27FC236}">
                <a16:creationId xmlns:a16="http://schemas.microsoft.com/office/drawing/2014/main" id="{96196D0A-E05B-0CFA-6ACD-45E6414BF8E7}"/>
              </a:ext>
            </a:extLst>
          </p:cNvPr>
          <p:cNvSpPr txBox="1">
            <a:spLocks noChangeArrowheads="1"/>
          </p:cNvSpPr>
          <p:nvPr/>
        </p:nvSpPr>
        <p:spPr bwMode="auto">
          <a:xfrm>
            <a:off x="6324600" y="914400"/>
            <a:ext cx="1981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b="1">
                <a:solidFill>
                  <a:schemeClr val="accent2"/>
                </a:solidFill>
              </a:rPr>
              <a:t>Temperature</a:t>
            </a:r>
          </a:p>
        </p:txBody>
      </p:sp>
      <p:sp>
        <p:nvSpPr>
          <p:cNvPr id="21" name="Oval 28">
            <a:extLst>
              <a:ext uri="{FF2B5EF4-FFF2-40B4-BE49-F238E27FC236}">
                <a16:creationId xmlns:a16="http://schemas.microsoft.com/office/drawing/2014/main" id="{795AC86A-5243-3C97-04D1-848473BCE132}"/>
              </a:ext>
            </a:extLst>
          </p:cNvPr>
          <p:cNvSpPr>
            <a:spLocks noChangeArrowheads="1"/>
          </p:cNvSpPr>
          <p:nvPr/>
        </p:nvSpPr>
        <p:spPr bwMode="auto">
          <a:xfrm>
            <a:off x="6172200" y="533400"/>
            <a:ext cx="2286000" cy="1219200"/>
          </a:xfrm>
          <a:prstGeom prst="ellipse">
            <a:avLst/>
          </a:prstGeom>
          <a:noFill/>
          <a:ln w="38100">
            <a:solidFill>
              <a:schemeClr val="bg2"/>
            </a:solidFill>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E" altLang="en-US"/>
          </a:p>
        </p:txBody>
      </p:sp>
      <p:sp>
        <p:nvSpPr>
          <p:cNvPr id="22" name="Text Box 29">
            <a:extLst>
              <a:ext uri="{FF2B5EF4-FFF2-40B4-BE49-F238E27FC236}">
                <a16:creationId xmlns:a16="http://schemas.microsoft.com/office/drawing/2014/main" id="{273BC75E-6ED8-9254-3B11-EB8D74EF7E82}"/>
              </a:ext>
            </a:extLst>
          </p:cNvPr>
          <p:cNvSpPr txBox="1">
            <a:spLocks noChangeArrowheads="1"/>
          </p:cNvSpPr>
          <p:nvPr/>
        </p:nvSpPr>
        <p:spPr bwMode="auto">
          <a:xfrm>
            <a:off x="1295400" y="5791200"/>
            <a:ext cx="1447800" cy="369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b="1">
                <a:solidFill>
                  <a:schemeClr val="accent2"/>
                </a:solidFill>
              </a:rPr>
              <a:t>Emit</a:t>
            </a:r>
          </a:p>
        </p:txBody>
      </p:sp>
      <p:sp>
        <p:nvSpPr>
          <p:cNvPr id="23" name="Text Box 30">
            <a:extLst>
              <a:ext uri="{FF2B5EF4-FFF2-40B4-BE49-F238E27FC236}">
                <a16:creationId xmlns:a16="http://schemas.microsoft.com/office/drawing/2014/main" id="{4C5B1B99-D3AB-C9F2-6BBD-D2F9C676C1BE}"/>
              </a:ext>
            </a:extLst>
          </p:cNvPr>
          <p:cNvSpPr txBox="1">
            <a:spLocks noChangeArrowheads="1"/>
          </p:cNvSpPr>
          <p:nvPr/>
        </p:nvSpPr>
        <p:spPr bwMode="auto">
          <a:xfrm>
            <a:off x="6607175" y="5562600"/>
            <a:ext cx="1774825" cy="369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b="1">
                <a:solidFill>
                  <a:schemeClr val="accent2"/>
                </a:solidFill>
              </a:rPr>
              <a:t>Absorb</a:t>
            </a:r>
          </a:p>
        </p:txBody>
      </p:sp>
      <p:sp>
        <p:nvSpPr>
          <p:cNvPr id="24" name="Oval 31">
            <a:extLst>
              <a:ext uri="{FF2B5EF4-FFF2-40B4-BE49-F238E27FC236}">
                <a16:creationId xmlns:a16="http://schemas.microsoft.com/office/drawing/2014/main" id="{125B8F82-47DC-A1DF-9F80-FBCFFF3E640C}"/>
              </a:ext>
            </a:extLst>
          </p:cNvPr>
          <p:cNvSpPr>
            <a:spLocks noChangeArrowheads="1"/>
          </p:cNvSpPr>
          <p:nvPr/>
        </p:nvSpPr>
        <p:spPr bwMode="auto">
          <a:xfrm>
            <a:off x="1066800" y="5638800"/>
            <a:ext cx="1295400" cy="914400"/>
          </a:xfrm>
          <a:prstGeom prst="ellipse">
            <a:avLst/>
          </a:prstGeom>
          <a:noFill/>
          <a:ln w="38100">
            <a:solidFill>
              <a:schemeClr val="bg2"/>
            </a:solidFill>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E" altLang="en-US"/>
          </a:p>
        </p:txBody>
      </p:sp>
      <p:sp>
        <p:nvSpPr>
          <p:cNvPr id="25" name="Oval 32">
            <a:extLst>
              <a:ext uri="{FF2B5EF4-FFF2-40B4-BE49-F238E27FC236}">
                <a16:creationId xmlns:a16="http://schemas.microsoft.com/office/drawing/2014/main" id="{96E4E492-F1CC-6C78-0C56-BFDBF24CA61A}"/>
              </a:ext>
            </a:extLst>
          </p:cNvPr>
          <p:cNvSpPr>
            <a:spLocks noChangeArrowheads="1"/>
          </p:cNvSpPr>
          <p:nvPr/>
        </p:nvSpPr>
        <p:spPr bwMode="auto">
          <a:xfrm>
            <a:off x="6400800" y="5410200"/>
            <a:ext cx="1676400" cy="990600"/>
          </a:xfrm>
          <a:prstGeom prst="ellipse">
            <a:avLst/>
          </a:prstGeom>
          <a:noFill/>
          <a:ln w="38100">
            <a:solidFill>
              <a:schemeClr val="bg2"/>
            </a:solidFill>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E" altLang="en-US"/>
          </a:p>
        </p:txBody>
      </p:sp>
      <p:sp>
        <p:nvSpPr>
          <p:cNvPr id="26" name="Text Box 33">
            <a:extLst>
              <a:ext uri="{FF2B5EF4-FFF2-40B4-BE49-F238E27FC236}">
                <a16:creationId xmlns:a16="http://schemas.microsoft.com/office/drawing/2014/main" id="{E9E62F72-5E8C-179C-3FDA-0318AB5B3811}"/>
              </a:ext>
            </a:extLst>
          </p:cNvPr>
          <p:cNvSpPr txBox="1">
            <a:spLocks noChangeArrowheads="1"/>
          </p:cNvSpPr>
          <p:nvPr/>
        </p:nvSpPr>
        <p:spPr bwMode="auto">
          <a:xfrm>
            <a:off x="609600" y="3276600"/>
            <a:ext cx="1371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b="1">
                <a:solidFill>
                  <a:schemeClr val="accent2"/>
                </a:solidFill>
              </a:rPr>
              <a:t>Transfer</a:t>
            </a:r>
          </a:p>
        </p:txBody>
      </p:sp>
      <p:sp>
        <p:nvSpPr>
          <p:cNvPr id="27" name="Oval 34">
            <a:extLst>
              <a:ext uri="{FF2B5EF4-FFF2-40B4-BE49-F238E27FC236}">
                <a16:creationId xmlns:a16="http://schemas.microsoft.com/office/drawing/2014/main" id="{9C4CFBE4-A4E0-8DA0-FC09-9E6F1397BA6F}"/>
              </a:ext>
            </a:extLst>
          </p:cNvPr>
          <p:cNvSpPr>
            <a:spLocks noChangeArrowheads="1"/>
          </p:cNvSpPr>
          <p:nvPr/>
        </p:nvSpPr>
        <p:spPr bwMode="auto">
          <a:xfrm>
            <a:off x="609600" y="2971800"/>
            <a:ext cx="1371600" cy="1295400"/>
          </a:xfrm>
          <a:prstGeom prst="ellipse">
            <a:avLst/>
          </a:prstGeom>
          <a:noFill/>
          <a:ln w="38100">
            <a:solidFill>
              <a:schemeClr val="bg2"/>
            </a:solidFill>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E"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1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1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499"/>
                                          </p:stCondLst>
                                        </p:cTn>
                                        <p:tgtEl>
                                          <p:spTgt spid="12"/>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499"/>
                                          </p:stCondLst>
                                        </p:cTn>
                                        <p:tgtEl>
                                          <p:spTgt spid="13"/>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499"/>
                                          </p:stCondLst>
                                        </p:cTn>
                                        <p:tgtEl>
                                          <p:spTgt spid="1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499"/>
                                          </p:stCondLst>
                                        </p:cTn>
                                        <p:tgtEl>
                                          <p:spTgt spid="15"/>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499"/>
                                          </p:stCondLst>
                                        </p:cTn>
                                        <p:tgtEl>
                                          <p:spTgt spid="16"/>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499"/>
                                          </p:stCondLst>
                                        </p:cTn>
                                        <p:tgtEl>
                                          <p:spTgt spid="17"/>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499"/>
                                          </p:stCondLst>
                                        </p:cTn>
                                        <p:tgtEl>
                                          <p:spTgt spid="18"/>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499"/>
                                          </p:stCondLst>
                                        </p:cTn>
                                        <p:tgtEl>
                                          <p:spTgt spid="19"/>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499"/>
                                          </p:stCondLst>
                                        </p:cTn>
                                        <p:tgtEl>
                                          <p:spTgt spid="20"/>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499"/>
                                          </p:stCondLst>
                                        </p:cTn>
                                        <p:tgtEl>
                                          <p:spTgt spid="21"/>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nodeType="clickEffect">
                                  <p:stCondLst>
                                    <p:cond delay="0"/>
                                  </p:stCondLst>
                                  <p:childTnLst>
                                    <p:set>
                                      <p:cBhvr>
                                        <p:cTn id="74" dur="1" fill="hold">
                                          <p:stCondLst>
                                            <p:cond delay="499"/>
                                          </p:stCondLst>
                                        </p:cTn>
                                        <p:tgtEl>
                                          <p:spTgt spid="22"/>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nodeType="clickEffect">
                                  <p:stCondLst>
                                    <p:cond delay="0"/>
                                  </p:stCondLst>
                                  <p:childTnLst>
                                    <p:set>
                                      <p:cBhvr>
                                        <p:cTn id="78" dur="1" fill="hold">
                                          <p:stCondLst>
                                            <p:cond delay="499"/>
                                          </p:stCondLst>
                                        </p:cTn>
                                        <p:tgtEl>
                                          <p:spTgt spid="23"/>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nodeType="clickEffect">
                                  <p:stCondLst>
                                    <p:cond delay="0"/>
                                  </p:stCondLst>
                                  <p:childTnLst>
                                    <p:set>
                                      <p:cBhvr>
                                        <p:cTn id="82" dur="1" fill="hold">
                                          <p:stCondLst>
                                            <p:cond delay="499"/>
                                          </p:stCondLst>
                                        </p:cTn>
                                        <p:tgtEl>
                                          <p:spTgt spid="24"/>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nodeType="clickEffect">
                                  <p:stCondLst>
                                    <p:cond delay="0"/>
                                  </p:stCondLst>
                                  <p:childTnLst>
                                    <p:set>
                                      <p:cBhvr>
                                        <p:cTn id="86" dur="1" fill="hold">
                                          <p:stCondLst>
                                            <p:cond delay="499"/>
                                          </p:stCondLst>
                                        </p:cTn>
                                        <p:tgtEl>
                                          <p:spTgt spid="25"/>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nodeType="clickEffect">
                                  <p:stCondLst>
                                    <p:cond delay="0"/>
                                  </p:stCondLst>
                                  <p:childTnLst>
                                    <p:set>
                                      <p:cBhvr>
                                        <p:cTn id="90" dur="1" fill="hold">
                                          <p:stCondLst>
                                            <p:cond delay="499"/>
                                          </p:stCondLst>
                                        </p:cTn>
                                        <p:tgtEl>
                                          <p:spTgt spid="26"/>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nodeType="clickEffect">
                                  <p:stCondLst>
                                    <p:cond delay="0"/>
                                  </p:stCondLst>
                                  <p:childTnLst>
                                    <p:set>
                                      <p:cBhvr>
                                        <p:cTn id="94" dur="1" fill="hold">
                                          <p:stCondLst>
                                            <p:cond delay="499"/>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P spid="6" grpId="0" animBg="1"/>
      <p:bldP spid="7" grpId="0" animBg="1"/>
      <p:bldP spid="8" grpId="0" animBg="1"/>
      <p:bldP spid="9" grpId="0" autoUpdateAnimBg="0"/>
      <p:bldP spid="10" grpId="0" autoUpdateAnimBg="0"/>
      <p:bldP spid="11" grpId="0" autoUpdateAnimBg="0"/>
      <p:bldP spid="12" grpId="0" autoUpdateAnimBg="0"/>
      <p:bldP spid="13" grpId="0" animBg="1"/>
      <p:bldP spid="14" grpId="0" autoUpdateAnimBg="0"/>
      <p:bldP spid="15" grpId="0" animBg="1"/>
      <p:bldP spid="16" grpId="0" autoUpdateAnimBg="0"/>
      <p:bldP spid="17" grpId="0" animBg="1"/>
      <p:bldP spid="18" grpId="0" autoUpdateAnimBg="0"/>
      <p:bldP spid="19" grpId="0" animBg="1"/>
      <p:bldP spid="20" grpId="0" autoUpdateAnimBg="0"/>
      <p:bldP spid="21" grpId="0" animBg="1"/>
      <p:bldP spid="22" grpId="0" autoUpdateAnimBg="0"/>
      <p:bldP spid="23" grpId="0" autoUpdateAnimBg="0"/>
      <p:bldP spid="24" grpId="0" animBg="1"/>
      <p:bldP spid="25" grpId="0" animBg="1"/>
      <p:bldP spid="26" grpId="0" autoUpdateAnimBg="0"/>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5DB75B12-DDC6-ADED-3884-4C85CF02B890}"/>
              </a:ext>
            </a:extLst>
          </p:cNvPr>
          <p:cNvSpPr>
            <a:spLocks noGrp="1"/>
          </p:cNvSpPr>
          <p:nvPr>
            <p:ph type="title"/>
          </p:nvPr>
        </p:nvSpPr>
        <p:spPr/>
        <p:txBody>
          <a:bodyPr/>
          <a:lstStyle/>
          <a:p>
            <a:r>
              <a:rPr lang="en-IE" altLang="en-US">
                <a:solidFill>
                  <a:schemeClr val="bg1"/>
                </a:solidFill>
              </a:rPr>
              <a:t>How is heat produced?</a:t>
            </a:r>
          </a:p>
        </p:txBody>
      </p:sp>
      <p:sp>
        <p:nvSpPr>
          <p:cNvPr id="3" name="Content Placeholder 2">
            <a:extLst>
              <a:ext uri="{FF2B5EF4-FFF2-40B4-BE49-F238E27FC236}">
                <a16:creationId xmlns:a16="http://schemas.microsoft.com/office/drawing/2014/main" id="{81DA5B70-7939-9A82-321A-0D09B05FC1EA}"/>
              </a:ext>
            </a:extLst>
          </p:cNvPr>
          <p:cNvSpPr>
            <a:spLocks noGrp="1"/>
          </p:cNvSpPr>
          <p:nvPr>
            <p:ph idx="1"/>
          </p:nvPr>
        </p:nvSpPr>
        <p:spPr/>
        <p:txBody>
          <a:bodyPr/>
          <a:lstStyle/>
          <a:p>
            <a:pPr>
              <a:defRPr/>
            </a:pPr>
            <a:r>
              <a:rPr lang="en-IE" dirty="0">
                <a:solidFill>
                  <a:schemeClr val="bg1"/>
                </a:solidFill>
              </a:rPr>
              <a:t>The movement of particles/molecules produces heat</a:t>
            </a:r>
          </a:p>
          <a:p>
            <a:pPr>
              <a:defRPr/>
            </a:pPr>
            <a:r>
              <a:rPr lang="en-IE" dirty="0">
                <a:solidFill>
                  <a:schemeClr val="bg1"/>
                </a:solidFill>
              </a:rPr>
              <a:t>Particles move about more and take </a:t>
            </a:r>
          </a:p>
          <a:p>
            <a:pPr marL="0" indent="0">
              <a:buFontTx/>
              <a:buNone/>
              <a:defRPr/>
            </a:pPr>
            <a:r>
              <a:rPr lang="en-IE" dirty="0">
                <a:solidFill>
                  <a:schemeClr val="bg1"/>
                </a:solidFill>
              </a:rPr>
              <a:t>   up 	more room if heated – this is why</a:t>
            </a:r>
          </a:p>
          <a:p>
            <a:pPr marL="0" indent="0">
              <a:buFontTx/>
              <a:buNone/>
              <a:defRPr/>
            </a:pPr>
            <a:r>
              <a:rPr lang="en-IE" dirty="0">
                <a:solidFill>
                  <a:schemeClr val="bg1"/>
                </a:solidFill>
              </a:rPr>
              <a:t>   things expand if heated</a:t>
            </a:r>
          </a:p>
          <a:p>
            <a:pPr>
              <a:defRPr/>
            </a:pPr>
            <a:r>
              <a:rPr lang="en-IE" dirty="0">
                <a:solidFill>
                  <a:schemeClr val="bg1"/>
                </a:solidFill>
              </a:rPr>
              <a:t> It is also why substances change form when heated</a:t>
            </a:r>
          </a:p>
          <a:p>
            <a:pPr marL="0" indent="0">
              <a:buFontTx/>
              <a:buNone/>
              <a:defRPr/>
            </a:pPr>
            <a:r>
              <a:rPr lang="en-IE" dirty="0">
                <a:solidFill>
                  <a:schemeClr val="bg1"/>
                </a:solidFill>
              </a:rPr>
              <a:t> 		solids         liquids         gases </a:t>
            </a:r>
          </a:p>
          <a:p>
            <a:pPr>
              <a:defRPr/>
            </a:pPr>
            <a:endParaRPr lang="en-IE" dirty="0"/>
          </a:p>
        </p:txBody>
      </p:sp>
      <p:cxnSp>
        <p:nvCxnSpPr>
          <p:cNvPr id="5" name="Straight Arrow Connector 4">
            <a:extLst>
              <a:ext uri="{FF2B5EF4-FFF2-40B4-BE49-F238E27FC236}">
                <a16:creationId xmlns:a16="http://schemas.microsoft.com/office/drawing/2014/main" id="{6765F812-4DA0-78D1-8FAC-79AAB933EB21}"/>
              </a:ext>
            </a:extLst>
          </p:cNvPr>
          <p:cNvCxnSpPr/>
          <p:nvPr/>
        </p:nvCxnSpPr>
        <p:spPr>
          <a:xfrm>
            <a:off x="3492500" y="5805488"/>
            <a:ext cx="792163"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B9E347D7-EECA-5579-451F-0F139CFB5968}"/>
              </a:ext>
            </a:extLst>
          </p:cNvPr>
          <p:cNvCxnSpPr/>
          <p:nvPr/>
        </p:nvCxnSpPr>
        <p:spPr>
          <a:xfrm>
            <a:off x="5651500" y="5822950"/>
            <a:ext cx="792163"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757A9E8B-7C8B-AE14-90A4-75507DF842B5}"/>
              </a:ext>
            </a:extLst>
          </p:cNvPr>
          <p:cNvSpPr>
            <a:spLocks noGrp="1"/>
          </p:cNvSpPr>
          <p:nvPr>
            <p:ph type="title"/>
          </p:nvPr>
        </p:nvSpPr>
        <p:spPr/>
        <p:txBody>
          <a:bodyPr/>
          <a:lstStyle/>
          <a:p>
            <a:r>
              <a:rPr lang="en-IE" altLang="en-US">
                <a:solidFill>
                  <a:schemeClr val="bg1"/>
                </a:solidFill>
              </a:rPr>
              <a:t>Heat Transfer</a:t>
            </a:r>
          </a:p>
        </p:txBody>
      </p:sp>
      <p:sp>
        <p:nvSpPr>
          <p:cNvPr id="10243" name="Content Placeholder 2">
            <a:extLst>
              <a:ext uri="{FF2B5EF4-FFF2-40B4-BE49-F238E27FC236}">
                <a16:creationId xmlns:a16="http://schemas.microsoft.com/office/drawing/2014/main" id="{8ACC3208-48B7-D66F-132D-C6DEA22084FE}"/>
              </a:ext>
            </a:extLst>
          </p:cNvPr>
          <p:cNvSpPr>
            <a:spLocks noGrp="1"/>
          </p:cNvSpPr>
          <p:nvPr>
            <p:ph idx="1"/>
          </p:nvPr>
        </p:nvSpPr>
        <p:spPr/>
        <p:txBody>
          <a:bodyPr/>
          <a:lstStyle/>
          <a:p>
            <a:r>
              <a:rPr lang="en-IE" altLang="en-US">
                <a:solidFill>
                  <a:schemeClr val="bg1"/>
                </a:solidFill>
              </a:rPr>
              <a:t>Heat always moves from a warmer place to a cooler place.</a:t>
            </a:r>
          </a:p>
          <a:p>
            <a:r>
              <a:rPr lang="en-IE" altLang="en-US">
                <a:solidFill>
                  <a:schemeClr val="bg1"/>
                </a:solidFill>
              </a:rPr>
              <a:t>Hot objects in a cooler room will cool </a:t>
            </a:r>
            <a:r>
              <a:rPr lang="en-IE" altLang="en-US"/>
              <a:t>to</a:t>
            </a:r>
            <a:r>
              <a:rPr lang="en-IE" altLang="en-US">
                <a:solidFill>
                  <a:schemeClr val="bg1"/>
                </a:solidFill>
              </a:rPr>
              <a:t> room temperature.e.g: tea, coffee</a:t>
            </a:r>
          </a:p>
          <a:p>
            <a:r>
              <a:rPr lang="en-IE" altLang="en-US">
                <a:solidFill>
                  <a:schemeClr val="bg1"/>
                </a:solidFill>
              </a:rPr>
              <a:t>Cold objects in a warmer room will heat up to room temperature.e.g: butter, ice</a:t>
            </a:r>
          </a:p>
          <a:p>
            <a:endParaRPr lang="en-IE" altLang="en-US">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DF203D0-7F57-8D42-5445-CBEE73E7CD05}"/>
              </a:ext>
            </a:extLst>
          </p:cNvPr>
          <p:cNvSpPr>
            <a:spLocks noGrp="1"/>
          </p:cNvSpPr>
          <p:nvPr>
            <p:ph type="title"/>
          </p:nvPr>
        </p:nvSpPr>
        <p:spPr/>
        <p:txBody>
          <a:bodyPr/>
          <a:lstStyle/>
          <a:p>
            <a:r>
              <a:rPr lang="en-IE" altLang="en-US">
                <a:solidFill>
                  <a:schemeClr val="bg1"/>
                </a:solidFill>
              </a:rPr>
              <a:t>What do you think?</a:t>
            </a:r>
          </a:p>
        </p:txBody>
      </p:sp>
      <p:pic>
        <p:nvPicPr>
          <p:cNvPr id="11267" name="Picture 2">
            <a:extLst>
              <a:ext uri="{FF2B5EF4-FFF2-40B4-BE49-F238E27FC236}">
                <a16:creationId xmlns:a16="http://schemas.microsoft.com/office/drawing/2014/main" id="{09FCB0BB-3702-5852-87EA-799F59E8A4F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98688" y="1341438"/>
            <a:ext cx="4405312" cy="4681537"/>
          </a:xfr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95C236DB-8333-69F1-4AC3-939E77DC1AFA}"/>
              </a:ext>
            </a:extLst>
          </p:cNvPr>
          <p:cNvSpPr>
            <a:spLocks noGrp="1"/>
          </p:cNvSpPr>
          <p:nvPr>
            <p:ph type="title"/>
          </p:nvPr>
        </p:nvSpPr>
        <p:spPr/>
        <p:txBody>
          <a:bodyPr/>
          <a:lstStyle/>
          <a:p>
            <a:r>
              <a:rPr lang="en-IE" altLang="en-US">
                <a:solidFill>
                  <a:schemeClr val="bg1"/>
                </a:solidFill>
              </a:rPr>
              <a:t>Forms of Heat Transfer</a:t>
            </a:r>
          </a:p>
        </p:txBody>
      </p:sp>
      <p:sp>
        <p:nvSpPr>
          <p:cNvPr id="12291" name="Content Placeholder 2">
            <a:extLst>
              <a:ext uri="{FF2B5EF4-FFF2-40B4-BE49-F238E27FC236}">
                <a16:creationId xmlns:a16="http://schemas.microsoft.com/office/drawing/2014/main" id="{1D9C29E2-2E48-E7C8-E3AA-AA2C99D701F2}"/>
              </a:ext>
            </a:extLst>
          </p:cNvPr>
          <p:cNvSpPr>
            <a:spLocks noGrp="1"/>
          </p:cNvSpPr>
          <p:nvPr>
            <p:ph idx="1"/>
          </p:nvPr>
        </p:nvSpPr>
        <p:spPr/>
        <p:txBody>
          <a:bodyPr/>
          <a:lstStyle/>
          <a:p>
            <a:r>
              <a:rPr lang="en-IE" altLang="en-US">
                <a:solidFill>
                  <a:schemeClr val="bg1"/>
                </a:solidFill>
              </a:rPr>
              <a:t>3 types;</a:t>
            </a:r>
          </a:p>
          <a:p>
            <a:r>
              <a:rPr lang="en-IE" altLang="en-US">
                <a:solidFill>
                  <a:schemeClr val="bg1"/>
                </a:solidFill>
              </a:rPr>
              <a:t>Conduction</a:t>
            </a:r>
          </a:p>
          <a:p>
            <a:r>
              <a:rPr lang="en-IE" altLang="en-US">
                <a:solidFill>
                  <a:schemeClr val="bg1"/>
                </a:solidFill>
              </a:rPr>
              <a:t>Convection</a:t>
            </a:r>
          </a:p>
          <a:p>
            <a:r>
              <a:rPr lang="en-IE" altLang="en-US">
                <a:solidFill>
                  <a:schemeClr val="bg1"/>
                </a:solidFill>
              </a:rPr>
              <a:t>Radiation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a:extLst>
              <a:ext uri="{FF2B5EF4-FFF2-40B4-BE49-F238E27FC236}">
                <a16:creationId xmlns:a16="http://schemas.microsoft.com/office/drawing/2014/main" id="{99396161-F189-E27D-8464-2753F3880B81}"/>
              </a:ext>
            </a:extLst>
          </p:cNvPr>
          <p:cNvSpPr>
            <a:spLocks noGrp="1"/>
          </p:cNvSpPr>
          <p:nvPr>
            <p:ph type="title"/>
          </p:nvPr>
        </p:nvSpPr>
        <p:spPr/>
        <p:txBody>
          <a:bodyPr/>
          <a:lstStyle/>
          <a:p>
            <a:r>
              <a:rPr lang="en-IE" altLang="en-US">
                <a:solidFill>
                  <a:schemeClr val="bg1"/>
                </a:solidFill>
              </a:rPr>
              <a:t>Radiation</a:t>
            </a:r>
          </a:p>
        </p:txBody>
      </p:sp>
      <p:sp>
        <p:nvSpPr>
          <p:cNvPr id="1028" name="Text Box 3">
            <a:extLst>
              <a:ext uri="{FF2B5EF4-FFF2-40B4-BE49-F238E27FC236}">
                <a16:creationId xmlns:a16="http://schemas.microsoft.com/office/drawing/2014/main" id="{54D6D66C-08C6-28E0-D8FA-474168AC42FF}"/>
              </a:ext>
            </a:extLst>
          </p:cNvPr>
          <p:cNvSpPr txBox="1">
            <a:spLocks noChangeArrowheads="1"/>
          </p:cNvSpPr>
          <p:nvPr/>
        </p:nvSpPr>
        <p:spPr bwMode="auto">
          <a:xfrm>
            <a:off x="454025" y="1187450"/>
            <a:ext cx="4191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2400">
                <a:solidFill>
                  <a:schemeClr val="bg1"/>
                </a:solidFill>
                <a:cs typeface="Times New Roman" panose="02020603050405020304" pitchFamily="18" charset="0"/>
              </a:rPr>
              <a:t>How does heat energy get from the Sun to the Earth?</a:t>
            </a:r>
          </a:p>
          <a:p>
            <a:pPr>
              <a:spcBef>
                <a:spcPct val="50000"/>
              </a:spcBef>
            </a:pPr>
            <a:endParaRPr lang="en-GB" altLang="en-US" sz="2400">
              <a:cs typeface="Times New Roman" panose="02020603050405020304" pitchFamily="18" charset="0"/>
            </a:endParaRPr>
          </a:p>
        </p:txBody>
      </p:sp>
      <p:sp>
        <p:nvSpPr>
          <p:cNvPr id="27" name="Rectangle 4">
            <a:extLst>
              <a:ext uri="{FF2B5EF4-FFF2-40B4-BE49-F238E27FC236}">
                <a16:creationId xmlns:a16="http://schemas.microsoft.com/office/drawing/2014/main" id="{0653FBDA-E19E-1C70-91CB-17DF3CF17EFA}"/>
              </a:ext>
            </a:extLst>
          </p:cNvPr>
          <p:cNvSpPr>
            <a:spLocks noChangeArrowheads="1"/>
          </p:cNvSpPr>
          <p:nvPr/>
        </p:nvSpPr>
        <p:spPr bwMode="auto">
          <a:xfrm>
            <a:off x="4876800" y="1371600"/>
            <a:ext cx="3581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a:solidFill>
                  <a:schemeClr val="bg1"/>
                </a:solidFill>
              </a:rPr>
              <a:t>There are no particles between the Sun and the Earth so it MUST travel by radiation</a:t>
            </a:r>
            <a:endParaRPr lang="en-GB" altLang="en-US"/>
          </a:p>
        </p:txBody>
      </p:sp>
      <p:sp>
        <p:nvSpPr>
          <p:cNvPr id="28" name="Line 5">
            <a:extLst>
              <a:ext uri="{FF2B5EF4-FFF2-40B4-BE49-F238E27FC236}">
                <a16:creationId xmlns:a16="http://schemas.microsoft.com/office/drawing/2014/main" id="{880DC72D-6365-A5A6-A48A-73C8EC707FC5}"/>
              </a:ext>
            </a:extLst>
          </p:cNvPr>
          <p:cNvSpPr>
            <a:spLocks noChangeShapeType="1"/>
          </p:cNvSpPr>
          <p:nvPr/>
        </p:nvSpPr>
        <p:spPr bwMode="auto">
          <a:xfrm>
            <a:off x="2819400" y="3733800"/>
            <a:ext cx="685800" cy="3810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 name="Line 6">
            <a:extLst>
              <a:ext uri="{FF2B5EF4-FFF2-40B4-BE49-F238E27FC236}">
                <a16:creationId xmlns:a16="http://schemas.microsoft.com/office/drawing/2014/main" id="{4CEFFA3E-39AD-9806-B6A0-D10EDEF19156}"/>
              </a:ext>
            </a:extLst>
          </p:cNvPr>
          <p:cNvSpPr>
            <a:spLocks noChangeShapeType="1"/>
          </p:cNvSpPr>
          <p:nvPr/>
        </p:nvSpPr>
        <p:spPr bwMode="auto">
          <a:xfrm>
            <a:off x="4038600" y="4419600"/>
            <a:ext cx="1219200" cy="685800"/>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0" name="Text Box 7">
            <a:extLst>
              <a:ext uri="{FF2B5EF4-FFF2-40B4-BE49-F238E27FC236}">
                <a16:creationId xmlns:a16="http://schemas.microsoft.com/office/drawing/2014/main" id="{E129C0B5-F20C-4C6E-7BCA-8C166D19FB11}"/>
              </a:ext>
            </a:extLst>
          </p:cNvPr>
          <p:cNvSpPr txBox="1">
            <a:spLocks noChangeArrowheads="1"/>
          </p:cNvSpPr>
          <p:nvPr/>
        </p:nvSpPr>
        <p:spPr bwMode="auto">
          <a:xfrm>
            <a:off x="3535363" y="3886200"/>
            <a:ext cx="6096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4800">
                <a:solidFill>
                  <a:schemeClr val="bg1"/>
                </a:solidFill>
                <a:cs typeface="Times New Roman" panose="02020603050405020304" pitchFamily="18" charset="0"/>
              </a:rPr>
              <a:t>?</a:t>
            </a:r>
          </a:p>
        </p:txBody>
      </p:sp>
      <p:sp>
        <p:nvSpPr>
          <p:cNvPr id="31" name="Text Box 8">
            <a:extLst>
              <a:ext uri="{FF2B5EF4-FFF2-40B4-BE49-F238E27FC236}">
                <a16:creationId xmlns:a16="http://schemas.microsoft.com/office/drawing/2014/main" id="{47B58B15-F818-F489-C940-221511F16171}"/>
              </a:ext>
            </a:extLst>
          </p:cNvPr>
          <p:cNvSpPr txBox="1">
            <a:spLocks noChangeArrowheads="1"/>
          </p:cNvSpPr>
          <p:nvPr/>
        </p:nvSpPr>
        <p:spPr bwMode="auto">
          <a:xfrm>
            <a:off x="5029200" y="3581400"/>
            <a:ext cx="2743200" cy="650875"/>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3600">
                <a:solidFill>
                  <a:srgbClr val="FF0000"/>
                </a:solidFill>
                <a:cs typeface="Times New Roman" panose="02020603050405020304" pitchFamily="18" charset="0"/>
              </a:rPr>
              <a:t>RADIATION</a:t>
            </a:r>
          </a:p>
        </p:txBody>
      </p:sp>
      <p:pic>
        <p:nvPicPr>
          <p:cNvPr id="1034" name="Picture 10" descr="earthwithtilt">
            <a:hlinkClick r:id="rId3" action="ppaction://hlinksldjump"/>
            <a:extLst>
              <a:ext uri="{FF2B5EF4-FFF2-40B4-BE49-F238E27FC236}">
                <a16:creationId xmlns:a16="http://schemas.microsoft.com/office/drawing/2014/main" id="{DDE0A60B-227F-5366-BBF5-459A90FB187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62525" y="4724400"/>
            <a:ext cx="1743075"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ontrols>
      <mc:AlternateContent xmlns:mc="http://schemas.openxmlformats.org/markup-compatibility/2006">
        <mc:Choice xmlns:v="urn:schemas-microsoft-com:vml" Requires="v">
          <p:control r:id="rId1" imgW="1905089" imgH="2362343"/>
        </mc:Choice>
        <mc:Fallback>
          <p:control r:id="rId1" imgW="1905089" imgH="2362343">
            <p:pic>
              <p:nvPicPr>
                <p:cNvPr id="1026" name="ShockwaveFlash1">
                  <a:extLst>
                    <a:ext uri="{FF2B5EF4-FFF2-40B4-BE49-F238E27FC236}">
                      <a16:creationId xmlns:a16="http://schemas.microsoft.com/office/drawing/2014/main" id="{BD0A10EA-68DA-5B87-A457-D86BFBE61BC6}"/>
                    </a:ext>
                  </a:extLst>
                </p:cNvPr>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133600"/>
                  <a:ext cx="1905000" cy="23622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up)">
                                      <p:cBhvr>
                                        <p:cTn id="7" dur="500"/>
                                        <p:tgtEl>
                                          <p:spTgt spid="28"/>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dissolve">
                                      <p:cBhvr>
                                        <p:cTn id="11" dur="500"/>
                                        <p:tgtEl>
                                          <p:spTgt spid="30"/>
                                        </p:tgtEl>
                                      </p:cBhvr>
                                    </p:animEffect>
                                  </p:childTnLst>
                                </p:cTn>
                              </p:par>
                            </p:childTnLst>
                          </p:cTn>
                        </p:par>
                        <p:par>
                          <p:cTn id="12" fill="hold" nodeType="afterGroup">
                            <p:stCondLst>
                              <p:cond delay="1000"/>
                            </p:stCondLst>
                            <p:childTnLst>
                              <p:par>
                                <p:cTn id="13" presetID="22" presetClass="entr" presetSubtype="1"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up)">
                                      <p:cBhvr>
                                        <p:cTn id="15" dur="500"/>
                                        <p:tgtEl>
                                          <p:spTgt spid="2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499"/>
                                          </p:stCondLst>
                                        </p:cTn>
                                        <p:tgtEl>
                                          <p:spTgt spid="27"/>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499"/>
                                          </p:stCondLst>
                                        </p:cTn>
                                        <p:tgtEl>
                                          <p:spTgt spid="31">
                                            <p:txEl>
                                              <p:charRg st="4294967295" end="429496729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utoUpdateAnimBg="0"/>
      <p:bldP spid="30" grpId="0" autoUpdateAnimBg="0"/>
      <p:bldP spid="31" grpId="0" autoUpdateAnimBg="0"/>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2013</TotalTime>
  <Words>1654</Words>
  <Application>Microsoft Office PowerPoint</Application>
  <PresentationFormat>On-screen Show (4:3)</PresentationFormat>
  <Paragraphs>212</Paragraphs>
  <Slides>41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Times New Roman</vt:lpstr>
      <vt:lpstr>Comic Sans MS</vt:lpstr>
      <vt:lpstr>Wingdings</vt:lpstr>
      <vt:lpstr>Diseño predeterminado</vt:lpstr>
      <vt:lpstr>Heat 1st year</vt:lpstr>
      <vt:lpstr>By the end of this chapter you will be able to:</vt:lpstr>
      <vt:lpstr>What is Heat?</vt:lpstr>
      <vt:lpstr>Heat can be converted to other forms of energy</vt:lpstr>
      <vt:lpstr>How is heat produced?</vt:lpstr>
      <vt:lpstr>Heat Transfer</vt:lpstr>
      <vt:lpstr>What do you think?</vt:lpstr>
      <vt:lpstr>Forms of Heat Transfer</vt:lpstr>
      <vt:lpstr>Radiation</vt:lpstr>
      <vt:lpstr>Radiation</vt:lpstr>
      <vt:lpstr>What colour should we paint radiators? Which colour is better to wear on a sunny day? black or white?</vt:lpstr>
      <vt:lpstr>PowerPoint Presentation</vt:lpstr>
      <vt:lpstr>Radiation – Think Pair-Share</vt:lpstr>
      <vt:lpstr>Radiation questions</vt:lpstr>
      <vt:lpstr>Conduction</vt:lpstr>
      <vt:lpstr>Conduction</vt:lpstr>
      <vt:lpstr>Conductors/Insulators</vt:lpstr>
      <vt:lpstr>Conduction V Insulation</vt:lpstr>
      <vt:lpstr>Conductor or Insulator?</vt:lpstr>
      <vt:lpstr>Convection</vt:lpstr>
      <vt:lpstr>Convection</vt:lpstr>
      <vt:lpstr>Convection</vt:lpstr>
      <vt:lpstr>Convection</vt:lpstr>
      <vt:lpstr>Should a radiator be called a radiator?</vt:lpstr>
      <vt:lpstr>Convection questions</vt:lpstr>
      <vt:lpstr>Heat Vs Temperature</vt:lpstr>
      <vt:lpstr>Heating and Cooling</vt:lpstr>
      <vt:lpstr>Heating and Cooling cont…</vt:lpstr>
      <vt:lpstr>Expansion/Contraction</vt:lpstr>
      <vt:lpstr>Expansion V Contraction</vt:lpstr>
      <vt:lpstr>Revision</vt:lpstr>
      <vt:lpstr>Revision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Words</vt:lpstr>
    </vt:vector>
  </TitlesOfParts>
  <Company>Siracusa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Mariajose</dc:creator>
  <cp:lastModifiedBy>Nayan GRIFFITHS</cp:lastModifiedBy>
  <cp:revision>27</cp:revision>
  <dcterms:created xsi:type="dcterms:W3CDTF">2008-12-27T21:46:18Z</dcterms:created>
  <dcterms:modified xsi:type="dcterms:W3CDTF">2023-05-23T21:54:43Z</dcterms:modified>
</cp:coreProperties>
</file>