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3" r:id="rId7"/>
    <p:sldId id="264" r:id="rId8"/>
    <p:sldId id="265" r:id="rId9"/>
    <p:sldId id="266" r:id="rId10"/>
    <p:sldId id="267" r:id="rId11"/>
    <p:sldId id="268" r:id="rId12"/>
    <p:sldId id="269" r:id="rId1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7" d="100"/>
          <a:sy n="117" d="100"/>
        </p:scale>
        <p:origin x="10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F4AF3BDA-CAF0-1ED1-1825-83B3BFDD913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D4676124-A9DE-F7A5-7E4E-0B704759549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en-US"/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id="{9CE27200-6CC2-C0F8-20D3-A323FEDED41A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5365" name="Rectangle 5">
            <a:extLst>
              <a:ext uri="{FF2B5EF4-FFF2-40B4-BE49-F238E27FC236}">
                <a16:creationId xmlns:a16="http://schemas.microsoft.com/office/drawing/2014/main" id="{270CC940-0404-392D-DDCB-B885D55C4974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5366" name="Rectangle 6">
            <a:extLst>
              <a:ext uri="{FF2B5EF4-FFF2-40B4-BE49-F238E27FC236}">
                <a16:creationId xmlns:a16="http://schemas.microsoft.com/office/drawing/2014/main" id="{15D141E9-CFD3-8228-9236-83CAD3C5F8C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15367" name="Rectangle 7">
            <a:extLst>
              <a:ext uri="{FF2B5EF4-FFF2-40B4-BE49-F238E27FC236}">
                <a16:creationId xmlns:a16="http://schemas.microsoft.com/office/drawing/2014/main" id="{3FE7C1E2-F58D-2ADC-763F-5F406ED3C34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696E292-5BF9-4142-966E-06ABB1454707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AA89618-62C3-C55B-1CC6-D2EC187A434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8ECA1D7-6C3B-4571-883F-26529FD7242C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1E305DB9-148C-E3F0-45C9-96B67EAF28F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0D5EA17E-BE53-DA05-7F4C-FFDAE6C6C0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A4245A4-57C5-15FC-6B29-D79F7515487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E8FA88-B49E-4287-9917-CF6202C2ECB7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22D30E62-E840-B759-D813-E22B4FFF7BC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AA81D7C8-435B-E35E-4677-86A0098326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EC465A9-CAE1-7736-5E71-452459F2DFE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0FCFB4-67C2-4E4E-A302-AA52ACE454CF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0EB0CEBE-FB85-EE48-EF5D-1D932B52DF6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60344C5C-81A0-1A80-77C9-FF94CA38AE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BB29201-67CE-5B92-5716-CCBB421C2B3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07E06DA-9BFA-49D0-AEC4-EC2148673CD9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19458" name="Rectangle 2">
            <a:extLst>
              <a:ext uri="{FF2B5EF4-FFF2-40B4-BE49-F238E27FC236}">
                <a16:creationId xmlns:a16="http://schemas.microsoft.com/office/drawing/2014/main" id="{177227F2-2449-FEB6-F69A-76E1E3FCCCB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05C94846-AD44-3F6E-0720-6EB47D9306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3488772-520D-04AD-27A3-6AB863405E2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8188490-7EC9-4FFB-B973-F38B79D09F1E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E0FD5F98-C814-51F8-E811-F71E13C24E7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442FE4ED-E0AE-5306-07D8-79B7092797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C5CE303-2C69-4340-5509-501621F429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685AAB-4C73-4381-8A91-F4D8A8D28D32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93BAF893-2F41-DCA7-CE27-9AAA334050B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00C4FA27-4AA9-FC25-C993-A8B00F3FA7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7BB8EAC-F3E5-A02E-F5C0-0D394E8EC43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10EC07D-1B7D-47E1-97D2-E6D77E196B20}" type="slidenum">
              <a:rPr lang="en-GB" altLang="en-US"/>
              <a:pPr/>
              <a:t>7</a:t>
            </a:fld>
            <a:endParaRPr lang="en-GB" altLang="en-US"/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50542F98-6686-5CF9-4E0A-E36B7AD956B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ED1A6CA7-7867-9F42-C90D-C3641D4B24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94A9418-A8BB-98B1-4D60-D060EE78E11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C386F6-C34E-4055-A1A1-92566329E42D}" type="slidenum">
              <a:rPr lang="en-GB" altLang="en-US"/>
              <a:pPr/>
              <a:t>8</a:t>
            </a:fld>
            <a:endParaRPr lang="en-GB" altLang="en-US"/>
          </a:p>
        </p:txBody>
      </p:sp>
      <p:sp>
        <p:nvSpPr>
          <p:cNvPr id="23554" name="Rectangle 2">
            <a:extLst>
              <a:ext uri="{FF2B5EF4-FFF2-40B4-BE49-F238E27FC236}">
                <a16:creationId xmlns:a16="http://schemas.microsoft.com/office/drawing/2014/main" id="{E021761F-578E-151C-CFE8-B86E85727AA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07F2D364-48B1-8F81-9A2A-4FFC93571D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A116AE1-6C9D-30EA-932E-D0FB3492654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F1D8AEF-FF9A-4339-AD02-738460E74C43}" type="slidenum">
              <a:rPr lang="en-GB" altLang="en-US"/>
              <a:pPr/>
              <a:t>9</a:t>
            </a:fld>
            <a:endParaRPr lang="en-GB" altLang="en-US"/>
          </a:p>
        </p:txBody>
      </p:sp>
      <p:sp>
        <p:nvSpPr>
          <p:cNvPr id="24578" name="Rectangle 2">
            <a:extLst>
              <a:ext uri="{FF2B5EF4-FFF2-40B4-BE49-F238E27FC236}">
                <a16:creationId xmlns:a16="http://schemas.microsoft.com/office/drawing/2014/main" id="{ED5781DD-F3E7-1598-B9EB-3CAD78473BC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6B69E93A-9DE3-A450-4670-EC854B4514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870AF44-4D47-8725-3478-242F74FF3F5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AF649BB-ABB8-4922-AE45-09144BCD5F4C}" type="slidenum">
              <a:rPr lang="en-GB" altLang="en-US"/>
              <a:pPr/>
              <a:t>10</a:t>
            </a:fld>
            <a:endParaRPr lang="en-GB" altLang="en-US"/>
          </a:p>
        </p:txBody>
      </p:sp>
      <p:sp>
        <p:nvSpPr>
          <p:cNvPr id="25602" name="Rectangle 2">
            <a:extLst>
              <a:ext uri="{FF2B5EF4-FFF2-40B4-BE49-F238E27FC236}">
                <a16:creationId xmlns:a16="http://schemas.microsoft.com/office/drawing/2014/main" id="{67A3659A-05AB-D8C9-2ECE-CEC78623906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8DABE7F7-D69C-0057-7E58-CAC071A2EE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99E071D-D583-292A-354C-6EF5CF23712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71A281A-92BA-439C-B771-886C360C38F3}" type="slidenum">
              <a:rPr lang="en-GB" altLang="en-US"/>
              <a:pPr/>
              <a:t>11</a:t>
            </a:fld>
            <a:endParaRPr lang="en-GB" altLang="en-US"/>
          </a:p>
        </p:txBody>
      </p:sp>
      <p:sp>
        <p:nvSpPr>
          <p:cNvPr id="26626" name="Rectangle 2">
            <a:extLst>
              <a:ext uri="{FF2B5EF4-FFF2-40B4-BE49-F238E27FC236}">
                <a16:creationId xmlns:a16="http://schemas.microsoft.com/office/drawing/2014/main" id="{6B999752-7296-79A3-104E-4223391CAAE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A0407A01-4D88-10CE-4B56-5F692B9A87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ED1467A-2BE6-9CD1-0360-D5CA34AF7F3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21AD484-BD01-4556-860C-731A9F980BA5}" type="slidenum">
              <a:rPr lang="en-GB" altLang="en-US"/>
              <a:pPr/>
              <a:t>12</a:t>
            </a:fld>
            <a:endParaRPr lang="en-GB" altLang="en-US"/>
          </a:p>
        </p:txBody>
      </p:sp>
      <p:sp>
        <p:nvSpPr>
          <p:cNvPr id="28674" name="Rectangle 2">
            <a:extLst>
              <a:ext uri="{FF2B5EF4-FFF2-40B4-BE49-F238E27FC236}">
                <a16:creationId xmlns:a16="http://schemas.microsoft.com/office/drawing/2014/main" id="{3BAACAE6-C6F9-DF16-B287-05C4EDC90A9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C55D00DB-F58C-FC8C-1CFD-26F038199A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246AB4-284F-5DDF-81F7-523CD2A2EE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78338A-A3AA-5A3A-72EC-C496E81D15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5AE3E5-3A2A-54FC-DFEE-CD0F65F135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91331F-8F93-A0FE-5B8A-A16478AEE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8B14DA-6265-0C7D-B96B-B4A490315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523847-0665-46CD-B522-D3A04170EC1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3916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42BF7-D385-B90E-5F57-BF77C4180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CFED8B-1058-4D27-9790-BA9177A0C7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6C900B-A1D2-12C0-43EC-08C1DF54BD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691EA7-FFE8-1D98-C49D-DF6EA7BDB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E4AD-DD11-9A9A-A5A4-3D265F41B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B51FC4-A8EC-401B-934B-10499D366EA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7731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9C123-E5EF-2A93-8C49-55033C0630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732C6F-F1D6-E4CD-AC7E-7D4FA81994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F83782-3C92-7301-A8F2-9F8253351A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B7879B-BC31-CDDE-8068-23C5CB064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C07ECE-349F-8630-60B4-6884D51FE8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B46585-192E-4D6E-AF8E-C93AF39EAA8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74826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C6823-A85C-8F35-D78F-0EE130781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8AFADD-FEEC-5CDD-44E8-57B4B57990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23E1CF-24DD-E40C-411F-F210AE33CF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0E5E34-0F91-FD54-DE75-7727DC135F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0A80F5-3D47-4E0A-D0DD-77E90EED0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AEB729-7441-0F0E-6FED-B372D8F64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C1FEE9-06C2-4680-A584-796669C1F25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56909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5AA08-EA83-A77D-67BF-F8D06105B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0EE931-6FAE-70FE-9376-E6D2E72FC3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2C031D-07B1-8E0B-111B-2923EF92A3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CDA4D6-278D-4FD9-56DF-DAE171C63B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FA302DC-C15C-D896-6AA6-9E34845F59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0CB5A24-114F-355C-1C56-A95B6A72F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97B104-41F9-AAD1-E918-7BC116971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E45F780-A541-4412-705A-820284AA1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1C190A-0211-4B51-8B6C-B060E2FB78C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0271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45677-4A3C-9561-9656-DA2C4CACF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F67517-65F6-B67D-4C7C-A6990946C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DC9B6D-E2D6-EEFF-D3D2-68A1DE653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817FB5-1DE8-46A4-D26F-C3FC187DE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661327-6A5F-4627-88E4-87C1F0ADE76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8490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9769A8-CCCF-3D2C-C4C9-62ABA6E116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73329DB-9B35-05DE-9154-432ECB834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3D2362-0AC9-383A-CF67-DE7F0F5AE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31702A-C28E-4485-AC7E-39BDF1BE3D2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6179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43A686-126D-B7D2-97D7-1B7D69ACF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8A9DD8-0FDD-C804-BA65-D8A036CB65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836A10-447E-9BA0-3428-099570E9AC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7F3C25-4EC6-85A0-7D79-A14BDAA91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3349CB-B865-8D63-2ACE-76948B8F17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F2A85A-8238-2703-02A8-8DB09542C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78995F-8BD0-40F1-B357-3A9BF07C362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78141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CBF31-B958-903F-43F9-FF3BB24548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2A7F1BC-94B5-9D08-97CC-95B7732157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2D840D-F77F-0C75-F388-44E6EFCDFF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657D15-F758-BF88-898A-0957ADAEA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396C67-F235-CE0F-EBE1-A709D31DD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A02DD6-5AAE-81E3-C71A-65A32F26F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019508-28FE-41CD-9FAD-C5CD278AEFA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3727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077AD-5B7D-CF16-283E-2B055FC03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8DADCE-8C16-5A47-D8C4-77E96E1E53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C37D13-3B41-9A7A-C990-DBEA2CB84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C4BF9-0191-55A3-EF79-6A094E935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6805E8-D0D0-F761-C24E-D78BC6FE1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434D8C-27C4-4896-B455-7F2D6A442E4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66229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DF56DC7-5312-37C1-DE7E-4187A88A54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685842-1A92-0B22-EBB7-84C986B7CA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A8509B-1C4C-6B4C-0790-B2B4C4405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5188D7-D1A1-8DF3-9483-5EADB4323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095CEE-C375-B7F6-2569-F22144A63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CFB7CA-3CDD-45FF-AF72-E9BEBD33DEC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6827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90D6E8E6-E29F-234D-D306-4370DA970B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89E3416A-4A4C-AEDB-0AB7-D24956E24A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11951549-E23C-F491-4F1E-914C7F336F0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B6CA1039-C97A-3209-E7F7-293E05ABD04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E33D702-5AF9-2DA8-B5C1-BA756B12074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3FA5B13-7118-4B67-9163-05453259E10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video" Target="file:///C:\Documents%20and%20Settings\cherie\Desktop\648%20PPT\PS0306AA.avi" TargetMode="Externa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32E89090-11A6-4663-5384-47AE7DE9BDC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r>
              <a:rPr lang="en-US" altLang="en-US" sz="4400"/>
              <a:t>Ionic, Covalent, and Metallic bonding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>
            <a:extLst>
              <a:ext uri="{FF2B5EF4-FFF2-40B4-BE49-F238E27FC236}">
                <a16:creationId xmlns:a16="http://schemas.microsoft.com/office/drawing/2014/main" id="{E2DD1D6E-C1D1-67FA-6785-50107F7359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450" y="685800"/>
            <a:ext cx="342265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3600" b="1">
                <a:solidFill>
                  <a:srgbClr val="ECCA22"/>
                </a:solidFill>
                <a:latin typeface="Times New Roman" panose="02020603050405020304" pitchFamily="18" charset="0"/>
              </a:rPr>
              <a:t>Bond Formation</a:t>
            </a:r>
          </a:p>
        </p:txBody>
      </p:sp>
      <p:sp>
        <p:nvSpPr>
          <p:cNvPr id="3075" name="Text Box 3">
            <a:extLst>
              <a:ext uri="{FF2B5EF4-FFF2-40B4-BE49-F238E27FC236}">
                <a16:creationId xmlns:a16="http://schemas.microsoft.com/office/drawing/2014/main" id="{8514C5C2-1810-DA43-16E5-4A024CD62A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666875"/>
            <a:ext cx="7239000" cy="140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3200">
                <a:latin typeface="Times New Roman" panose="02020603050405020304" pitchFamily="18" charset="0"/>
              </a:rPr>
              <a:t>The positive sodium ion and the negative chloride ion are strongly attracted to each other. </a:t>
            </a: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AFCF38E2-03DF-A247-D409-9CFD1E5E48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3400" y="0"/>
            <a:ext cx="2947988" cy="457200"/>
          </a:xfrm>
          <a:prstGeom prst="rect">
            <a:avLst/>
          </a:prstGeom>
          <a:noFill/>
          <a:ln>
            <a:noFill/>
          </a:ln>
          <a:effectLst>
            <a:outerShdw dist="53882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>
                <a:solidFill>
                  <a:srgbClr val="ECCA22"/>
                </a:solidFill>
              </a:rPr>
              <a:t>How Elements Bond</a:t>
            </a:r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EF27994A-DA31-D2DC-9E77-94EA1C3520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025" y="373063"/>
            <a:ext cx="409575" cy="57943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/>
              <a:t>2</a:t>
            </a:r>
          </a:p>
        </p:txBody>
      </p:sp>
      <p:sp>
        <p:nvSpPr>
          <p:cNvPr id="3078" name="Text Box 6">
            <a:extLst>
              <a:ext uri="{FF2B5EF4-FFF2-40B4-BE49-F238E27FC236}">
                <a16:creationId xmlns:a16="http://schemas.microsoft.com/office/drawing/2014/main" id="{1E77D6A9-8D55-BEAE-3847-C3E90904D8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470275"/>
            <a:ext cx="7848600" cy="140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latin typeface="Times New Roman" panose="02020603050405020304" pitchFamily="18" charset="0"/>
              </a:rPr>
              <a:t>This attraction, which holds the ions close together, is a type of chemical bond called an </a:t>
            </a:r>
            <a:r>
              <a:rPr lang="en-US" altLang="en-US" sz="3200" b="1">
                <a:solidFill>
                  <a:srgbClr val="FF3399"/>
                </a:solidFill>
                <a:latin typeface="Times New Roman" panose="02020603050405020304" pitchFamily="18" charset="0"/>
              </a:rPr>
              <a:t>ionic bond</a:t>
            </a:r>
            <a:r>
              <a:rPr lang="en-US" altLang="en-US" sz="3200">
                <a:latin typeface="Times New Roman" panose="02020603050405020304" pitchFamily="18" charset="0"/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/>
      <p:bldP spid="307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>
            <a:extLst>
              <a:ext uri="{FF2B5EF4-FFF2-40B4-BE49-F238E27FC236}">
                <a16:creationId xmlns:a16="http://schemas.microsoft.com/office/drawing/2014/main" id="{64CB1F6D-D10D-55E5-1985-A05E76C047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450" y="685800"/>
            <a:ext cx="342265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3600" b="1">
                <a:solidFill>
                  <a:srgbClr val="ECCA22"/>
                </a:solidFill>
                <a:latin typeface="Times New Roman" panose="02020603050405020304" pitchFamily="18" charset="0"/>
              </a:rPr>
              <a:t>Bond Formation</a:t>
            </a:r>
          </a:p>
        </p:txBody>
      </p:sp>
      <p:sp>
        <p:nvSpPr>
          <p:cNvPr id="4099" name="Text Box 3">
            <a:extLst>
              <a:ext uri="{FF2B5EF4-FFF2-40B4-BE49-F238E27FC236}">
                <a16:creationId xmlns:a16="http://schemas.microsoft.com/office/drawing/2014/main" id="{D4E99EDC-FEAD-AA85-5E5C-3016C0A804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219200"/>
            <a:ext cx="72390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3200">
                <a:latin typeface="Times New Roman" panose="02020603050405020304" pitchFamily="18" charset="0"/>
              </a:rPr>
              <a:t>The compound sodium chloride, or table salt, is formed.</a:t>
            </a:r>
          </a:p>
        </p:txBody>
      </p:sp>
      <p:sp>
        <p:nvSpPr>
          <p:cNvPr id="4100" name="Text Box 4">
            <a:extLst>
              <a:ext uri="{FF2B5EF4-FFF2-40B4-BE49-F238E27FC236}">
                <a16:creationId xmlns:a16="http://schemas.microsoft.com/office/drawing/2014/main" id="{6E1B5765-5F1D-8009-440C-0829E55F62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3400" y="0"/>
            <a:ext cx="2947988" cy="457200"/>
          </a:xfrm>
          <a:prstGeom prst="rect">
            <a:avLst/>
          </a:prstGeom>
          <a:noFill/>
          <a:ln>
            <a:noFill/>
          </a:ln>
          <a:effectLst>
            <a:outerShdw dist="53882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>
                <a:solidFill>
                  <a:srgbClr val="ECCA22"/>
                </a:solidFill>
              </a:rPr>
              <a:t>How Elements Bond</a:t>
            </a:r>
          </a:p>
        </p:txBody>
      </p:sp>
      <p:sp>
        <p:nvSpPr>
          <p:cNvPr id="4101" name="Text Box 5">
            <a:extLst>
              <a:ext uri="{FF2B5EF4-FFF2-40B4-BE49-F238E27FC236}">
                <a16:creationId xmlns:a16="http://schemas.microsoft.com/office/drawing/2014/main" id="{F8E02850-E83D-49DB-79A0-AC49FA9D92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025" y="373063"/>
            <a:ext cx="409575" cy="57943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/>
              <a:t>2</a:t>
            </a:r>
          </a:p>
        </p:txBody>
      </p:sp>
      <p:sp>
        <p:nvSpPr>
          <p:cNvPr id="4102" name="Text Box 6">
            <a:extLst>
              <a:ext uri="{FF2B5EF4-FFF2-40B4-BE49-F238E27FC236}">
                <a16:creationId xmlns:a16="http://schemas.microsoft.com/office/drawing/2014/main" id="{F4DB5BDD-5A73-ABB5-98EE-53328E5F7A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133600"/>
            <a:ext cx="7848600" cy="140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latin typeface="Times New Roman" panose="02020603050405020304" pitchFamily="18" charset="0"/>
              </a:rPr>
              <a:t>A </a:t>
            </a:r>
            <a:r>
              <a:rPr lang="en-US" altLang="en-US" sz="3200" b="1">
                <a:solidFill>
                  <a:srgbClr val="FF3399"/>
                </a:solidFill>
                <a:latin typeface="Times New Roman" panose="02020603050405020304" pitchFamily="18" charset="0"/>
              </a:rPr>
              <a:t>compound</a:t>
            </a:r>
            <a:r>
              <a:rPr lang="en-US" altLang="en-US" sz="3200">
                <a:latin typeface="Times New Roman" panose="02020603050405020304" pitchFamily="18" charset="0"/>
              </a:rPr>
              <a:t> is a pure substance containing two or more elements that are chemically bonded. </a:t>
            </a:r>
          </a:p>
        </p:txBody>
      </p:sp>
      <p:pic>
        <p:nvPicPr>
          <p:cNvPr id="4104" name="Picture 8">
            <a:extLst>
              <a:ext uri="{FF2B5EF4-FFF2-40B4-BE49-F238E27FC236}">
                <a16:creationId xmlns:a16="http://schemas.microsoft.com/office/drawing/2014/main" id="{DE360095-4DCC-2FD2-DBB8-E66147959E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4084638"/>
            <a:ext cx="7715250" cy="868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/>
      <p:bldP spid="410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>
            <a:extLst>
              <a:ext uri="{FF2B5EF4-FFF2-40B4-BE49-F238E27FC236}">
                <a16:creationId xmlns:a16="http://schemas.microsoft.com/office/drawing/2014/main" id="{84601D07-D139-3129-EBB3-AC52CFEBA3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450" y="685800"/>
            <a:ext cx="474345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3600" b="1">
                <a:solidFill>
                  <a:srgbClr val="ECCA22"/>
                </a:solidFill>
                <a:latin typeface="Times New Roman" panose="02020603050405020304" pitchFamily="18" charset="0"/>
              </a:rPr>
              <a:t>More Gains and Losses</a:t>
            </a:r>
          </a:p>
        </p:txBody>
      </p:sp>
      <p:sp>
        <p:nvSpPr>
          <p:cNvPr id="5123" name="Text Box 3">
            <a:extLst>
              <a:ext uri="{FF2B5EF4-FFF2-40B4-BE49-F238E27FC236}">
                <a16:creationId xmlns:a16="http://schemas.microsoft.com/office/drawing/2014/main" id="{26EC1348-4BF1-CB18-9227-35A6DE7728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262063"/>
            <a:ext cx="3733800" cy="140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3200">
                <a:latin typeface="Times New Roman" panose="02020603050405020304" pitchFamily="18" charset="0"/>
              </a:rPr>
              <a:t>Can elements lose or gain more than one electron? </a:t>
            </a:r>
          </a:p>
        </p:txBody>
      </p:sp>
      <p:sp>
        <p:nvSpPr>
          <p:cNvPr id="5124" name="Text Box 4">
            <a:extLst>
              <a:ext uri="{FF2B5EF4-FFF2-40B4-BE49-F238E27FC236}">
                <a16:creationId xmlns:a16="http://schemas.microsoft.com/office/drawing/2014/main" id="{119401AE-4691-15FE-76D6-F107C9503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3400" y="0"/>
            <a:ext cx="2947988" cy="457200"/>
          </a:xfrm>
          <a:prstGeom prst="rect">
            <a:avLst/>
          </a:prstGeom>
          <a:noFill/>
          <a:ln>
            <a:noFill/>
          </a:ln>
          <a:effectLst>
            <a:outerShdw dist="53882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>
                <a:solidFill>
                  <a:srgbClr val="ECCA22"/>
                </a:solidFill>
              </a:rPr>
              <a:t>How Elements Bond</a:t>
            </a:r>
          </a:p>
        </p:txBody>
      </p:sp>
      <p:sp>
        <p:nvSpPr>
          <p:cNvPr id="5125" name="Text Box 5">
            <a:extLst>
              <a:ext uri="{FF2B5EF4-FFF2-40B4-BE49-F238E27FC236}">
                <a16:creationId xmlns:a16="http://schemas.microsoft.com/office/drawing/2014/main" id="{F89CA4EE-7694-220D-9D2E-E15BD54C27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025" y="373063"/>
            <a:ext cx="409575" cy="57943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/>
              <a:t>2</a:t>
            </a:r>
          </a:p>
        </p:txBody>
      </p:sp>
      <p:sp>
        <p:nvSpPr>
          <p:cNvPr id="5126" name="Text Box 6">
            <a:extLst>
              <a:ext uri="{FF2B5EF4-FFF2-40B4-BE49-F238E27FC236}">
                <a16:creationId xmlns:a16="http://schemas.microsoft.com/office/drawing/2014/main" id="{AC923FF1-D830-9626-D1B3-48D7F21ED5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667000"/>
            <a:ext cx="36576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latin typeface="Times New Roman" panose="02020603050405020304" pitchFamily="18" charset="0"/>
              </a:rPr>
              <a:t>The element magnesium, Mg, in Group 2 has two electrons in its outer energy level.  </a:t>
            </a:r>
          </a:p>
        </p:txBody>
      </p:sp>
      <p:pic>
        <p:nvPicPr>
          <p:cNvPr id="5127" name="Picture 7">
            <a:extLst>
              <a:ext uri="{FF2B5EF4-FFF2-40B4-BE49-F238E27FC236}">
                <a16:creationId xmlns:a16="http://schemas.microsoft.com/office/drawing/2014/main" id="{F528A42F-A4C0-BB65-34FF-C1E0C87B96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371600"/>
            <a:ext cx="4191000" cy="349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8" name="Text Box 8">
            <a:extLst>
              <a:ext uri="{FF2B5EF4-FFF2-40B4-BE49-F238E27FC236}">
                <a16:creationId xmlns:a16="http://schemas.microsoft.com/office/drawing/2014/main" id="{064B7EE8-2FDB-AFCA-96EF-6A2D32E6D5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975225"/>
            <a:ext cx="80010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latin typeface="Times New Roman" panose="02020603050405020304" pitchFamily="18" charset="0"/>
              </a:rPr>
              <a:t>Magnesium can lose these two electrons and achieve a completed energy level.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5126" grpId="0"/>
      <p:bldP spid="51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>
            <a:extLst>
              <a:ext uri="{FF2B5EF4-FFF2-40B4-BE49-F238E27FC236}">
                <a16:creationId xmlns:a16="http://schemas.microsoft.com/office/drawing/2014/main" id="{213780CE-F533-DF18-AFEE-715304882C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450" y="685800"/>
            <a:ext cx="474345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3600" b="1">
                <a:solidFill>
                  <a:srgbClr val="ECCA22"/>
                </a:solidFill>
                <a:latin typeface="Times New Roman" panose="02020603050405020304" pitchFamily="18" charset="0"/>
              </a:rPr>
              <a:t>More Gains and Losses</a:t>
            </a:r>
          </a:p>
        </p:txBody>
      </p:sp>
      <p:sp>
        <p:nvSpPr>
          <p:cNvPr id="6147" name="Text Box 3">
            <a:extLst>
              <a:ext uri="{FF2B5EF4-FFF2-40B4-BE49-F238E27FC236}">
                <a16:creationId xmlns:a16="http://schemas.microsoft.com/office/drawing/2014/main" id="{68BA76D1-7227-A281-4C33-0818F7FB94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479550"/>
            <a:ext cx="77724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3200">
                <a:latin typeface="Times New Roman" panose="02020603050405020304" pitchFamily="18" charset="0"/>
              </a:rPr>
              <a:t>Some atoms, such as oxygen, need to gain two electrons to achieve stability. </a:t>
            </a:r>
          </a:p>
        </p:txBody>
      </p:sp>
      <p:sp>
        <p:nvSpPr>
          <p:cNvPr id="6148" name="Text Box 4">
            <a:extLst>
              <a:ext uri="{FF2B5EF4-FFF2-40B4-BE49-F238E27FC236}">
                <a16:creationId xmlns:a16="http://schemas.microsoft.com/office/drawing/2014/main" id="{BEC9891E-96E7-8A1C-9C16-8701DFD55F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3400" y="0"/>
            <a:ext cx="2947988" cy="457200"/>
          </a:xfrm>
          <a:prstGeom prst="rect">
            <a:avLst/>
          </a:prstGeom>
          <a:noFill/>
          <a:ln>
            <a:noFill/>
          </a:ln>
          <a:effectLst>
            <a:outerShdw dist="53882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>
                <a:solidFill>
                  <a:srgbClr val="ECCA22"/>
                </a:solidFill>
              </a:rPr>
              <a:t>How Elements Bond</a:t>
            </a:r>
          </a:p>
        </p:txBody>
      </p:sp>
      <p:sp>
        <p:nvSpPr>
          <p:cNvPr id="6149" name="Text Box 5">
            <a:extLst>
              <a:ext uri="{FF2B5EF4-FFF2-40B4-BE49-F238E27FC236}">
                <a16:creationId xmlns:a16="http://schemas.microsoft.com/office/drawing/2014/main" id="{EC9925BA-AD00-85D4-E36C-EFB01107D0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025" y="373063"/>
            <a:ext cx="409575" cy="57943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/>
              <a:t>2</a:t>
            </a:r>
          </a:p>
        </p:txBody>
      </p:sp>
      <p:sp>
        <p:nvSpPr>
          <p:cNvPr id="6150" name="Text Box 6">
            <a:extLst>
              <a:ext uri="{FF2B5EF4-FFF2-40B4-BE49-F238E27FC236}">
                <a16:creationId xmlns:a16="http://schemas.microsoft.com/office/drawing/2014/main" id="{53ED5605-31C6-2845-6B40-B120AB6115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647950"/>
            <a:ext cx="7772400" cy="140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latin typeface="Times New Roman" panose="02020603050405020304" pitchFamily="18" charset="0"/>
              </a:rPr>
              <a:t>The two electrons released by one magnesium atom could be gained by a single atom of oxygen. </a:t>
            </a:r>
          </a:p>
        </p:txBody>
      </p:sp>
      <p:sp>
        <p:nvSpPr>
          <p:cNvPr id="6151" name="Text Box 7">
            <a:extLst>
              <a:ext uri="{FF2B5EF4-FFF2-40B4-BE49-F238E27FC236}">
                <a16:creationId xmlns:a16="http://schemas.microsoft.com/office/drawing/2014/main" id="{EA4F47A3-9F13-8E24-CAC1-C92CCAF7CA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264025"/>
            <a:ext cx="76962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latin typeface="Times New Roman" panose="02020603050405020304" pitchFamily="18" charset="0"/>
              </a:rPr>
              <a:t>When this happens, magnesium oxide (MgO) is formed.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/>
      <p:bldP spid="6150" grpId="0"/>
      <p:bldP spid="615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>
            <a:extLst>
              <a:ext uri="{FF2B5EF4-FFF2-40B4-BE49-F238E27FC236}">
                <a16:creationId xmlns:a16="http://schemas.microsoft.com/office/drawing/2014/main" id="{92017927-DA32-30BC-3833-BA68687BE6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450" y="685800"/>
            <a:ext cx="553085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3600" b="1">
                <a:solidFill>
                  <a:srgbClr val="ECCA22"/>
                </a:solidFill>
                <a:latin typeface="Times New Roman" panose="02020603050405020304" pitchFamily="18" charset="0"/>
              </a:rPr>
              <a:t>Convalent Bonds—Sharing</a:t>
            </a:r>
          </a:p>
        </p:txBody>
      </p:sp>
      <p:sp>
        <p:nvSpPr>
          <p:cNvPr id="9219" name="Text Box 3">
            <a:extLst>
              <a:ext uri="{FF2B5EF4-FFF2-40B4-BE49-F238E27FC236}">
                <a16:creationId xmlns:a16="http://schemas.microsoft.com/office/drawing/2014/main" id="{AB2385AC-88AF-0B9D-9555-1E5DC4E24D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806575"/>
            <a:ext cx="7620000" cy="140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3200">
                <a:latin typeface="Times New Roman" panose="02020603050405020304" pitchFamily="18" charset="0"/>
              </a:rPr>
              <a:t>Some atoms are unlikely to lose or gain electrons because the number of electrons in their outer levels makes this difficult. </a:t>
            </a:r>
          </a:p>
        </p:txBody>
      </p:sp>
      <p:sp>
        <p:nvSpPr>
          <p:cNvPr id="9220" name="Text Box 4">
            <a:extLst>
              <a:ext uri="{FF2B5EF4-FFF2-40B4-BE49-F238E27FC236}">
                <a16:creationId xmlns:a16="http://schemas.microsoft.com/office/drawing/2014/main" id="{1D29CC47-21B5-6425-D339-8B5AD717EA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3400" y="0"/>
            <a:ext cx="2947988" cy="457200"/>
          </a:xfrm>
          <a:prstGeom prst="rect">
            <a:avLst/>
          </a:prstGeom>
          <a:noFill/>
          <a:ln>
            <a:noFill/>
          </a:ln>
          <a:effectLst>
            <a:outerShdw dist="53882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>
                <a:solidFill>
                  <a:srgbClr val="ECCA22"/>
                </a:solidFill>
              </a:rPr>
              <a:t>How Elements Bond</a:t>
            </a:r>
          </a:p>
        </p:txBody>
      </p:sp>
      <p:sp>
        <p:nvSpPr>
          <p:cNvPr id="9221" name="Text Box 5">
            <a:extLst>
              <a:ext uri="{FF2B5EF4-FFF2-40B4-BE49-F238E27FC236}">
                <a16:creationId xmlns:a16="http://schemas.microsoft.com/office/drawing/2014/main" id="{B1EB7952-97CF-B462-C062-C4192E8F36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025" y="373063"/>
            <a:ext cx="409575" cy="57943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/>
              <a:t>2</a:t>
            </a:r>
          </a:p>
        </p:txBody>
      </p:sp>
      <p:sp>
        <p:nvSpPr>
          <p:cNvPr id="9222" name="Text Box 6">
            <a:extLst>
              <a:ext uri="{FF2B5EF4-FFF2-40B4-BE49-F238E27FC236}">
                <a16:creationId xmlns:a16="http://schemas.microsoft.com/office/drawing/2014/main" id="{991A6150-9542-FA2B-4D62-A615B5C630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749675"/>
            <a:ext cx="76962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latin typeface="Times New Roman" panose="02020603050405020304" pitchFamily="18" charset="0"/>
              </a:rPr>
              <a:t>The alternative is sharing electrons.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/>
      <p:bldP spid="92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>
            <a:extLst>
              <a:ext uri="{FF2B5EF4-FFF2-40B4-BE49-F238E27FC236}">
                <a16:creationId xmlns:a16="http://schemas.microsoft.com/office/drawing/2014/main" id="{D56E311F-523F-00F2-539D-901281DB76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450" y="685800"/>
            <a:ext cx="422275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3600" b="1">
                <a:solidFill>
                  <a:srgbClr val="ECCA22"/>
                </a:solidFill>
                <a:latin typeface="Times New Roman" panose="02020603050405020304" pitchFamily="18" charset="0"/>
              </a:rPr>
              <a:t>The Convalent Bond</a:t>
            </a:r>
          </a:p>
        </p:txBody>
      </p:sp>
      <p:sp>
        <p:nvSpPr>
          <p:cNvPr id="10243" name="Text Box 3">
            <a:extLst>
              <a:ext uri="{FF2B5EF4-FFF2-40B4-BE49-F238E27FC236}">
                <a16:creationId xmlns:a16="http://schemas.microsoft.com/office/drawing/2014/main" id="{9E17D937-64FC-C35D-D3AF-71EA0A158E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317625"/>
            <a:ext cx="8153400" cy="203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3200">
                <a:latin typeface="Times New Roman" panose="02020603050405020304" pitchFamily="18" charset="0"/>
              </a:rPr>
              <a:t>The chemical bond that forms between nonmetal atoms when they share electrons is called a </a:t>
            </a:r>
            <a:r>
              <a:rPr lang="en-US" altLang="en-US" sz="3200" b="1">
                <a:solidFill>
                  <a:srgbClr val="FF3399"/>
                </a:solidFill>
                <a:latin typeface="Times New Roman" panose="02020603050405020304" pitchFamily="18" charset="0"/>
              </a:rPr>
              <a:t>covalent</a:t>
            </a:r>
            <a:r>
              <a:rPr lang="en-US" altLang="en-US" sz="3200" b="1">
                <a:latin typeface="Times New Roman" panose="02020603050405020304" pitchFamily="18" charset="0"/>
              </a:rPr>
              <a:t> </a:t>
            </a:r>
            <a:r>
              <a:rPr lang="en-US" altLang="en-US" sz="3200" b="1">
                <a:solidFill>
                  <a:srgbClr val="FF3399"/>
                </a:solidFill>
                <a:latin typeface="Times New Roman" panose="02020603050405020304" pitchFamily="18" charset="0"/>
              </a:rPr>
              <a:t>bond</a:t>
            </a:r>
            <a:r>
              <a:rPr lang="en-US" altLang="en-US" sz="3200">
                <a:latin typeface="Times New Roman" panose="02020603050405020304" pitchFamily="18" charset="0"/>
              </a:rPr>
              <a:t>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10244" name="Text Box 4">
            <a:extLst>
              <a:ext uri="{FF2B5EF4-FFF2-40B4-BE49-F238E27FC236}">
                <a16:creationId xmlns:a16="http://schemas.microsoft.com/office/drawing/2014/main" id="{D8C5DDAB-C4BD-FBE2-FC98-64FC211FA4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3400" y="0"/>
            <a:ext cx="2947988" cy="457200"/>
          </a:xfrm>
          <a:prstGeom prst="rect">
            <a:avLst/>
          </a:prstGeom>
          <a:noFill/>
          <a:ln>
            <a:noFill/>
          </a:ln>
          <a:effectLst>
            <a:outerShdw dist="53882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>
                <a:solidFill>
                  <a:srgbClr val="ECCA22"/>
                </a:solidFill>
              </a:rPr>
              <a:t>How Elements Bond</a:t>
            </a:r>
          </a:p>
        </p:txBody>
      </p:sp>
      <p:sp>
        <p:nvSpPr>
          <p:cNvPr id="10245" name="Text Box 5">
            <a:extLst>
              <a:ext uri="{FF2B5EF4-FFF2-40B4-BE49-F238E27FC236}">
                <a16:creationId xmlns:a16="http://schemas.microsoft.com/office/drawing/2014/main" id="{46EA274C-24F4-81FF-C717-06D894D755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025" y="373063"/>
            <a:ext cx="409575" cy="57943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/>
              <a:t>2</a:t>
            </a:r>
          </a:p>
        </p:txBody>
      </p:sp>
      <p:pic>
        <p:nvPicPr>
          <p:cNvPr id="10247" name="PS0306AA.avi">
            <a:hlinkClick r:id="" action="ppaction://media"/>
            <a:extLst>
              <a:ext uri="{FF2B5EF4-FFF2-40B4-BE49-F238E27FC236}">
                <a16:creationId xmlns:a16="http://schemas.microsoft.com/office/drawing/2014/main" id="{70EF6F44-D826-199B-F800-86C984A8FCC2}"/>
              </a:ext>
            </a:extLst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2862263"/>
            <a:ext cx="36576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8" name="Text Box 8">
            <a:extLst>
              <a:ext uri="{FF2B5EF4-FFF2-40B4-BE49-F238E27FC236}">
                <a16:creationId xmlns:a16="http://schemas.microsoft.com/office/drawing/2014/main" id="{5EE94E26-DE90-4E26-E566-DD23CB479C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2950" y="5638800"/>
            <a:ext cx="25082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600" b="1">
                <a:solidFill>
                  <a:srgbClr val="ECCA22"/>
                </a:solidFill>
                <a:latin typeface="Times New Roman" panose="02020603050405020304" pitchFamily="18" charset="0"/>
              </a:rPr>
              <a:t>Click image to view movie.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2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2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47"/>
                  </p:tgtEl>
                </p:cond>
              </p:nextCondLst>
            </p:seq>
            <p:vide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0247"/>
                </p:tgtEl>
              </p:cMediaNode>
            </p:video>
          </p:childTnLst>
        </p:cTn>
      </p:par>
    </p:tnLst>
    <p:bldLst>
      <p:bldP spid="1024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>
            <a:extLst>
              <a:ext uri="{FF2B5EF4-FFF2-40B4-BE49-F238E27FC236}">
                <a16:creationId xmlns:a16="http://schemas.microsoft.com/office/drawing/2014/main" id="{28568E2B-33E7-6C42-6765-CE695DDA8A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450" y="685800"/>
            <a:ext cx="422275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3600" b="1">
                <a:solidFill>
                  <a:srgbClr val="ECCA22"/>
                </a:solidFill>
                <a:latin typeface="Times New Roman" panose="02020603050405020304" pitchFamily="18" charset="0"/>
              </a:rPr>
              <a:t>The Convalent Bond</a:t>
            </a:r>
          </a:p>
        </p:txBody>
      </p:sp>
      <p:sp>
        <p:nvSpPr>
          <p:cNvPr id="11267" name="Text Box 3">
            <a:extLst>
              <a:ext uri="{FF2B5EF4-FFF2-40B4-BE49-F238E27FC236}">
                <a16:creationId xmlns:a16="http://schemas.microsoft.com/office/drawing/2014/main" id="{25E335B5-B74F-D97E-0635-BDD39871A3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495425"/>
            <a:ext cx="76200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3200">
                <a:latin typeface="Times New Roman" panose="02020603050405020304" pitchFamily="18" charset="0"/>
              </a:rPr>
              <a:t>Shared electrons are attracted to the nuclei of both atoms. </a:t>
            </a:r>
          </a:p>
        </p:txBody>
      </p:sp>
      <p:sp>
        <p:nvSpPr>
          <p:cNvPr id="11268" name="Text Box 4">
            <a:extLst>
              <a:ext uri="{FF2B5EF4-FFF2-40B4-BE49-F238E27FC236}">
                <a16:creationId xmlns:a16="http://schemas.microsoft.com/office/drawing/2014/main" id="{24E0659C-837C-FA7E-7482-3E038F9104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3400" y="0"/>
            <a:ext cx="2947988" cy="457200"/>
          </a:xfrm>
          <a:prstGeom prst="rect">
            <a:avLst/>
          </a:prstGeom>
          <a:noFill/>
          <a:ln>
            <a:noFill/>
          </a:ln>
          <a:effectLst>
            <a:outerShdw dist="53882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>
                <a:solidFill>
                  <a:srgbClr val="ECCA22"/>
                </a:solidFill>
              </a:rPr>
              <a:t>How Elements Bond</a:t>
            </a:r>
          </a:p>
        </p:txBody>
      </p:sp>
      <p:sp>
        <p:nvSpPr>
          <p:cNvPr id="11269" name="Text Box 5">
            <a:extLst>
              <a:ext uri="{FF2B5EF4-FFF2-40B4-BE49-F238E27FC236}">
                <a16:creationId xmlns:a16="http://schemas.microsoft.com/office/drawing/2014/main" id="{74797ABB-399D-4797-0A2F-D6FA2EBDEC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025" y="373063"/>
            <a:ext cx="409575" cy="57943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/>
              <a:t>2</a:t>
            </a:r>
          </a:p>
        </p:txBody>
      </p:sp>
      <p:sp>
        <p:nvSpPr>
          <p:cNvPr id="11270" name="Text Box 6">
            <a:extLst>
              <a:ext uri="{FF2B5EF4-FFF2-40B4-BE49-F238E27FC236}">
                <a16:creationId xmlns:a16="http://schemas.microsoft.com/office/drawing/2014/main" id="{F22FE72B-DC0A-D94F-3316-6576653C8F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676525"/>
            <a:ext cx="7696200" cy="140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latin typeface="Times New Roman" panose="02020603050405020304" pitchFamily="18" charset="0"/>
              </a:rPr>
              <a:t>They move back and forth between the outer energy levels of each atom in the covalent bond. </a:t>
            </a:r>
          </a:p>
        </p:txBody>
      </p:sp>
      <p:sp>
        <p:nvSpPr>
          <p:cNvPr id="11271" name="Text Box 7">
            <a:extLst>
              <a:ext uri="{FF2B5EF4-FFF2-40B4-BE49-F238E27FC236}">
                <a16:creationId xmlns:a16="http://schemas.microsoft.com/office/drawing/2014/main" id="{3F15751D-CB67-F8FD-9C25-CBC1762B17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302125"/>
            <a:ext cx="76962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latin typeface="Times New Roman" panose="02020603050405020304" pitchFamily="18" charset="0"/>
              </a:rPr>
              <a:t>So, each atom has a stable outer energy level some of the time.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/>
      <p:bldP spid="11270" grpId="0"/>
      <p:bldP spid="1127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>
            <a:extLst>
              <a:ext uri="{FF2B5EF4-FFF2-40B4-BE49-F238E27FC236}">
                <a16:creationId xmlns:a16="http://schemas.microsoft.com/office/drawing/2014/main" id="{750BA12E-5E64-5125-EC7C-7D521CB9F8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450" y="685800"/>
            <a:ext cx="422275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3600" b="1">
                <a:solidFill>
                  <a:srgbClr val="ECCA22"/>
                </a:solidFill>
                <a:latin typeface="Times New Roman" panose="02020603050405020304" pitchFamily="18" charset="0"/>
              </a:rPr>
              <a:t>The Convalent Bond</a:t>
            </a:r>
          </a:p>
        </p:txBody>
      </p:sp>
      <p:sp>
        <p:nvSpPr>
          <p:cNvPr id="12291" name="Text Box 3">
            <a:extLst>
              <a:ext uri="{FF2B5EF4-FFF2-40B4-BE49-F238E27FC236}">
                <a16:creationId xmlns:a16="http://schemas.microsoft.com/office/drawing/2014/main" id="{6D11247D-AB56-EB94-9233-CC3571390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219200"/>
            <a:ext cx="74676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3200">
                <a:latin typeface="Times New Roman" panose="02020603050405020304" pitchFamily="18" charset="0"/>
              </a:rPr>
              <a:t>The neutral particle is formed when atoms share electrons is called a </a:t>
            </a:r>
            <a:r>
              <a:rPr lang="en-US" altLang="en-US" sz="3200" b="1">
                <a:solidFill>
                  <a:srgbClr val="FF3399"/>
                </a:solidFill>
                <a:latin typeface="Times New Roman" panose="02020603050405020304" pitchFamily="18" charset="0"/>
              </a:rPr>
              <a:t>molecule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12292" name="Text Box 4">
            <a:extLst>
              <a:ext uri="{FF2B5EF4-FFF2-40B4-BE49-F238E27FC236}">
                <a16:creationId xmlns:a16="http://schemas.microsoft.com/office/drawing/2014/main" id="{5EFD386E-2270-6238-FADA-B75138AA2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3400" y="0"/>
            <a:ext cx="2947988" cy="457200"/>
          </a:xfrm>
          <a:prstGeom prst="rect">
            <a:avLst/>
          </a:prstGeom>
          <a:noFill/>
          <a:ln>
            <a:noFill/>
          </a:ln>
          <a:effectLst>
            <a:outerShdw dist="53882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>
                <a:solidFill>
                  <a:srgbClr val="ECCA22"/>
                </a:solidFill>
              </a:rPr>
              <a:t>How Elements Bond</a:t>
            </a:r>
          </a:p>
        </p:txBody>
      </p:sp>
      <p:sp>
        <p:nvSpPr>
          <p:cNvPr id="12293" name="Text Box 5">
            <a:extLst>
              <a:ext uri="{FF2B5EF4-FFF2-40B4-BE49-F238E27FC236}">
                <a16:creationId xmlns:a16="http://schemas.microsoft.com/office/drawing/2014/main" id="{A66BA658-62CD-992C-E636-9BC548637D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025" y="373063"/>
            <a:ext cx="409575" cy="57943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/>
              <a:t>2</a:t>
            </a:r>
          </a:p>
        </p:txBody>
      </p:sp>
      <p:pic>
        <p:nvPicPr>
          <p:cNvPr id="12295" name="Picture 7">
            <a:extLst>
              <a:ext uri="{FF2B5EF4-FFF2-40B4-BE49-F238E27FC236}">
                <a16:creationId xmlns:a16="http://schemas.microsoft.com/office/drawing/2014/main" id="{A76034CD-9C52-8CEA-C4A0-6C138339D0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638425"/>
            <a:ext cx="5029200" cy="3217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>
            <a:extLst>
              <a:ext uri="{FF2B5EF4-FFF2-40B4-BE49-F238E27FC236}">
                <a16:creationId xmlns:a16="http://schemas.microsoft.com/office/drawing/2014/main" id="{444FBDCF-09AB-EC96-6E12-E9EFC1C952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450" y="685800"/>
            <a:ext cx="422275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3600" b="1">
                <a:solidFill>
                  <a:srgbClr val="ECCA22"/>
                </a:solidFill>
                <a:latin typeface="Times New Roman" panose="02020603050405020304" pitchFamily="18" charset="0"/>
              </a:rPr>
              <a:t>The Convalent Bond</a:t>
            </a:r>
          </a:p>
        </p:txBody>
      </p:sp>
      <p:sp>
        <p:nvSpPr>
          <p:cNvPr id="13315" name="Text Box 3">
            <a:extLst>
              <a:ext uri="{FF2B5EF4-FFF2-40B4-BE49-F238E27FC236}">
                <a16:creationId xmlns:a16="http://schemas.microsoft.com/office/drawing/2014/main" id="{2BC1A135-3258-1626-5DA6-07CF1F11CA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3400" y="0"/>
            <a:ext cx="2947988" cy="457200"/>
          </a:xfrm>
          <a:prstGeom prst="rect">
            <a:avLst/>
          </a:prstGeom>
          <a:noFill/>
          <a:ln>
            <a:noFill/>
          </a:ln>
          <a:effectLst>
            <a:outerShdw dist="53882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>
                <a:solidFill>
                  <a:srgbClr val="ECCA22"/>
                </a:solidFill>
              </a:rPr>
              <a:t>How Elements Bond</a:t>
            </a:r>
          </a:p>
        </p:txBody>
      </p:sp>
      <p:sp>
        <p:nvSpPr>
          <p:cNvPr id="13316" name="Text Box 4">
            <a:extLst>
              <a:ext uri="{FF2B5EF4-FFF2-40B4-BE49-F238E27FC236}">
                <a16:creationId xmlns:a16="http://schemas.microsoft.com/office/drawing/2014/main" id="{A8BA4687-6865-2B75-F5E4-22CBD4581D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025" y="373063"/>
            <a:ext cx="409575" cy="57943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/>
              <a:t>2</a:t>
            </a:r>
          </a:p>
        </p:txBody>
      </p:sp>
      <p:sp>
        <p:nvSpPr>
          <p:cNvPr id="13317" name="Text Box 5">
            <a:extLst>
              <a:ext uri="{FF2B5EF4-FFF2-40B4-BE49-F238E27FC236}">
                <a16:creationId xmlns:a16="http://schemas.microsoft.com/office/drawing/2014/main" id="{24ACCBE3-CF77-2040-36C9-A84988FC0F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371600"/>
            <a:ext cx="76962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latin typeface="Times New Roman" panose="02020603050405020304" pitchFamily="18" charset="0"/>
              </a:rPr>
              <a:t>A molecule is the basic unit of a molecular compound. </a:t>
            </a:r>
          </a:p>
        </p:txBody>
      </p:sp>
      <p:pic>
        <p:nvPicPr>
          <p:cNvPr id="13318" name="Picture 6">
            <a:extLst>
              <a:ext uri="{FF2B5EF4-FFF2-40B4-BE49-F238E27FC236}">
                <a16:creationId xmlns:a16="http://schemas.microsoft.com/office/drawing/2014/main" id="{1128269E-6AF6-4B1D-E5A5-381AC9FA1C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638425"/>
            <a:ext cx="5029200" cy="3217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>
            <a:extLst>
              <a:ext uri="{FF2B5EF4-FFF2-40B4-BE49-F238E27FC236}">
                <a16:creationId xmlns:a16="http://schemas.microsoft.com/office/drawing/2014/main" id="{E02858CB-5E11-4440-7274-3F7C9C8762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450" y="685800"/>
            <a:ext cx="422275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3600" b="1">
                <a:solidFill>
                  <a:srgbClr val="ECCA22"/>
                </a:solidFill>
                <a:latin typeface="Times New Roman" panose="02020603050405020304" pitchFamily="18" charset="0"/>
              </a:rPr>
              <a:t>The Convalent Bond</a:t>
            </a:r>
          </a:p>
        </p:txBody>
      </p:sp>
      <p:sp>
        <p:nvSpPr>
          <p:cNvPr id="14339" name="Text Box 3">
            <a:extLst>
              <a:ext uri="{FF2B5EF4-FFF2-40B4-BE49-F238E27FC236}">
                <a16:creationId xmlns:a16="http://schemas.microsoft.com/office/drawing/2014/main" id="{0BE8C32C-3602-E87C-BD97-7E1F6EA697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3400" y="0"/>
            <a:ext cx="2947988" cy="457200"/>
          </a:xfrm>
          <a:prstGeom prst="rect">
            <a:avLst/>
          </a:prstGeom>
          <a:noFill/>
          <a:ln>
            <a:noFill/>
          </a:ln>
          <a:effectLst>
            <a:outerShdw dist="53882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>
                <a:solidFill>
                  <a:srgbClr val="ECCA22"/>
                </a:solidFill>
              </a:rPr>
              <a:t>How Elements Bond</a:t>
            </a:r>
          </a:p>
        </p:txBody>
      </p:sp>
      <p:sp>
        <p:nvSpPr>
          <p:cNvPr id="14340" name="Text Box 4">
            <a:extLst>
              <a:ext uri="{FF2B5EF4-FFF2-40B4-BE49-F238E27FC236}">
                <a16:creationId xmlns:a16="http://schemas.microsoft.com/office/drawing/2014/main" id="{87B2FA16-8B8B-0412-59AB-2EA8CEC432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025" y="373063"/>
            <a:ext cx="409575" cy="57943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/>
              <a:t>2</a:t>
            </a:r>
          </a:p>
        </p:txBody>
      </p:sp>
      <p:sp>
        <p:nvSpPr>
          <p:cNvPr id="14341" name="Text Box 5">
            <a:extLst>
              <a:ext uri="{FF2B5EF4-FFF2-40B4-BE49-F238E27FC236}">
                <a16:creationId xmlns:a16="http://schemas.microsoft.com/office/drawing/2014/main" id="{6B9977B4-A5A2-39BA-134A-5928358EF6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371600"/>
            <a:ext cx="76962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latin typeface="Times New Roman" panose="02020603050405020304" pitchFamily="18" charset="0"/>
              </a:rPr>
              <a:t>You can see how molecules form by sharing electrons in this figure. </a:t>
            </a:r>
          </a:p>
        </p:txBody>
      </p:sp>
      <p:pic>
        <p:nvPicPr>
          <p:cNvPr id="14342" name="Picture 6">
            <a:extLst>
              <a:ext uri="{FF2B5EF4-FFF2-40B4-BE49-F238E27FC236}">
                <a16:creationId xmlns:a16="http://schemas.microsoft.com/office/drawing/2014/main" id="{5C7CD095-5CBF-8673-B45E-A335770620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638425"/>
            <a:ext cx="5029200" cy="3217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2">
            <a:extLst>
              <a:ext uri="{FF2B5EF4-FFF2-40B4-BE49-F238E27FC236}">
                <a16:creationId xmlns:a16="http://schemas.microsoft.com/office/drawing/2014/main" id="{9576EB1D-E2CA-99ED-7A30-0C44C65B60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400"/>
              <a:t>This powerpoint was kindly donated to </a:t>
            </a:r>
            <a:r>
              <a:rPr lang="en-GB" altLang="en-US" sz="2400">
                <a:hlinkClick r:id="rId3"/>
              </a:rPr>
              <a:t>www.worldofteaching.com</a:t>
            </a:r>
            <a:endParaRPr lang="en-GB" altLang="en-US" sz="2400"/>
          </a:p>
          <a:p>
            <a:endParaRPr lang="en-GB" altLang="en-US" sz="2400"/>
          </a:p>
          <a:p>
            <a:endParaRPr lang="en-GB" altLang="en-US" sz="2400"/>
          </a:p>
          <a:p>
            <a:endParaRPr lang="en-GB" altLang="en-US" sz="2400"/>
          </a:p>
          <a:p>
            <a:endParaRPr lang="en-GB" altLang="en-US" sz="2400"/>
          </a:p>
          <a:p>
            <a:r>
              <a:rPr lang="en-GB" altLang="en-US" sz="2400">
                <a:hlinkClick r:id="rId3"/>
              </a:rPr>
              <a:t>http://www.worldofteaching.com</a:t>
            </a:r>
            <a:r>
              <a:rPr lang="en-GB" altLang="en-US" sz="2400"/>
              <a:t> is home to over a thousand powerpoints submitted by teachers. This is a completely free site and requires no registration. Please visit and I hope it will help in your teaching.</a:t>
            </a:r>
            <a:endParaRPr lang="en-US" altLang="en-US" sz="2400"/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427</Words>
  <Application>Microsoft Office PowerPoint</Application>
  <PresentationFormat>On-screen Show (4:3)</PresentationFormat>
  <Paragraphs>69</Paragraphs>
  <Slides>12</Slides>
  <Notes>12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Times New Roman</vt:lpstr>
      <vt:lpstr>Default Design</vt:lpstr>
      <vt:lpstr>Ionic, Covalent, and Metallic bonding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SCNU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Ionic, Covalent, and Metallic bonding</dc:title>
  <dc:creator>CIC1</dc:creator>
  <cp:lastModifiedBy>Nayan GRIFFITHS</cp:lastModifiedBy>
  <cp:revision>5</cp:revision>
  <dcterms:created xsi:type="dcterms:W3CDTF">2005-09-05T23:40:41Z</dcterms:created>
  <dcterms:modified xsi:type="dcterms:W3CDTF">2023-05-23T20:58:49Z</dcterms:modified>
</cp:coreProperties>
</file>