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9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4CA045-1D22-10AA-8361-433EF24034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989471-0242-852F-7E52-97E8ADE18CC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60261DE-9A36-4B63-9D76-ED6D38E45719}" type="datetimeFigureOut">
              <a:rPr lang="en-US"/>
              <a:pPr>
                <a:defRPr/>
              </a:pPr>
              <a:t>5/23/2023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63A24F1-F48D-5BF4-383B-D651092CD3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955E4E3-73A6-55E8-F2B4-A71ED0539E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F4ED7-43A1-C628-52B8-A4CBB52DDE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2A2CF-A545-22DD-CB25-A256FD2E0F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93C35FF-762A-44AD-9DB2-F8263532EE0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FA5022F1-FCBB-295C-A160-075007723C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3443830B-C5B1-27C5-66EE-1907898AC4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4F94F951-21A4-C83A-7B17-143F2C3911D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fld id="{50B3E14A-0747-47F9-B0FF-206015897784}" type="slidenum">
              <a:rPr lang="en-GB" altLang="en-US" sz="1200"/>
              <a:pPr algn="r"/>
              <a:t>7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3B4C6-0DF1-0F12-BC94-2BC492A3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F335B-C1F2-437E-ABDC-D76C175148E1}" type="datetimeFigureOut">
              <a:rPr lang="en-US"/>
              <a:pPr>
                <a:defRPr/>
              </a:pPr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9F841-32BF-CCA7-C45A-40FD38FC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DB34B-84EF-ED96-ED48-BAA6E2805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41F3A-6CD4-4E57-9244-2236CC7242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79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4C7C6-A558-CE16-3C8C-E8D357EA4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2CD77-DC77-4FDB-96F2-9EA613CFC58E}" type="datetimeFigureOut">
              <a:rPr lang="en-US"/>
              <a:pPr>
                <a:defRPr/>
              </a:pPr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1888C-6825-70DD-48F9-23FA74E2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F4B8-D22D-F318-63A9-134FAD225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82B91-9CA5-42D3-BD23-4704EC912D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95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B8BD7-3185-FE86-18EC-34AE2951E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9A303-A147-47AC-8709-57C383E7A01E}" type="datetimeFigureOut">
              <a:rPr lang="en-US"/>
              <a:pPr>
                <a:defRPr/>
              </a:pPr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31651-4E59-BFD8-8AA2-561861902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1764A-5FE3-723E-4C96-04AA0DFF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619D0-BFB0-4999-9171-FBA0D52409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28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47567-1BDF-A553-D4F3-8598CAB37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36616-222E-410A-8E16-721D849FE48C}" type="datetimeFigureOut">
              <a:rPr lang="en-US"/>
              <a:pPr>
                <a:defRPr/>
              </a:pPr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B806B-0BD5-02BB-0F5D-FC078971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53783-A53D-4E6E-FFC0-84177038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FDBF7-E42B-46BC-81E1-7D7DCB224C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73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7B4B7-9B88-DF67-2C76-A2254EE1B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D6758-A24D-4053-88ED-6EBA70455AF6}" type="datetimeFigureOut">
              <a:rPr lang="en-US"/>
              <a:pPr>
                <a:defRPr/>
              </a:pPr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AC26-8B64-A835-62FB-5833DA95B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528DB-364E-E3D9-46F7-55466F725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CCD02-0640-4975-BA9A-D7880F758B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90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0D74C88-AF7B-00E0-C36B-7965ECD6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B9146-BE75-4816-8247-D582F6BDCE0A}" type="datetimeFigureOut">
              <a:rPr lang="en-US"/>
              <a:pPr>
                <a:defRPr/>
              </a:pPr>
              <a:t>5/23/2023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356AB6-72EE-D58D-8CFF-236FD4ACB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480E84-5FBA-8DDA-34B8-1A39C4AC8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CE9EB-51FC-4C78-AA1C-65F52AF98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13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2F61949-BDF8-E11F-6FAF-FA98C653B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98C53-E291-496C-BCCD-2BDEA1AAA025}" type="datetimeFigureOut">
              <a:rPr lang="en-US"/>
              <a:pPr>
                <a:defRPr/>
              </a:pPr>
              <a:t>5/23/2023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D0D11F-34D7-DFE8-2C36-5895237FE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AA4B749-77A1-EAF3-EF7F-746717551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320A6-E715-444C-9FE6-177F190519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87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38B6272-9EA0-E334-976D-A95C426F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2DB43-AA61-47C1-A826-BAC5AFCD10EF}" type="datetimeFigureOut">
              <a:rPr lang="en-US"/>
              <a:pPr>
                <a:defRPr/>
              </a:pPr>
              <a:t>5/23/2023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9E5ADEF-F965-7012-9E2D-57C18751F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12439-5619-833E-57CA-6713287ED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A0479-243F-43BA-BAB7-FAE56C383E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61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A302572-8054-9CBE-8ABA-8CD02DF57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D1B85-D0DE-419A-94B4-5B84E0DAADB7}" type="datetimeFigureOut">
              <a:rPr lang="en-US"/>
              <a:pPr>
                <a:defRPr/>
              </a:pPr>
              <a:t>5/23/2023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94F1A3F-4733-4D77-E447-C1D7F8646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BECD230-3E37-DF0F-7A0A-C79141146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578EB-D083-447B-B04D-C2E9E3227C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75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AD116C-03F5-F27E-9810-192C5B819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5576E-D846-476A-BE20-83BB401B9666}" type="datetimeFigureOut">
              <a:rPr lang="en-US"/>
              <a:pPr>
                <a:defRPr/>
              </a:pPr>
              <a:t>5/23/2023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5E43E8-B48C-DE08-565A-C23C78FBB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D46C6C-DE37-3E3C-B37A-F0152B79E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EA061-46AB-41C6-86D7-B03B1DEC6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06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C0D99F-D8F0-1578-D7F2-09C4B8499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B1D5E-CA2A-4E39-A32A-368C512DAB66}" type="datetimeFigureOut">
              <a:rPr lang="en-US"/>
              <a:pPr>
                <a:defRPr/>
              </a:pPr>
              <a:t>5/23/2023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EAD333-66C9-2FF0-B5A7-FB57AFAB3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AAF49CA-C334-1F4D-665A-710BBDE80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53AD2-41C1-447B-8D5B-E7109BF14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3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B450696-0E70-58EE-7B62-39AE7797055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4081A7A-916C-D02D-9860-8DA63D0C6A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02793-7039-1C37-AAD6-B70111E12F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662E93-57CA-41F3-BAB8-84A51E88A90C}" type="datetimeFigureOut">
              <a:rPr lang="en-US"/>
              <a:pPr>
                <a:defRPr/>
              </a:pPr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E228A-6E52-5C9D-CE2E-9AA35D869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895B6-70EE-54A0-999F-35E8C0076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4344EA3-EF9A-40AC-9E14-A8C38D75EA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1F30629-FD1B-0B3D-942F-049448758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Hydrogen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Material: -</a:t>
            </a:r>
          </a:p>
          <a:p>
            <a:pPr algn="l" fontAlgn="auto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Production of hydrogen </a:t>
            </a:r>
          </a:p>
          <a:p>
            <a:pPr algn="l" fontAlgn="auto">
              <a:spcAft>
                <a:spcPts val="0"/>
              </a:spcAft>
              <a:defRPr/>
            </a:pPr>
            <a:endParaRPr lang="en-US" dirty="0">
              <a:latin typeface="Comic Sans MS" pitchFamily="66" charset="0"/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Comic Sans MS" pitchFamily="66" charset="0"/>
              </a:rPr>
              <a:t> properties of hydrogen</a:t>
            </a:r>
          </a:p>
          <a:p>
            <a:pPr algn="l" fontAlgn="auto">
              <a:spcAft>
                <a:spcPts val="0"/>
              </a:spcAft>
              <a:defRPr/>
            </a:pPr>
            <a:endParaRPr lang="en-US" dirty="0">
              <a:latin typeface="Comic Sans MS" pitchFamily="66" charset="0"/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Comic Sans MS" pitchFamily="66" charset="0"/>
              </a:rPr>
              <a:t>Why is hydrogen unique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Comic Sans MS" pitchFamily="66" charset="0"/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Comic Sans MS" pitchFamily="66" charset="0"/>
              </a:rPr>
              <a:t>Test for hydrogen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Comic Sans MS" pitchFamily="66" charset="0"/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Comic Sans MS" pitchFamily="66" charset="0"/>
              </a:rPr>
              <a:t>Uses of hydrogen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Comic Sans MS" pitchFamily="66" charset="0"/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61450F20-26AF-D2D9-4526-01B5ABDAF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Production of hydrogen</a:t>
            </a:r>
          </a:p>
        </p:txBody>
      </p:sp>
      <p:sp>
        <p:nvSpPr>
          <p:cNvPr id="3075" name="AutoShape 2" descr="http://clounaghscience.files.wordpress.com/2009/03/preparation-of-hydrogen.jpg">
            <a:extLst>
              <a:ext uri="{FF2B5EF4-FFF2-40B4-BE49-F238E27FC236}">
                <a16:creationId xmlns:a16="http://schemas.microsoft.com/office/drawing/2014/main" id="{EB859009-6AE4-8E6E-530B-D1D0D46034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076" name="Picture 4" descr="http://clounaghscience.files.wordpress.com/2009/03/preparation-of-hydrogen.jpg">
            <a:extLst>
              <a:ext uri="{FF2B5EF4-FFF2-40B4-BE49-F238E27FC236}">
                <a16:creationId xmlns:a16="http://schemas.microsoft.com/office/drawing/2014/main" id="{18CDAFD2-9DEB-9CBA-29FA-FFC8F1FD2F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143000"/>
            <a:ext cx="8277225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184562E-CC69-F9E1-4B3D-B94523D4052F}"/>
              </a:ext>
            </a:extLst>
          </p:cNvPr>
          <p:cNvSpPr/>
          <p:nvPr/>
        </p:nvSpPr>
        <p:spPr>
          <a:xfrm>
            <a:off x="457200" y="1143000"/>
            <a:ext cx="8382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A2AC2-F928-358F-1B42-3CFF4DB0D1B3}"/>
              </a:ext>
            </a:extLst>
          </p:cNvPr>
          <p:cNvSpPr/>
          <p:nvPr/>
        </p:nvSpPr>
        <p:spPr>
          <a:xfrm>
            <a:off x="533400" y="4419600"/>
            <a:ext cx="8305800" cy="2057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7030A0"/>
                </a:solidFill>
              </a:rPr>
              <a:t>As the reaction between a metal and acid produces </a:t>
            </a:r>
            <a:r>
              <a:rPr lang="en-US" sz="2400" dirty="0">
                <a:solidFill>
                  <a:srgbClr val="FF0000"/>
                </a:solidFill>
              </a:rPr>
              <a:t>hydrogen</a:t>
            </a:r>
            <a:r>
              <a:rPr lang="en-US" sz="2400" dirty="0">
                <a:solidFill>
                  <a:srgbClr val="7030A0"/>
                </a:solidFill>
              </a:rPr>
              <a:t>, we can place this reaction in a flask that is connected to a delivery tube, that will allow hydrogen to pass through it ending up in a water trough, hydrogen will try to escape by  bubbling up into the glass jar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6FDF8E14-0489-D954-8FE5-E41D389AF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Properties of hydrogen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25710279-F7FC-6209-A672-EBF4D39C5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Colorless: - can’t be see</a:t>
            </a:r>
          </a:p>
          <a:p>
            <a:r>
              <a:rPr lang="en-US" altLang="en-US"/>
              <a:t>Odorless: - has no small</a:t>
            </a:r>
          </a:p>
          <a:p>
            <a:r>
              <a:rPr lang="en-US" altLang="en-US"/>
              <a:t>Tasteless: - doesn’t have a taste</a:t>
            </a:r>
          </a:p>
          <a:p>
            <a:r>
              <a:rPr lang="en-US" altLang="en-US"/>
              <a:t>Gas: - found in gas state, not liquid, or solid</a:t>
            </a:r>
          </a:p>
          <a:p>
            <a:r>
              <a:rPr lang="en-US" altLang="en-US"/>
              <a:t>Lightest gas: - least density, lighter then air</a:t>
            </a:r>
          </a:p>
          <a:p>
            <a:r>
              <a:rPr lang="en-US" altLang="en-US"/>
              <a:t>Explosive: - H2 + O2             H2O + energy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                </a:t>
            </a:r>
            <a:r>
              <a:rPr lang="en-US" altLang="en-US" sz="2000"/>
              <a:t>reactants combine causing an explosion  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341CE37-C62E-A5B8-DF10-E3967EB8D312}"/>
              </a:ext>
            </a:extLst>
          </p:cNvPr>
          <p:cNvCxnSpPr/>
          <p:nvPr/>
        </p:nvCxnSpPr>
        <p:spPr>
          <a:xfrm>
            <a:off x="4267200" y="45720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eft Brace 5">
            <a:extLst>
              <a:ext uri="{FF2B5EF4-FFF2-40B4-BE49-F238E27FC236}">
                <a16:creationId xmlns:a16="http://schemas.microsoft.com/office/drawing/2014/main" id="{658E9804-8FA9-796C-C875-3BEF6DEF7B23}"/>
              </a:ext>
            </a:extLst>
          </p:cNvPr>
          <p:cNvSpPr/>
          <p:nvPr/>
        </p:nvSpPr>
        <p:spPr>
          <a:xfrm rot="16200000">
            <a:off x="3238500" y="4533900"/>
            <a:ext cx="457200" cy="1295400"/>
          </a:xfrm>
          <a:prstGeom prst="leftBrace">
            <a:avLst>
              <a:gd name="adj1" fmla="val 1678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2C7C7-BDB2-D396-FC26-216243DDFC2D}"/>
              </a:ext>
            </a:extLst>
          </p:cNvPr>
          <p:cNvSpPr/>
          <p:nvPr/>
        </p:nvSpPr>
        <p:spPr>
          <a:xfrm>
            <a:off x="1905000" y="5334000"/>
            <a:ext cx="4267200" cy="3048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ABD77275-38B6-5E5D-4846-44D50C696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Why is hydrogen unique?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6A04D-CF4D-3345-BA79-43C34C3D3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Hydrogen is knows as a very unique element as: - 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en-US" dirty="0"/>
              <a:t>It is a non-metal in group(I)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         </a:t>
            </a:r>
            <a:r>
              <a:rPr lang="en-US" sz="2400" dirty="0">
                <a:solidFill>
                  <a:srgbClr val="7030A0"/>
                </a:solidFill>
              </a:rPr>
              <a:t>- Usually elements in group(I) are metals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dirty="0"/>
              <a:t>2) It tends to form more than one ion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dirty="0">
                <a:solidFill>
                  <a:srgbClr val="7030A0"/>
                </a:solidFill>
              </a:rPr>
              <a:t>        </a:t>
            </a:r>
            <a:r>
              <a:rPr lang="en-US" sz="2400" dirty="0">
                <a:solidFill>
                  <a:srgbClr val="7030A0"/>
                </a:solidFill>
              </a:rPr>
              <a:t>- H1+ is non as a proton (stable)   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>
                <a:solidFill>
                  <a:srgbClr val="7030A0"/>
                </a:solidFill>
              </a:rPr>
              <a:t>            - H1- is known as a hydride (unstable)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176AD8F-CEF9-7990-9F73-EA47D0B21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Test for hydrogen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0B4D4-6EA8-2544-7FCD-82FD16D9D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A boy forgets to label contents of 2 tubes, but he remembers that one of them has hydrogen, and the other has carbon dioxide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He asks his teacher, “how do I test for hydrogen?”, and the teacher answers him…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Test: - expose the gas to a lighted splint (in the presence of oxygen)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Result: - it’ll explode with a squeaky “pop sound”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/>
              <a:t>The equation for the </a:t>
            </a:r>
            <a:r>
              <a:rPr lang="en-US" sz="2400" dirty="0" err="1"/>
              <a:t>rxn</a:t>
            </a:r>
            <a:r>
              <a:rPr lang="en-US" sz="2400" dirty="0"/>
              <a:t> is as follows: - H2 + O2          H2O + energy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</p:txBody>
      </p:sp>
      <p:pic>
        <p:nvPicPr>
          <p:cNvPr id="6148" name="Picture 3" descr="images[13].jpg">
            <a:extLst>
              <a:ext uri="{FF2B5EF4-FFF2-40B4-BE49-F238E27FC236}">
                <a16:creationId xmlns:a16="http://schemas.microsoft.com/office/drawing/2014/main" id="{ACD39107-9902-73D5-C692-AD5B003316A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A77A591-C81F-16BF-2818-04128040E6A8}"/>
              </a:ext>
            </a:extLst>
          </p:cNvPr>
          <p:cNvSpPr/>
          <p:nvPr/>
        </p:nvSpPr>
        <p:spPr>
          <a:xfrm>
            <a:off x="1981200" y="2438400"/>
            <a:ext cx="2971800" cy="160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0000"/>
                </a:solidFill>
              </a:rPr>
              <a:t>The problem is that their both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600" dirty="0">
                <a:solidFill>
                  <a:srgbClr val="FF0000"/>
                </a:solidFill>
              </a:rPr>
              <a:t>Odorless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600" dirty="0">
                <a:solidFill>
                  <a:srgbClr val="FF0000"/>
                </a:solidFill>
              </a:rPr>
              <a:t>Colorless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600" dirty="0">
                <a:solidFill>
                  <a:srgbClr val="FF0000"/>
                </a:solidFill>
              </a:rPr>
              <a:t>Tasteless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1600" dirty="0">
                <a:solidFill>
                  <a:srgbClr val="FF0000"/>
                </a:solidFill>
              </a:rPr>
              <a:t>Gas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9F87ED6-0925-7EA7-0C6A-71F10D561CD3}"/>
              </a:ext>
            </a:extLst>
          </p:cNvPr>
          <p:cNvCxnSpPr/>
          <p:nvPr/>
        </p:nvCxnSpPr>
        <p:spPr>
          <a:xfrm>
            <a:off x="5943600" y="57150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92893E1-1A7A-7444-1E48-DC7EB146B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Uses of hydrogen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CC9CF-94B1-F5D9-6147-250C19D72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Hydrogen is a very useful gas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en-US" dirty="0"/>
              <a:t>It is used as a fuel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en-US" dirty="0"/>
              <a:t>It makes ammonia, NH4 (a soil fertilizer)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      -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H2 + N2             2NH4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3) It is used to make plastic (PV)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4) It also turns liquid vegetable oils into margarine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DE71C0F-D331-73DD-8871-360774FAC1FA}"/>
              </a:ext>
            </a:extLst>
          </p:cNvPr>
          <p:cNvCxnSpPr/>
          <p:nvPr/>
        </p:nvCxnSpPr>
        <p:spPr>
          <a:xfrm>
            <a:off x="2971800" y="3657600"/>
            <a:ext cx="99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>
            <a:extLst>
              <a:ext uri="{FF2B5EF4-FFF2-40B4-BE49-F238E27FC236}">
                <a16:creationId xmlns:a16="http://schemas.microsoft.com/office/drawing/2014/main" id="{17C6CC2A-BBAA-13F9-BCF6-C4BF9A909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409</Words>
  <Application>Microsoft Office PowerPoint</Application>
  <PresentationFormat>On-screen Show (4:3)</PresentationFormat>
  <Paragraphs>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Arial</vt:lpstr>
      <vt:lpstr>Comic Sans MS</vt:lpstr>
      <vt:lpstr>Georgia</vt:lpstr>
      <vt:lpstr>Office Theme</vt:lpstr>
      <vt:lpstr>PowerPoint Presentation</vt:lpstr>
      <vt:lpstr>Production of hydrogen</vt:lpstr>
      <vt:lpstr>Properties of hydrogen</vt:lpstr>
      <vt:lpstr>Why is hydrogen unique?</vt:lpstr>
      <vt:lpstr>Test for hydrogen</vt:lpstr>
      <vt:lpstr>Uses of hydrogen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Nayan GRIFFITHS</cp:lastModifiedBy>
  <cp:revision>6</cp:revision>
  <dcterms:created xsi:type="dcterms:W3CDTF">2009-11-04T18:08:47Z</dcterms:created>
  <dcterms:modified xsi:type="dcterms:W3CDTF">2023-05-23T21:55:02Z</dcterms:modified>
</cp:coreProperties>
</file>