
<file path=[Content_Types].xml><?xml version="1.0" encoding="utf-8"?>
<Types xmlns="http://schemas.openxmlformats.org/package/2006/content-types">
  <Default Extension="bin" ContentType="application/vnd.ms-office.activeX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ctiveX/activeX1.xml" ContentType="application/vnd.ms-office.activeX+xml"/>
  <Override PartName="/ppt/notesSlides/notesSlide14.xml" ContentType="application/vnd.openxmlformats-officedocument.presentationml.notesSlide+xml"/>
  <Override PartName="/ppt/activeX/activeX2.xml" ContentType="application/vnd.ms-office.activeX+xml"/>
  <Override PartName="/ppt/notesSlides/notesSlide15.xml" ContentType="application/vnd.openxmlformats-officedocument.presentationml.notesSlide+xml"/>
  <Override PartName="/ppt/activeX/activeX3.xml" ContentType="application/vnd.ms-office.activeX+xml"/>
  <Override PartName="/ppt/notesSlides/notesSlide16.xml" ContentType="application/vnd.openxmlformats-officedocument.presentationml.notesSlide+xml"/>
  <Override PartName="/ppt/activeX/activeX4.xml" ContentType="application/vnd.ms-office.activeX+xml"/>
  <Override PartName="/ppt/notesSlides/notesSlide17.xml" ContentType="application/vnd.openxmlformats-officedocument.presentationml.notesSlide+xml"/>
  <Override PartName="/ppt/activeX/activeX5.xml" ContentType="application/vnd.ms-office.activeX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74" r:id="rId7"/>
    <p:sldId id="261" r:id="rId8"/>
    <p:sldId id="262" r:id="rId9"/>
    <p:sldId id="270" r:id="rId10"/>
    <p:sldId id="263" r:id="rId11"/>
    <p:sldId id="264" r:id="rId12"/>
    <p:sldId id="265" r:id="rId13"/>
    <p:sldId id="266" r:id="rId14"/>
    <p:sldId id="267" r:id="rId15"/>
    <p:sldId id="271" r:id="rId16"/>
    <p:sldId id="272" r:id="rId17"/>
    <p:sldId id="268" r:id="rId18"/>
    <p:sldId id="269" r:id="rId19"/>
    <p:sldId id="275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33"/>
    <a:srgbClr val="660066"/>
    <a:srgbClr val="777777"/>
    <a:srgbClr val="9933FF"/>
    <a:srgbClr val="FF3399"/>
    <a:srgbClr val="000066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475" autoAdjust="0"/>
  </p:normalViewPr>
  <p:slideViewPr>
    <p:cSldViewPr>
      <p:cViewPr varScale="1">
        <p:scale>
          <a:sx n="105" d="100"/>
          <a:sy n="105" d="100"/>
        </p:scale>
        <p:origin x="462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6BF52A52-394A-11D3-B153-00C04F79FAA6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6BF52A52-394A-11D3-B153-00C04F79FAA6}" ax:persistence="persistStorage" r:id="rId1"/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5E23EBA2-A9A7-AEB4-0445-901C4C66712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79ED3202-8C0F-7DC9-A7CC-28674E8BDC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0F650D28-2717-E809-FBC3-943EA161C390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673BF315-A4E8-DAD4-35C5-86E368C5B5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711F8695-E66E-363F-7351-B615AD6CC33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CB11E26F-156E-58FF-F1B4-1E9117E432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D3808B0-4EEC-49F8-9E08-997D6250502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423324D-49DF-700C-15CD-DC47CC69EE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DDD20C-30B3-4FB1-AA3D-2BC97510124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C428726B-9A2E-32CF-C2C7-E4445B311AF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1652A711-E8B9-5830-1539-7C7E0D4DE0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04B28D9-9197-A8A5-28D6-4BF6B256B9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5D2AB5-A5A4-43CC-8B6D-95DDA15CFB3F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EF2EEE22-3A6B-7AEB-6558-D09AAE13E4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83433E49-749C-ADBC-6EDC-7F06FC2ED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3673C9-5FB2-02BA-8F1E-1FFFB5C182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0EC46F-A3D0-453A-8DDF-1C2F391D62A3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BC633BF2-37E6-1659-1D5D-3394A9235B0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50394AC6-03F3-5656-C04E-1C0B144499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82F520F-24DF-6125-7D66-48CC67A71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E9C48C-1444-4246-8FA2-F0CD829ED19C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572BCB62-C725-D1D8-266B-8D895377F4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849A75FA-2059-C285-B168-7926130AC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611B9C7-9113-5931-0985-DBE5734BF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CDBCCE-9EB0-4686-AA77-B03F41C3E603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7BBEED8E-95BB-8581-D105-11526A084C6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FFFAFF08-BBF0-07E1-C49D-6083AC89E9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F4F7726-B69E-C1AB-F379-03AC72A932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3726C5-46FC-46DC-AC9B-2EC6AD9EAE97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83920B8E-7648-D29E-E925-811DF26233D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879053D-2815-D5DB-8B2F-67092AACFC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5DF9205-077E-1CB6-95B8-5F98E2F901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BD673-4B67-4913-881A-8936FF1027E9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144D0B99-02C6-67B7-8E81-CDD48F9A628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D259B660-CF1B-D09B-50B5-52B148E815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6653C0-3F78-F59D-5681-1733D7DB93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DBC599-C004-4FD9-B3AB-A255531ADEB8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BCA75244-D281-5FD1-9969-2395346B519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9BD01519-DFC0-CB6D-0953-5DA70A0416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FF12F62A-B9C0-188B-51F9-4E893E321D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687F1B-412F-4693-BD20-33AA43B429B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3FEAF2F9-A235-23FE-E458-BAEF0C31839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2C0D81E-1579-7E94-99E2-675B0C01D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B0D8102-F094-824D-1D2C-AA239236B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EC8089-03DA-4FA5-AC0B-8EBDEA7D930D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05A732F2-C7CB-F27D-6BEB-22AC0F0C001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59F576E-909D-9C78-30C7-91F6DE496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C96CF2A-CF4F-606F-391E-8B1F13C72D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2869D2-E6C9-4E07-B8CE-62AB4652D2C1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2D93E25-13F7-BCE2-CE5D-DFCD616AB81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E3592AA6-0093-98FC-B401-6965149EB2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30A766FD-E321-E108-ABF5-B85CF42401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6AED1E-546C-406D-A6BD-F7EE778A3ABC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C215809D-0F72-31E4-D5F0-D19DD1F67D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CAD2FA2F-C254-3C5A-0002-E809F934C6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9ACCB09D-59BD-A060-CF32-4610F3BDBB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1079F6-8251-4572-8A0B-4E6E2E4F3883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C87178F9-CD8C-A407-E0D9-6D7B50BC541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FCF6667E-4F5C-6066-3D4B-81F728BA8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7165D5E-36D1-45C5-2133-DA1743268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B24562A-530F-4798-BAE1-DEB9AC8C5A77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BEDCF996-0045-A411-D145-E2B022B85B5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A477D0BB-99F9-53BA-367F-24DEE2C212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Baska bilgisayarda tekrardan object properties altndaki movie adresinin guncellenmesi gerekir.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9BB77D9-ECD8-1E43-8789-581F108438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6777CA-9240-44B4-8C55-F6FCB5462D57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16762075-A483-72A8-D7BC-AC9A298518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49A5D49E-9336-3A59-5783-B280F7D095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09BB6DF-0396-4E88-CEA7-89A71F4EAF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12BD22-289D-45B0-9217-D89A0B3357D9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04DDA25F-5237-67CC-2FFD-E5732B68327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35305DCD-5FF3-A846-477A-06F7EAA75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86B7AB5-C6B1-B62C-BD00-B158F4E91B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F3E752-DE63-4635-88F5-ACCA7A3D2620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137A5C7-4B35-7648-4967-68769FC743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F624FBD3-2985-B661-C654-5770894B18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Baska bilgisayara tasindigi zaman linkerlinin tekrardan duzenlenmesi gerekir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F2527F8-70E2-D75F-1F5A-341269805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CF3977-3E25-4741-8483-13C87E2869BF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0A4957F-D76F-6577-C125-9C530FAFD9A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0D7EB1E9-3192-9F11-47F8-93D3F4C78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Baska bilgisayra tasindigi zaman linklerinin tekraradan duzenlenmesi gerekir.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D70BD70-ACD4-7A8E-2893-14B3C37FC4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085E403-5626-4EBB-B3C7-B35914D2DBA7}" type="slidenum">
              <a:rPr lang="en-US" altLang="en-US"/>
              <a:pPr/>
              <a:t>19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C6017E66-9E53-8E91-3C2B-ABE9273B6D2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3E0E2D7C-0E05-D0B5-AE7B-20CE8CEFA7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C172B-FEC8-315B-147E-4E9050058E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014C7-1A6F-7269-80FD-48BE0A0B91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1A4F2-F689-857A-C7E4-F8C179A9B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90ED3-6164-FB09-30DE-597127E1C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55FB9-E2C8-C711-CAC2-C5B968C9F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FC8133-F0B4-4A21-B131-AA0DCC8F15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712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3C295-241E-2D17-7B7B-22B28D105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2E9F3-5CDF-DFFB-C41E-F6A5E08D86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109E45-BB4A-7561-57F2-255AC30F5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C7458-3586-C7D4-E2D9-CC431F7C1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7FC713-2B27-EDA3-DF60-43A56F149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900067-EE0B-4C12-AE5D-7E720FBE5A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608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E42E8-0EBA-D122-D5F4-C338EE684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5C27A7-ADDA-86DB-EA85-9FDD3F5760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B0F52B-E1D6-E3D7-85C7-FE19B9AD1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F6B582-3CC7-EE96-9C11-1BC6D5393B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F99BA-E75C-F606-E5B3-BCE8786C7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D5AAC-4F8F-4050-BD66-F0C532B0065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22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1983B-20EC-43F4-7EF6-20B462A4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89ECC7-FB38-DA4D-ED10-41C0937E83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54A63B-DA73-CE13-8E64-31AD90B185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8219-AEC4-22EC-2E2E-FB6C6CD755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A34693-047C-0B80-6BE9-68A85EB95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F8FAEF-BBCA-00F0-11E8-2320135B5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B2EE31-16A8-4B50-B5BE-A22CCB572A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3100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85233-4561-16C3-6A84-833CE975C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6CC6C4-8482-EE6D-11F7-8F7697346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3987AB-B114-28EE-7BC6-4A0769886E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1E33A-BB52-7687-78AB-33C49F1560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4FEF35-4B2F-48A1-D758-2213149ABB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DC88DC-AB81-98AE-666B-A9B67092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9338E2-9BCE-BE52-4BD7-1F317B87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347548-4972-2CAC-158B-3A744226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BCACF-AF43-4E3F-A315-B38BD4F01F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44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34B46-9432-DE65-5CB6-D8B2FBB086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03872E-37F5-2018-A5A7-9DACF9170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1008AC-2132-82A5-FEFF-B562EA70F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E48EC-D04F-7E4E-E353-D09AB6AB0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8E3BD4-0D6E-4B28-B26B-1872C7E0E1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98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BF69D1-4D33-1CF0-2770-C9E661C73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755B09F-E1D4-A403-8531-6100624BF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39850-BC81-BD7D-5E25-F5A7769E0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4BB4AE-9DA0-4216-9E3F-DFBE770B56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1060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EA822-B969-F532-CB25-AF76EFFEF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BDF06-58AC-7D4B-89AB-324CFA6E1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B5E948-BF1C-A39D-0ACA-ED112827B7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B38F-5D55-8B9E-C0B0-42D98CBF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07A4EA-0D9F-819E-CF36-74ECB9A57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9200D0-675B-309B-F569-9BC344AE7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18DD54-E000-4A0C-BF22-FACA53FDFC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998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76809-0367-F701-5947-DCB4B7DC3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A3877B-E2E6-0171-BAE6-E8D0DEF8A2C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AEE57-1E9D-3442-5151-F11A056BC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2A65B8-19F8-32FE-3D04-201628AED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C9748-6819-C9C6-687B-46889B36A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08F79-E4AF-6E5F-8E3E-140628DC2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0B3F6-553F-4EC5-925F-D48AED4129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390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3F18-6BAC-C4F7-19F0-70DF90952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8B9B40-74F1-7756-CCF4-7E924FB7C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2CB60-8E6B-E0DE-863D-CE681AF18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85086D-C2F7-593D-7A1F-AB466F42E7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EF55A6-220B-50A5-E6FC-0841C4ED7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81DAB5-3292-4555-BD48-361328DA9B7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570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874576-A9DC-B116-5788-8F78E746B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8EFE4E-C7A2-6C25-9D6C-CE98DF0A41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6F9C2F-2E09-D822-B964-63D97DF65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9E72F-F890-B43B-BB34-191DCE554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24312-9376-E13E-DA36-2F06BA2C2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22194C7-300C-4C6D-AC57-99FAF02298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773010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9F164A63-1E90-5B8F-FCAE-985E0EDABC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2A8F075-2346-A6E6-EEEF-B27A1765C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A97BF2-29ED-60B0-4B36-64AB844ADEE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E29546A-D394-AB9C-0ACF-9A35F57CDDA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CF58C78-6981-8564-8FAA-F3CDAA70F81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DC69EF8A-C07A-445E-8BC7-C9F186D5B2B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4.xml"/><Relationship Id="rId7" Type="http://schemas.openxmlformats.org/officeDocument/2006/relationships/slide" Target="slide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openxmlformats.org/officeDocument/2006/relationships/slide" Target="slide7.xml"/><Relationship Id="rId4" Type="http://schemas.openxmlformats.org/officeDocument/2006/relationships/slide" Target="slide5.xml"/><Relationship Id="rId9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%08next.jpg%20%20%20%20%20%20%20%20%20%20%20%20%20%20%20%20%20%20%20%20%20%20%20%20%20%20%20%20%20%20%20%20%20%20%20%20%20%20%20%20%20%20%20%20%20%20%20%20%20%20%20%20%20%20%2000013FCE%07MacOS%209%20%20%20%20%20%20%20%20%20%20%20%20%20%20%20%20%20%20%20%20%20%20%20%20B5FADE23:" TargetMode="External"/><Relationship Id="rId5" Type="http://schemas.openxmlformats.org/officeDocument/2006/relationships/image" Target="../media/image5.jpeg"/><Relationship Id="rId4" Type="http://schemas.openxmlformats.org/officeDocument/2006/relationships/image" Target="%08prev.jpg%20%20%20%20%20%20%20%20%20%20%20%20%20%20%20%20%20%20%20%20%20%20%20%20%20%20%20%20%20%20%20%20%20%20%20%20%20%20%20%20%20%20%20%20%20%20%20%20%20%20%20%20%20%20%2000013FCE%07MacOS%209%20%20%20%20%20%20%20%20%20%20%20%20%20%20%20%20%20%20%20%20%20%20%20%20B5FADE23: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slide" Target="slide3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1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2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3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2.xml"/><Relationship Id="rId1" Type="http://schemas.openxmlformats.org/officeDocument/2006/relationships/control" Target="../activeX/activeX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CB5342C-59D3-CAD3-A36F-9C781EF054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Section-2 </a:t>
            </a:r>
            <a:b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Mineral Identification</a:t>
            </a:r>
            <a:b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pg.68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88A9A40-2ADD-5A06-1D85-480508195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>
                <a:solidFill>
                  <a:srgbClr val="FF0000"/>
                </a:solidFill>
                <a:latin typeface="Alba" pitchFamily="2" charset="0"/>
              </a:rPr>
              <a:t>What</a:t>
            </a:r>
            <a:r>
              <a:rPr lang="en-US" altLang="en-US" sz="5400"/>
              <a:t> you’ll learn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B6D984B-0549-969C-F694-E5B7D8A2D2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400">
                <a:solidFill>
                  <a:srgbClr val="FF0000"/>
                </a:solidFill>
                <a:latin typeface="Alba" pitchFamily="2" charset="0"/>
              </a:rPr>
              <a:t>Describe</a:t>
            </a:r>
            <a:r>
              <a:rPr lang="en-US" altLang="en-US"/>
              <a:t> physical properties used to identify minerals.</a:t>
            </a:r>
          </a:p>
          <a:p>
            <a:r>
              <a:rPr lang="en-US" altLang="en-US" sz="4400">
                <a:solidFill>
                  <a:srgbClr val="FF0000"/>
                </a:solidFill>
                <a:latin typeface="Alba" pitchFamily="2" charset="0"/>
              </a:rPr>
              <a:t>Identify</a:t>
            </a:r>
            <a:r>
              <a:rPr lang="en-US" altLang="en-US"/>
              <a:t> minerals using physical properties such as hardness and streak.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5BE8FDC-DE34-AA1F-07AA-FBACA40703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Physical Properties</a:t>
            </a:r>
            <a:r>
              <a:rPr lang="en-US" altLang="en-US"/>
              <a:t> 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D3D83AA8-7DFA-2BA8-817F-60DCFD2E3F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05800" cy="4572000"/>
          </a:xfrm>
        </p:spPr>
        <p:txBody>
          <a:bodyPr/>
          <a:lstStyle/>
          <a:p>
            <a:r>
              <a:rPr lang="en-US" altLang="en-US">
                <a:hlinkClick r:id="rId3" action="ppaction://hlinksldjump"/>
              </a:rPr>
              <a:t>Mineral appearance </a:t>
            </a:r>
            <a:endParaRPr lang="en-US" altLang="en-US"/>
          </a:p>
          <a:p>
            <a:r>
              <a:rPr lang="en-US" altLang="en-US">
                <a:hlinkClick r:id="rId4" action="ppaction://hlinksldjump"/>
              </a:rPr>
              <a:t>Hardness</a:t>
            </a:r>
            <a:endParaRPr lang="en-US" altLang="en-US"/>
          </a:p>
          <a:p>
            <a:r>
              <a:rPr lang="en-US" altLang="en-US">
                <a:hlinkClick r:id="rId5" action="ppaction://hlinksldjump"/>
              </a:rPr>
              <a:t>Luster</a:t>
            </a:r>
            <a:endParaRPr lang="en-US" altLang="en-US"/>
          </a:p>
          <a:p>
            <a:r>
              <a:rPr lang="en-US" altLang="en-US">
                <a:hlinkClick r:id="rId6" action="ppaction://hlinksldjump"/>
              </a:rPr>
              <a:t>Specific gravity</a:t>
            </a:r>
            <a:endParaRPr lang="en-US" altLang="en-US"/>
          </a:p>
          <a:p>
            <a:r>
              <a:rPr lang="en-US" altLang="en-US">
                <a:hlinkClick r:id="rId7" action="ppaction://hlinksldjump"/>
              </a:rPr>
              <a:t>Streak</a:t>
            </a:r>
            <a:endParaRPr lang="en-US" altLang="en-US"/>
          </a:p>
          <a:p>
            <a:r>
              <a:rPr lang="en-US" altLang="en-US">
                <a:hlinkClick r:id="rId8" action="ppaction://hlinksldjump"/>
              </a:rPr>
              <a:t>Cleavage </a:t>
            </a:r>
            <a:r>
              <a:rPr lang="en-US" altLang="en-US" sz="2800">
                <a:solidFill>
                  <a:srgbClr val="000066"/>
                </a:solidFill>
                <a:hlinkClick r:id="rId8" action="ppaction://hlinksldjump"/>
              </a:rPr>
              <a:t>and</a:t>
            </a:r>
            <a:r>
              <a:rPr lang="en-US" altLang="en-US">
                <a:hlinkClick r:id="rId8" action="ppaction://hlinksldjump"/>
              </a:rPr>
              <a:t> </a:t>
            </a:r>
            <a:r>
              <a:rPr lang="en-US" altLang="en-US">
                <a:hlinkClick r:id="rId9" action="ppaction://hlinksldjump"/>
              </a:rPr>
              <a:t>fracture</a:t>
            </a:r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B754991-B4EE-5E94-455D-D161621773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1143000"/>
          </a:xfrm>
        </p:spPr>
        <p:txBody>
          <a:bodyPr/>
          <a:lstStyle/>
          <a:p>
            <a:r>
              <a:rPr lang="en-US" altLang="en-US" sz="4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Mineral appearance 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4E992FF8-0714-4B7D-DDAB-D03C3D469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153400" cy="2057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How it looks like </a:t>
            </a:r>
          </a:p>
          <a:p>
            <a:pPr>
              <a:lnSpc>
                <a:spcPct val="90000"/>
              </a:lnSpc>
            </a:pPr>
            <a:r>
              <a:rPr lang="en-US" altLang="en-US"/>
              <a:t>What </a:t>
            </a:r>
            <a:r>
              <a:rPr lang="en-US" altLang="en-US" sz="3600" b="1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color</a:t>
            </a:r>
            <a:r>
              <a:rPr lang="en-US" altLang="en-US"/>
              <a:t> is it?</a:t>
            </a:r>
          </a:p>
          <a:p>
            <a:pPr>
              <a:lnSpc>
                <a:spcPct val="90000"/>
              </a:lnSpc>
            </a:pPr>
            <a:r>
              <a:rPr lang="en-US" altLang="en-US"/>
              <a:t>Which one of the following is gold? Identify by appearance.</a:t>
            </a:r>
          </a:p>
        </p:txBody>
      </p:sp>
      <p:pic>
        <p:nvPicPr>
          <p:cNvPr id="5125" name="Picture 5">
            <a:extLst>
              <a:ext uri="{FF2B5EF4-FFF2-40B4-BE49-F238E27FC236}">
                <a16:creationId xmlns:a16="http://schemas.microsoft.com/office/drawing/2014/main" id="{D20E2BEB-C24B-0BBB-0280-F84F6715D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90938"/>
            <a:ext cx="3276600" cy="3167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>
            <a:extLst>
              <a:ext uri="{FF2B5EF4-FFF2-40B4-BE49-F238E27FC236}">
                <a16:creationId xmlns:a16="http://schemas.microsoft.com/office/drawing/2014/main" id="{96DE39C1-0A5D-14F7-E79C-C2453C8FE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97300"/>
            <a:ext cx="4572000" cy="306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8" name="AutoShape 8">
            <a:hlinkClick r:id="rId5" action="ppaction://hlinksldjump"/>
            <a:extLst>
              <a:ext uri="{FF2B5EF4-FFF2-40B4-BE49-F238E27FC236}">
                <a16:creationId xmlns:a16="http://schemas.microsoft.com/office/drawing/2014/main" id="{91CFB61D-085B-B4EB-35B9-88783F9F6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2F7638B-9A7F-AC6D-2F8D-7CC86600FE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48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Hardness</a:t>
            </a:r>
            <a:r>
              <a:rPr lang="en-US" altLang="en-US"/>
              <a:t> 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D2C2976-8B9A-06A1-98E6-C0EA80F493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r>
              <a:rPr lang="en-US" altLang="en-US"/>
              <a:t>A measure of how easily a mineral can be scratched </a:t>
            </a:r>
          </a:p>
        </p:txBody>
      </p:sp>
      <p:pic>
        <p:nvPicPr>
          <p:cNvPr id="6150" name="Picture 6">
            <a:extLst>
              <a:ext uri="{FF2B5EF4-FFF2-40B4-BE49-F238E27FC236}">
                <a16:creationId xmlns:a16="http://schemas.microsoft.com/office/drawing/2014/main" id="{88EAC4A4-6038-405D-7F2A-08F514168A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67000"/>
            <a:ext cx="9144000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51" name="AutoShape 7">
            <a:hlinkClick r:id="rId4" action="ppaction://hlinksldjump"/>
            <a:extLst>
              <a:ext uri="{FF2B5EF4-FFF2-40B4-BE49-F238E27FC236}">
                <a16:creationId xmlns:a16="http://schemas.microsoft.com/office/drawing/2014/main" id="{2F62561A-9841-E474-D0D7-51D1E3A40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9B1908D7-9084-1952-9B01-7CC2C4041A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0" y="1612900"/>
            <a:ext cx="1611313" cy="4041775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96B8A036-C2C4-C51C-577D-34B3147FB5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Properties of Minerals</a:t>
            </a:r>
          </a:p>
        </p:txBody>
      </p:sp>
      <p:sp>
        <p:nvSpPr>
          <p:cNvPr id="26628" name="Rectangle 4">
            <a:extLst>
              <a:ext uri="{FF2B5EF4-FFF2-40B4-BE49-F238E27FC236}">
                <a16:creationId xmlns:a16="http://schemas.microsoft.com/office/drawing/2014/main" id="{21A97340-E6B1-F939-8450-CA65686F7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1323975"/>
            <a:ext cx="7086600" cy="304800"/>
          </a:xfrm>
          <a:prstGeom prst="rect">
            <a:avLst/>
          </a:prstGeom>
          <a:solidFill>
            <a:srgbClr val="2F18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 b="1">
                <a:solidFill>
                  <a:schemeClr val="bg1"/>
                </a:solidFill>
              </a:rPr>
              <a:t>Mohs Hardness Scale</a:t>
            </a:r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26629" name="Rectangle 5">
            <a:extLst>
              <a:ext uri="{FF2B5EF4-FFF2-40B4-BE49-F238E27FC236}">
                <a16:creationId xmlns:a16="http://schemas.microsoft.com/office/drawing/2014/main" id="{21E88430-BE47-B275-DCFD-63C47E64EC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1628775"/>
            <a:ext cx="7086600" cy="3048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hangingPunct="0"/>
            <a:endParaRPr lang="en-US" altLang="en-US" sz="1600" b="1">
              <a:solidFill>
                <a:schemeClr val="bg1"/>
              </a:solidFill>
            </a:endParaRPr>
          </a:p>
        </p:txBody>
      </p:sp>
      <p:sp>
        <p:nvSpPr>
          <p:cNvPr id="26630" name="Text Box 6">
            <a:extLst>
              <a:ext uri="{FF2B5EF4-FFF2-40B4-BE49-F238E27FC236}">
                <a16:creationId xmlns:a16="http://schemas.microsoft.com/office/drawing/2014/main" id="{8B9DFF01-9A62-3D15-9C83-0C3619DB6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8" y="1566863"/>
            <a:ext cx="1787525" cy="3865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lnSpc>
                <a:spcPct val="125000"/>
              </a:lnSpc>
            </a:pPr>
            <a:r>
              <a:rPr lang="en-US" altLang="en-US" sz="1600" b="1"/>
              <a:t>Mineral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Talc</a:t>
            </a:r>
          </a:p>
          <a:p>
            <a:pPr eaLnBrk="0" hangingPunct="0">
              <a:lnSpc>
                <a:spcPct val="125000"/>
              </a:lnSpc>
            </a:pPr>
            <a:endParaRPr lang="en-US" altLang="en-US" sz="1400" b="1"/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Gypsum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Calcite</a:t>
            </a:r>
          </a:p>
          <a:p>
            <a:pPr eaLnBrk="0" hangingPunct="0">
              <a:lnSpc>
                <a:spcPct val="125000"/>
              </a:lnSpc>
            </a:pPr>
            <a:endParaRPr lang="en-US" altLang="en-US" sz="1400" b="1"/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Fluorite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Apatite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Feldspar</a:t>
            </a:r>
          </a:p>
          <a:p>
            <a:pPr eaLnBrk="0" hangingPunct="0">
              <a:lnSpc>
                <a:spcPct val="125000"/>
              </a:lnSpc>
            </a:pPr>
            <a:endParaRPr lang="en-US" altLang="en-US" sz="1400" b="1"/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Quartz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Topaz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Corundum</a:t>
            </a:r>
          </a:p>
          <a:p>
            <a:pPr eaLnBrk="0" hangingPunct="0">
              <a:lnSpc>
                <a:spcPct val="125000"/>
              </a:lnSpc>
            </a:pPr>
            <a:r>
              <a:rPr lang="en-US" altLang="en-US" sz="1400" b="1"/>
              <a:t>Diamond</a:t>
            </a:r>
          </a:p>
        </p:txBody>
      </p:sp>
      <p:sp>
        <p:nvSpPr>
          <p:cNvPr id="26631" name="Text Box 7">
            <a:extLst>
              <a:ext uri="{FF2B5EF4-FFF2-40B4-BE49-F238E27FC236}">
                <a16:creationId xmlns:a16="http://schemas.microsoft.com/office/drawing/2014/main" id="{0C734309-C9B7-4428-0D18-7BFE4CA76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9400" y="1552575"/>
            <a:ext cx="990600" cy="39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>
              <a:lnSpc>
                <a:spcPct val="125000"/>
              </a:lnSpc>
            </a:pPr>
            <a:r>
              <a:rPr lang="en-US" altLang="en-US" sz="1600" b="1"/>
              <a:t>Rating</a:t>
            </a:r>
          </a:p>
        </p:txBody>
      </p:sp>
      <p:sp>
        <p:nvSpPr>
          <p:cNvPr id="26632" name="Text Box 8">
            <a:extLst>
              <a:ext uri="{FF2B5EF4-FFF2-40B4-BE49-F238E27FC236}">
                <a16:creationId xmlns:a16="http://schemas.microsoft.com/office/drawing/2014/main" id="{081CD5B8-C5B0-EF28-0083-F55EA83FDF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925638"/>
            <a:ext cx="4840288" cy="3741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914400" indent="-9144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1028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/>
            <a:r>
              <a:rPr lang="en-US" altLang="en-US" sz="1400" b="1"/>
              <a:t>1	Softest known mineral. It flakes easily when scratched by a fingernail.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2	A fingernail can easily scratch it.</a:t>
            </a:r>
            <a:r>
              <a:rPr lang="en-US" altLang="en-US" sz="1400"/>
              <a:t> 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3	A fingernail cannot scratch it, but a copper penny can.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4	A steel knife can easily scratch it.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5	A steel knife can scratch it.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6	Cannot be scratched by a steel knife, but it can scratch window glass.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7	Can scratch steel and hard glass easily.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8	Can scratch quartz.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9	Can scratch topaz.</a:t>
            </a:r>
          </a:p>
          <a:p>
            <a:pPr eaLnBrk="0" hangingPunct="0">
              <a:spcBef>
                <a:spcPct val="35000"/>
              </a:spcBef>
            </a:pPr>
            <a:r>
              <a:rPr lang="en-US" altLang="en-US" sz="1400" b="1"/>
              <a:t>10	Hardest known mineral. Diamond can scratch all other substances.</a:t>
            </a:r>
            <a:endParaRPr lang="en-US" altLang="en-US" sz="2400">
              <a:latin typeface="Times" panose="02020603050405020304" pitchFamily="18" charset="0"/>
            </a:endParaRPr>
          </a:p>
        </p:txBody>
      </p:sp>
      <p:sp>
        <p:nvSpPr>
          <p:cNvPr id="26633" name="Rectangle 9">
            <a:extLst>
              <a:ext uri="{FF2B5EF4-FFF2-40B4-BE49-F238E27FC236}">
                <a16:creationId xmlns:a16="http://schemas.microsoft.com/office/drawing/2014/main" id="{F5B4CDE2-328A-B9A5-DCCD-13DAD9B6B5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8388" y="1323975"/>
            <a:ext cx="7085012" cy="4343400"/>
          </a:xfrm>
          <a:prstGeom prst="rect">
            <a:avLst/>
          </a:prstGeom>
          <a:noFill/>
          <a:ln w="38100">
            <a:solidFill>
              <a:srgbClr val="2F18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pic>
        <p:nvPicPr>
          <p:cNvPr id="26634" name="Picture 1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E396E06-E719-134E-9582-B9E1D2291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>
            <a:clrChange>
              <a:clrFrom>
                <a:srgbClr val="FFCC00"/>
              </a:clrFrom>
              <a:clrTo>
                <a:srgbClr val="FFC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5956300"/>
            <a:ext cx="74295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35" name="Picture 11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3BC9A05-8AB5-1C05-DE3B-6E6A7A039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>
            <a:clrChange>
              <a:clrFrom>
                <a:srgbClr val="FFCC00"/>
              </a:clrFrom>
              <a:clrTo>
                <a:srgbClr val="FFCC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5956300"/>
            <a:ext cx="742950" cy="74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6" name="Text Box 12">
            <a:extLst>
              <a:ext uri="{FF2B5EF4-FFF2-40B4-BE49-F238E27FC236}">
                <a16:creationId xmlns:a16="http://schemas.microsoft.com/office/drawing/2014/main" id="{8B671255-841C-6572-B072-DE24E6EC8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597025"/>
            <a:ext cx="1685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1600" b="1"/>
              <a:t>Testing Method</a:t>
            </a:r>
          </a:p>
        </p:txBody>
      </p:sp>
      <p:sp>
        <p:nvSpPr>
          <p:cNvPr id="26637" name="Line 13">
            <a:extLst>
              <a:ext uri="{FF2B5EF4-FFF2-40B4-BE49-F238E27FC236}">
                <a16:creationId xmlns:a16="http://schemas.microsoft.com/office/drawing/2014/main" id="{D02C1832-5CCD-C21E-4241-C03EBA2A788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800" y="2424113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8" name="Line 14">
            <a:extLst>
              <a:ext uri="{FF2B5EF4-FFF2-40B4-BE49-F238E27FC236}">
                <a16:creationId xmlns:a16="http://schemas.microsoft.com/office/drawing/2014/main" id="{FCF290C3-6ACC-4B9D-87FD-57EEAAAD490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8388" y="2725738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9" name="Line 15">
            <a:extLst>
              <a:ext uri="{FF2B5EF4-FFF2-40B4-BE49-F238E27FC236}">
                <a16:creationId xmlns:a16="http://schemas.microsoft.com/office/drawing/2014/main" id="{127F6B17-B77E-2909-C8CF-DC04DF6098C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58863" y="3208338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0" name="Line 16">
            <a:extLst>
              <a:ext uri="{FF2B5EF4-FFF2-40B4-BE49-F238E27FC236}">
                <a16:creationId xmlns:a16="http://schemas.microsoft.com/office/drawing/2014/main" id="{46E91ABE-829D-CBD0-7091-93300D8599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3150" y="3522663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1" name="Line 17">
            <a:extLst>
              <a:ext uri="{FF2B5EF4-FFF2-40B4-BE49-F238E27FC236}">
                <a16:creationId xmlns:a16="http://schemas.microsoft.com/office/drawing/2014/main" id="{02DC6CE2-E4FD-D3EF-D694-BE5999A84CC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0450" y="3798888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2" name="Line 18">
            <a:extLst>
              <a:ext uri="{FF2B5EF4-FFF2-40B4-BE49-F238E27FC236}">
                <a16:creationId xmlns:a16="http://schemas.microsoft.com/office/drawing/2014/main" id="{6ABA07B3-D935-BFBA-E3AF-4EFFCF75165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50925" y="4295775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3" name="Line 19">
            <a:extLst>
              <a:ext uri="{FF2B5EF4-FFF2-40B4-BE49-F238E27FC236}">
                <a16:creationId xmlns:a16="http://schemas.microsoft.com/office/drawing/2014/main" id="{8E26E5F1-FC4D-D959-6BB1-FEE7D57A79D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5213" y="4579938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4" name="Line 20">
            <a:extLst>
              <a:ext uri="{FF2B5EF4-FFF2-40B4-BE49-F238E27FC236}">
                <a16:creationId xmlns:a16="http://schemas.microsoft.com/office/drawing/2014/main" id="{50F2056E-4770-C6DF-0F7E-7A252034B0A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77913" y="4843463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5" name="Line 21">
            <a:extLst>
              <a:ext uri="{FF2B5EF4-FFF2-40B4-BE49-F238E27FC236}">
                <a16:creationId xmlns:a16="http://schemas.microsoft.com/office/drawing/2014/main" id="{F8A12464-E68D-20F4-04AF-AE6987C36A7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5213" y="5129213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6" name="Line 22">
            <a:extLst>
              <a:ext uri="{FF2B5EF4-FFF2-40B4-BE49-F238E27FC236}">
                <a16:creationId xmlns:a16="http://schemas.microsoft.com/office/drawing/2014/main" id="{2468560A-FE23-7D41-3D04-D40FA122569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55688" y="1935163"/>
            <a:ext cx="7086600" cy="0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7" name="Line 23">
            <a:extLst>
              <a:ext uri="{FF2B5EF4-FFF2-40B4-BE49-F238E27FC236}">
                <a16:creationId xmlns:a16="http://schemas.microsoft.com/office/drawing/2014/main" id="{BC49CC0E-E5C8-9329-44E7-241D68B96B94}"/>
              </a:ext>
            </a:extLst>
          </p:cNvPr>
          <p:cNvSpPr>
            <a:spLocks noChangeShapeType="1"/>
          </p:cNvSpPr>
          <p:nvPr/>
        </p:nvSpPr>
        <p:spPr bwMode="auto">
          <a:xfrm>
            <a:off x="3905250" y="1612900"/>
            <a:ext cx="0" cy="4027488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48" name="Line 24">
            <a:extLst>
              <a:ext uri="{FF2B5EF4-FFF2-40B4-BE49-F238E27FC236}">
                <a16:creationId xmlns:a16="http://schemas.microsoft.com/office/drawing/2014/main" id="{C7DF16B2-4354-5243-826C-D72A14F1AF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90813" y="1628775"/>
            <a:ext cx="0" cy="4027488"/>
          </a:xfrm>
          <a:prstGeom prst="line">
            <a:avLst/>
          </a:prstGeom>
          <a:noFill/>
          <a:ln w="9525">
            <a:solidFill>
              <a:srgbClr val="2F18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66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6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66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6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6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63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66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663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63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663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C27CB2FF-268B-BC83-3A99-6282BA3C97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Luster</a:t>
            </a:r>
            <a:r>
              <a:rPr lang="en-US" altLang="en-US" sz="5400" b="1">
                <a:solidFill>
                  <a:srgbClr val="00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BC16D34-1961-550F-4C53-D9E0C0D192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way a mineral  reflects a light luster.</a:t>
            </a:r>
          </a:p>
          <a:p>
            <a:r>
              <a:rPr lang="en-US" altLang="en-US"/>
              <a:t>Either </a:t>
            </a:r>
            <a:r>
              <a:rPr lang="en-US" altLang="en-US" sz="4000" b="1">
                <a:solidFill>
                  <a:srgbClr val="777777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metallic</a:t>
            </a:r>
            <a:r>
              <a:rPr lang="en-US" altLang="en-US"/>
              <a:t> or </a:t>
            </a:r>
            <a:r>
              <a:rPr lang="en-US" altLang="en-US" sz="4000" b="1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nonmetallic</a:t>
            </a:r>
          </a:p>
          <a:p>
            <a:pPr>
              <a:buFontTx/>
              <a:buNone/>
            </a:pPr>
            <a:endParaRPr lang="en-US" altLang="en-US"/>
          </a:p>
        </p:txBody>
      </p:sp>
      <p:pic>
        <p:nvPicPr>
          <p:cNvPr id="7174" name="Picture 6">
            <a:extLst>
              <a:ext uri="{FF2B5EF4-FFF2-40B4-BE49-F238E27FC236}">
                <a16:creationId xmlns:a16="http://schemas.microsoft.com/office/drawing/2014/main" id="{CEFDD759-0C36-12D3-3798-128845AA3D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3657600" cy="331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72297303-6AF3-D27F-92E3-70FD6AA1F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505200"/>
            <a:ext cx="3733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AutoShape 9">
            <a:hlinkClick r:id="rId5" action="ppaction://hlinksldjump"/>
            <a:extLst>
              <a:ext uri="{FF2B5EF4-FFF2-40B4-BE49-F238E27FC236}">
                <a16:creationId xmlns:a16="http://schemas.microsoft.com/office/drawing/2014/main" id="{5E828947-C505-71D6-74AD-03A55D4B40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80" name="Line 12">
            <a:extLst>
              <a:ext uri="{FF2B5EF4-FFF2-40B4-BE49-F238E27FC236}">
                <a16:creationId xmlns:a16="http://schemas.microsoft.com/office/drawing/2014/main" id="{42A0EF84-24F8-4CCF-708A-4D715E7E96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62200" y="2819400"/>
            <a:ext cx="609600" cy="1828800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1" name="Line 13">
            <a:extLst>
              <a:ext uri="{FF2B5EF4-FFF2-40B4-BE49-F238E27FC236}">
                <a16:creationId xmlns:a16="http://schemas.microsoft.com/office/drawing/2014/main" id="{FD99CC37-0AD7-F781-F174-470173D98C46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2895600"/>
            <a:ext cx="914400" cy="1752600"/>
          </a:xfrm>
          <a:prstGeom prst="line">
            <a:avLst/>
          </a:prstGeom>
          <a:noFill/>
          <a:ln w="10160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1" dur="1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6" dur="5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7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>
            <a:extLst>
              <a:ext uri="{FF2B5EF4-FFF2-40B4-BE49-F238E27FC236}">
                <a16:creationId xmlns:a16="http://schemas.microsoft.com/office/drawing/2014/main" id="{5867E99C-8707-31BB-EB03-4B51E8251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5029200"/>
            <a:ext cx="2438400" cy="172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>
            <a:extLst>
              <a:ext uri="{FF2B5EF4-FFF2-40B4-BE49-F238E27FC236}">
                <a16:creationId xmlns:a16="http://schemas.microsoft.com/office/drawing/2014/main" id="{E274BF82-DA9B-19FF-2AE7-3766AFA3D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Specific Gravity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538326C-E2F0-35A6-72F5-A3F9BD310A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specific gravity of a mineral is the ration of its weight </a:t>
            </a:r>
            <a:r>
              <a:rPr lang="en-US" altLang="en-US" sz="40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compared</a:t>
            </a:r>
            <a:r>
              <a:rPr lang="en-US" altLang="en-US"/>
              <a:t> with the weight of an equal volume of water.</a:t>
            </a:r>
          </a:p>
          <a:p>
            <a:r>
              <a:rPr lang="en-US" altLang="en-US"/>
              <a:t>Gold has specific gravity of </a:t>
            </a:r>
            <a:r>
              <a:rPr lang="en-US" altLang="en-US" sz="40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</a:t>
            </a:r>
          </a:p>
          <a:p>
            <a:r>
              <a:rPr lang="en-US" altLang="en-US"/>
              <a:t>It means gold is </a:t>
            </a:r>
            <a:r>
              <a:rPr lang="en-US" altLang="en-US" sz="36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19 times heavier</a:t>
            </a:r>
            <a:r>
              <a:rPr lang="en-US" altLang="en-US"/>
              <a:t> than water.</a:t>
            </a:r>
          </a:p>
        </p:txBody>
      </p:sp>
      <p:pic>
        <p:nvPicPr>
          <p:cNvPr id="8199" name="Picture 7">
            <a:extLst>
              <a:ext uri="{FF2B5EF4-FFF2-40B4-BE49-F238E27FC236}">
                <a16:creationId xmlns:a16="http://schemas.microsoft.com/office/drawing/2014/main" id="{BAD406CD-8E77-2E24-16D8-5C48508F44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967288"/>
            <a:ext cx="1812925" cy="189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202" name="Group 10">
            <a:extLst>
              <a:ext uri="{FF2B5EF4-FFF2-40B4-BE49-F238E27FC236}">
                <a16:creationId xmlns:a16="http://schemas.microsoft.com/office/drawing/2014/main" id="{185F66BF-B807-B7E1-E42E-BCCC7CE7F700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5500688"/>
            <a:ext cx="3124200" cy="976312"/>
            <a:chOff x="1776" y="3465"/>
            <a:chExt cx="1968" cy="615"/>
          </a:xfrm>
        </p:grpSpPr>
        <p:sp>
          <p:nvSpPr>
            <p:cNvPr id="8200" name="AutoShape 8">
              <a:extLst>
                <a:ext uri="{FF2B5EF4-FFF2-40B4-BE49-F238E27FC236}">
                  <a16:creationId xmlns:a16="http://schemas.microsoft.com/office/drawing/2014/main" id="{716DBFF0-6770-BB18-72BF-542CD2A884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76" y="3792"/>
              <a:ext cx="1968" cy="288"/>
            </a:xfrm>
            <a:prstGeom prst="leftArrow">
              <a:avLst>
                <a:gd name="adj1" fmla="val 50000"/>
                <a:gd name="adj2" fmla="val 1708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8201" name="Text Box 9">
              <a:extLst>
                <a:ext uri="{FF2B5EF4-FFF2-40B4-BE49-F238E27FC236}">
                  <a16:creationId xmlns:a16="http://schemas.microsoft.com/office/drawing/2014/main" id="{E7D6A8F4-37F7-0A9F-835C-728B423A43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0" y="3465"/>
              <a:ext cx="1763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800"/>
                <a:t>19 times heavier</a:t>
              </a:r>
            </a:p>
          </p:txBody>
        </p:sp>
      </p:grpSp>
      <p:sp>
        <p:nvSpPr>
          <p:cNvPr id="8203" name="AutoShape 11">
            <a:hlinkClick r:id="rId5" action="ppaction://hlinksldjump"/>
            <a:extLst>
              <a:ext uri="{FF2B5EF4-FFF2-40B4-BE49-F238E27FC236}">
                <a16:creationId xmlns:a16="http://schemas.microsoft.com/office/drawing/2014/main" id="{D4A6A8AA-683C-B8EC-370F-AE14F5F7E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4" dur="10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FCFF0EB2-0E0A-3C6B-B4BB-2A00801B3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Specific gravity</a:t>
            </a:r>
          </a:p>
        </p:txBody>
      </p:sp>
      <p:pic>
        <p:nvPicPr>
          <p:cNvPr id="18437" name="Picture 5" descr="Mineral Density: Specific Gravity">
            <a:extLst>
              <a:ext uri="{FF2B5EF4-FFF2-40B4-BE49-F238E27FC236}">
                <a16:creationId xmlns:a16="http://schemas.microsoft.com/office/drawing/2014/main" id="{7E8BBF5F-A359-60C3-D5D8-1FFD23171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200150"/>
            <a:ext cx="8991600" cy="5684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546ABA5-2BB3-C8CA-7ADD-A3252B8A14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0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Streak</a:t>
            </a:r>
            <a:r>
              <a:rPr lang="en-US" altLang="en-US"/>
              <a:t> 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77CACDCF-74B7-6085-4777-EEFFB68821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When a mineral is rubbed across a piece of porcelain tile a streak of powdered mineral is left behind.</a:t>
            </a:r>
          </a:p>
        </p:txBody>
      </p:sp>
      <p:pic>
        <p:nvPicPr>
          <p:cNvPr id="9223" name="Picture 7">
            <a:extLst>
              <a:ext uri="{FF2B5EF4-FFF2-40B4-BE49-F238E27FC236}">
                <a16:creationId xmlns:a16="http://schemas.microsoft.com/office/drawing/2014/main" id="{48A9BF96-EF56-B7EF-9AED-FA6A190B4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7738"/>
            <a:ext cx="4114800" cy="3370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id="{1C28B3F4-AA91-76C4-6181-09BB9B1602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500438"/>
            <a:ext cx="4572000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228" name="Group 12">
            <a:extLst>
              <a:ext uri="{FF2B5EF4-FFF2-40B4-BE49-F238E27FC236}">
                <a16:creationId xmlns:a16="http://schemas.microsoft.com/office/drawing/2014/main" id="{451C4110-647C-4CB5-B0E7-316E259C5FDD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4138613"/>
            <a:ext cx="3308350" cy="1728787"/>
            <a:chOff x="1440" y="2607"/>
            <a:chExt cx="2084" cy="1089"/>
          </a:xfrm>
        </p:grpSpPr>
        <p:sp>
          <p:nvSpPr>
            <p:cNvPr id="9226" name="AutoShape 10">
              <a:extLst>
                <a:ext uri="{FF2B5EF4-FFF2-40B4-BE49-F238E27FC236}">
                  <a16:creationId xmlns:a16="http://schemas.microsoft.com/office/drawing/2014/main" id="{55D52278-4509-4E2C-FD1B-0202D3E5D4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360"/>
              <a:ext cx="1200" cy="336"/>
            </a:xfrm>
            <a:prstGeom prst="leftArrow">
              <a:avLst>
                <a:gd name="adj1" fmla="val 50000"/>
                <a:gd name="adj2" fmla="val 89286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9227" name="AutoShape 11">
              <a:extLst>
                <a:ext uri="{FF2B5EF4-FFF2-40B4-BE49-F238E27FC236}">
                  <a16:creationId xmlns:a16="http://schemas.microsoft.com/office/drawing/2014/main" id="{5687C517-10AA-9548-0D28-38FFFA8881E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2650454">
              <a:off x="2264" y="2607"/>
              <a:ext cx="1260" cy="336"/>
            </a:xfrm>
            <a:prstGeom prst="leftArrow">
              <a:avLst>
                <a:gd name="adj1" fmla="val 50000"/>
                <a:gd name="adj2" fmla="val 9375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9229" name="AutoShape 13">
            <a:hlinkClick r:id="rId5" action="ppaction://hlinksldjump"/>
            <a:extLst>
              <a:ext uri="{FF2B5EF4-FFF2-40B4-BE49-F238E27FC236}">
                <a16:creationId xmlns:a16="http://schemas.microsoft.com/office/drawing/2014/main" id="{5591D75B-7F49-A185-CDFC-57C0B69B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0" fill="hold"/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9" dur="10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9219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A0F12AA7-9759-B97E-7415-A781E3C6DA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 u="sng">
                <a:solidFill>
                  <a:srgbClr val="99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Cleavage</a:t>
            </a:r>
            <a:endParaRPr lang="en-US" altLang="en-US" sz="5400" b="1" u="sng">
              <a:solidFill>
                <a:srgbClr val="FF3399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E78CE753-21EE-96EE-616D-474A7381F5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4000" u="sng">
                <a:solidFill>
                  <a:srgbClr val="FF3399"/>
                </a:solidFill>
                <a:latin typeface="Alba" pitchFamily="2" charset="0"/>
              </a:rPr>
              <a:t>Cleavage</a:t>
            </a:r>
            <a:r>
              <a:rPr lang="en-US" altLang="en-US"/>
              <a:t> is the way that mineral breaks.</a:t>
            </a:r>
          </a:p>
          <a:p>
            <a:r>
              <a:rPr lang="en-US" altLang="en-US"/>
              <a:t>Minerals that break along smooth, flat surfaces have cleavage.</a:t>
            </a:r>
          </a:p>
          <a:p>
            <a:r>
              <a:rPr lang="en-US" altLang="en-US"/>
              <a:t>Mica has cleavage</a:t>
            </a:r>
          </a:p>
          <a:p>
            <a:pPr>
              <a:buFontTx/>
              <a:buNone/>
            </a:pPr>
            <a:endParaRPr lang="en-US" altLang="en-US"/>
          </a:p>
          <a:p>
            <a:endParaRPr lang="en-US" altLang="en-US"/>
          </a:p>
        </p:txBody>
      </p:sp>
      <p:pic>
        <p:nvPicPr>
          <p:cNvPr id="10245" name="Picture 5">
            <a:extLst>
              <a:ext uri="{FF2B5EF4-FFF2-40B4-BE49-F238E27FC236}">
                <a16:creationId xmlns:a16="http://schemas.microsoft.com/office/drawing/2014/main" id="{32A57217-2770-FADD-7844-B553E6FDEA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3998913"/>
            <a:ext cx="4038600" cy="2859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7" name="Picture 7">
            <a:extLst>
              <a:ext uri="{FF2B5EF4-FFF2-40B4-BE49-F238E27FC236}">
                <a16:creationId xmlns:a16="http://schemas.microsoft.com/office/drawing/2014/main" id="{C0BF0951-9DD5-E120-FEDB-F668481EFF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017963"/>
            <a:ext cx="4114800" cy="2840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8" name="AutoShape 8">
            <a:hlinkClick r:id="rId5" action="ppaction://hlinksldjump"/>
            <a:extLst>
              <a:ext uri="{FF2B5EF4-FFF2-40B4-BE49-F238E27FC236}">
                <a16:creationId xmlns:a16="http://schemas.microsoft.com/office/drawing/2014/main" id="{556F07F2-7C22-0414-FA10-58EADE4AA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609600"/>
            <a:ext cx="914400" cy="762000"/>
          </a:xfrm>
          <a:prstGeom prst="leftArrow">
            <a:avLst>
              <a:gd name="adj1" fmla="val 50000"/>
              <a:gd name="adj2" fmla="val 30000"/>
            </a:avLst>
          </a:prstGeom>
          <a:solidFill>
            <a:srgbClr val="9933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35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  <p:bldP spid="1024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4CD91A4F-AC47-1151-93DC-669A269804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54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and </a:t>
            </a:r>
            <a:r>
              <a:rPr lang="en-US" altLang="en-US" sz="5400" b="1" u="sng">
                <a:solidFill>
                  <a:srgbClr val="FF3399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Fracture!...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0625C21-8622-FD6D-4A5C-8B1B2B3D1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Mineral that breaks uneven, rough, or jagged surfaces have fracture.</a:t>
            </a:r>
          </a:p>
          <a:p>
            <a:r>
              <a:rPr lang="en-US" altLang="en-US"/>
              <a:t>Quartz has fracture</a:t>
            </a:r>
          </a:p>
        </p:txBody>
      </p:sp>
      <p:grpSp>
        <p:nvGrpSpPr>
          <p:cNvPr id="11271" name="Group 7">
            <a:extLst>
              <a:ext uri="{FF2B5EF4-FFF2-40B4-BE49-F238E27FC236}">
                <a16:creationId xmlns:a16="http://schemas.microsoft.com/office/drawing/2014/main" id="{30375968-91C7-262F-D6CB-647232B4D68E}"/>
              </a:ext>
            </a:extLst>
          </p:cNvPr>
          <p:cNvGrpSpPr>
            <a:grpSpLocks/>
          </p:cNvGrpSpPr>
          <p:nvPr/>
        </p:nvGrpSpPr>
        <p:grpSpPr bwMode="auto">
          <a:xfrm>
            <a:off x="2457450" y="3686175"/>
            <a:ext cx="4229100" cy="3171825"/>
            <a:chOff x="1548" y="2322"/>
            <a:chExt cx="2664" cy="1998"/>
          </a:xfrm>
        </p:grpSpPr>
        <p:pic>
          <p:nvPicPr>
            <p:cNvPr id="11269" name="Picture 5">
              <a:extLst>
                <a:ext uri="{FF2B5EF4-FFF2-40B4-BE49-F238E27FC236}">
                  <a16:creationId xmlns:a16="http://schemas.microsoft.com/office/drawing/2014/main" id="{7C0E7704-3809-5E88-F438-AA5DB78D2E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48" y="2322"/>
              <a:ext cx="2664" cy="19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70" name="Rectangle 6">
              <a:extLst>
                <a:ext uri="{FF2B5EF4-FFF2-40B4-BE49-F238E27FC236}">
                  <a16:creationId xmlns:a16="http://schemas.microsoft.com/office/drawing/2014/main" id="{6BFE3BB4-9396-A1D2-8CBF-2DC510CCF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2448"/>
              <a:ext cx="768" cy="480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en-US" sz="3200" b="1">
                  <a:effectLst>
                    <a:outerShdw blurRad="38100" dist="38100" dir="2700000" algn="tl">
                      <a:srgbClr val="FFFFFF"/>
                    </a:outerShdw>
                  </a:effectLst>
                </a:rPr>
                <a:t>quartz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B3313882-774F-71ED-6F34-E4D70EFC0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>
                <a:solidFill>
                  <a:srgbClr val="66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Identify the minerals below for cleavage and fracture</a:t>
            </a:r>
          </a:p>
        </p:txBody>
      </p:sp>
      <p:pic>
        <p:nvPicPr>
          <p:cNvPr id="12293" name="Picture 5">
            <a:extLst>
              <a:ext uri="{FF2B5EF4-FFF2-40B4-BE49-F238E27FC236}">
                <a16:creationId xmlns:a16="http://schemas.microsoft.com/office/drawing/2014/main" id="{907E162E-C0E3-13D6-133F-835C3EF2E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371600"/>
            <a:ext cx="25146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4" name="Line 6">
            <a:extLst>
              <a:ext uri="{FF2B5EF4-FFF2-40B4-BE49-F238E27FC236}">
                <a16:creationId xmlns:a16="http://schemas.microsoft.com/office/drawing/2014/main" id="{DA330FC6-8774-9B0F-2607-C4106282106D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1600200"/>
            <a:ext cx="0" cy="4876800"/>
          </a:xfrm>
          <a:prstGeom prst="line">
            <a:avLst/>
          </a:prstGeom>
          <a:noFill/>
          <a:ln w="984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492A1C00-3FC6-3F7E-BE6A-C07FF2643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00200"/>
            <a:ext cx="2057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CLEAVAGE</a:t>
            </a: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09A2CA0A-BF2B-FB3D-92D1-1ED009C9D5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1676400"/>
            <a:ext cx="2057400" cy="381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sz="2400" b="1">
                <a:solidFill>
                  <a:srgbClr val="00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FRACTURE</a:t>
            </a:r>
          </a:p>
        </p:txBody>
      </p:sp>
      <p:pic>
        <p:nvPicPr>
          <p:cNvPr id="12298" name="Picture 10">
            <a:extLst>
              <a:ext uri="{FF2B5EF4-FFF2-40B4-BE49-F238E27FC236}">
                <a16:creationId xmlns:a16="http://schemas.microsoft.com/office/drawing/2014/main" id="{828F29F3-235E-6217-B12A-005192CB13F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463" y="1652588"/>
            <a:ext cx="238125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0" name="Picture 12">
            <a:extLst>
              <a:ext uri="{FF2B5EF4-FFF2-40B4-BE49-F238E27FC236}">
                <a16:creationId xmlns:a16="http://schemas.microsoft.com/office/drawing/2014/main" id="{A49125B1-FB84-5C36-9D07-13DAA4546D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0020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01" name="Rectangle 13">
            <a:extLst>
              <a:ext uri="{FF2B5EF4-FFF2-40B4-BE49-F238E27FC236}">
                <a16:creationId xmlns:a16="http://schemas.microsoft.com/office/drawing/2014/main" id="{3F876A8B-8A8A-6E9C-E435-F7129FD8F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275" y="3246438"/>
            <a:ext cx="425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altLang="en-US"/>
              <a:t>in </a:t>
            </a:r>
          </a:p>
        </p:txBody>
      </p:sp>
      <p:pic>
        <p:nvPicPr>
          <p:cNvPr id="12304" name="Picture 16" descr="Mineral Cleavage">
            <a:extLst>
              <a:ext uri="{FF2B5EF4-FFF2-40B4-BE49-F238E27FC236}">
                <a16:creationId xmlns:a16="http://schemas.microsoft.com/office/drawing/2014/main" id="{5C458810-DE45-447C-12A1-2FEA827D46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525" y="1524000"/>
            <a:ext cx="2266950" cy="1687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6" name="Picture 18" descr="Name This Mineral.....magnesium carbonate">
            <a:extLst>
              <a:ext uri="{FF2B5EF4-FFF2-40B4-BE49-F238E27FC236}">
                <a16:creationId xmlns:a16="http://schemas.microsoft.com/office/drawing/2014/main" id="{6C514039-5545-9447-9C05-E84120ECEF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476375"/>
            <a:ext cx="2857500" cy="195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08" name="Picture 20" descr="Name This Mineral.....rhombohedral cleavage; hardness between 2.5 and 5.5; reacts to dilute HCl">
            <a:extLst>
              <a:ext uri="{FF2B5EF4-FFF2-40B4-BE49-F238E27FC236}">
                <a16:creationId xmlns:a16="http://schemas.microsoft.com/office/drawing/2014/main" id="{F2149AC2-47E0-15E1-0B15-D1A06532B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1322388"/>
            <a:ext cx="2628900" cy="2106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21092E-6 L -0.3125 0.06244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25" y="31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53562E-6 L 0.30677 0.0700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22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34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2.52544E-6 L 0.28333 0.31082 " pathEditMode="relative" ptsTypes="AA">
                                      <p:cBhvr>
                                        <p:cTn id="53" dur="2000" fill="hold"/>
                                        <p:tgtEl>
                                          <p:spTgt spid="123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88529E-7 L -0.30833 0.2768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17" y="138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519E-6 L 0.28333 0.5529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67" y="27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518E-6 L -0.33125 0.51988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123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63" y="259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5" grpId="0" animBg="1"/>
      <p:bldP spid="1229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41FCD340-2321-D04E-63F3-970745DE1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52400"/>
            <a:ext cx="8229600" cy="1143000"/>
          </a:xfrm>
        </p:spPr>
        <p:txBody>
          <a:bodyPr/>
          <a:lstStyle/>
          <a:p>
            <a:r>
              <a:rPr lang="en-US" alt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Brain pop movie</a:t>
            </a:r>
            <a:br>
              <a:rPr lang="en-US" alt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2800" b="1">
                <a:solidFill>
                  <a:srgbClr val="660066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Tim and Mobby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B7AE75C-AEA2-91A5-3609-93904055F4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8838095" imgH="5792008"/>
        </mc:Choice>
        <mc:Fallback>
          <p:control r:id="rId1" imgW="8838095" imgH="5792008">
            <p:pic>
              <p:nvPicPr>
                <p:cNvPr id="13316" name="ShockwaveFlash1">
                  <a:extLst>
                    <a:ext uri="{FF2B5EF4-FFF2-40B4-BE49-F238E27FC236}">
                      <a16:creationId xmlns:a16="http://schemas.microsoft.com/office/drawing/2014/main" id="{E029640C-BA07-D4F2-B835-2E391ED5FFAF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838200"/>
                  <a:ext cx="8839200" cy="57912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BDB662F-AC42-A097-D104-3F544E23B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 illustration </a:t>
            </a:r>
            <a:br>
              <a:rPr lang="en-US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36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appearance:luster,color and streak</a:t>
            </a:r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9142857" imgH="5257143"/>
        </mc:Choice>
        <mc:Fallback>
          <p:control r:id="rId1" imgW="9142857" imgH="5257143">
            <p:pic>
              <p:nvPicPr>
                <p:cNvPr id="23556" name="ShockwaveFlash1">
                  <a:extLst>
                    <a:ext uri="{FF2B5EF4-FFF2-40B4-BE49-F238E27FC236}">
                      <a16:creationId xmlns:a16="http://schemas.microsoft.com/office/drawing/2014/main" id="{F1FD23BA-1E9F-2E2B-2DB3-78D23E3119D7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600200"/>
                  <a:ext cx="9144000" cy="5257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02B98694-FE57-A808-5A32-3F03B1DB9A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 illustration </a:t>
            </a:r>
            <a:b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cleavage and fracture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DF6F84B2-D65F-DED9-362D-CEF30A2DC8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r:id="rId1" imgW="9142857" imgH="5334745"/>
        </mc:Choice>
        <mc:Fallback>
          <p:control r:id="rId1" imgW="9142857" imgH="5334745">
            <p:pic>
              <p:nvPicPr>
                <p:cNvPr id="24580" name="ShockwaveFlash1">
                  <a:extLst>
                    <a:ext uri="{FF2B5EF4-FFF2-40B4-BE49-F238E27FC236}">
                      <a16:creationId xmlns:a16="http://schemas.microsoft.com/office/drawing/2014/main" id="{A50BC709-AA8A-8A1D-3E36-09BF344C3722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524000"/>
                  <a:ext cx="9144000" cy="53340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DB1372E4-36EB-3A3A-24BF-658F7D1D55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How to find and process gold</a:t>
            </a:r>
            <a:b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altLang="en-US" sz="4000" b="1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4344" name="Picture 8">
            <a:extLst>
              <a:ext uri="{FF2B5EF4-FFF2-40B4-BE49-F238E27FC236}">
                <a16:creationId xmlns:a16="http://schemas.microsoft.com/office/drawing/2014/main" id="{53E6AFA4-F64D-E184-8EFF-638A47C7D7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209800"/>
            <a:ext cx="8001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us gold coins">
            <a:extLst>
              <a:ext uri="{FF2B5EF4-FFF2-40B4-BE49-F238E27FC236}">
                <a16:creationId xmlns:a16="http://schemas.microsoft.com/office/drawing/2014/main" id="{216FA3FF-E77C-4AE9-3AF8-FB6E38D02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738" y="838200"/>
            <a:ext cx="2100262" cy="98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>
            <a:extLst>
              <a:ext uri="{FF2B5EF4-FFF2-40B4-BE49-F238E27FC236}">
                <a16:creationId xmlns:a16="http://schemas.microsoft.com/office/drawing/2014/main" id="{8DC651CE-4FA1-517B-3659-59614213B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838200"/>
            <a:ext cx="1524000" cy="103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r:id="rId1" imgW="7295238" imgH="4971429"/>
        </mc:Choice>
        <mc:Fallback>
          <p:control r:id="rId1" imgW="7295238" imgH="4971429">
            <p:pic>
              <p:nvPicPr>
                <p:cNvPr id="14341" name="WindowsMediaPlayer1">
                  <a:extLst>
                    <a:ext uri="{FF2B5EF4-FFF2-40B4-BE49-F238E27FC236}">
                      <a16:creationId xmlns:a16="http://schemas.microsoft.com/office/drawing/2014/main" id="{A1892454-C4CC-3E33-491A-5A11C0310525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933450" y="1885950"/>
                  <a:ext cx="7270750" cy="49593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>
                      <a:noFill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  <p:transition advClick="0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CFA2BAC2-5816-730D-92BC-94C9FBAFF5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800" b="1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Mineral identification video</a:t>
            </a:r>
          </a:p>
        </p:txBody>
      </p:sp>
      <p:pic>
        <p:nvPicPr>
          <p:cNvPr id="16391" name="Picture 7" descr="Gemstones, Rajasthan Travel">
            <a:extLst>
              <a:ext uri="{FF2B5EF4-FFF2-40B4-BE49-F238E27FC236}">
                <a16:creationId xmlns:a16="http://schemas.microsoft.com/office/drawing/2014/main" id="{CC574D08-1E0B-4357-2B61-21D23761C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4000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3" name="Picture 9">
            <a:extLst>
              <a:ext uri="{FF2B5EF4-FFF2-40B4-BE49-F238E27FC236}">
                <a16:creationId xmlns:a16="http://schemas.microsoft.com/office/drawing/2014/main" id="{53935928-54AF-CD09-07CF-EA2F7653C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86200"/>
            <a:ext cx="11557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5" name="Picture 11">
            <a:extLst>
              <a:ext uri="{FF2B5EF4-FFF2-40B4-BE49-F238E27FC236}">
                <a16:creationId xmlns:a16="http://schemas.microsoft.com/office/drawing/2014/main" id="{35862DD0-3CC6-4FF7-78AF-7075F1995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5747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7" name="Picture 13">
            <a:extLst>
              <a:ext uri="{FF2B5EF4-FFF2-40B4-BE49-F238E27FC236}">
                <a16:creationId xmlns:a16="http://schemas.microsoft.com/office/drawing/2014/main" id="{BB00B7A0-935E-B7D6-B274-CFC15A7CF4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7800"/>
            <a:ext cx="1143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8" name="Picture 14" descr="Gemstones, Rajasthan Travel">
            <a:extLst>
              <a:ext uri="{FF2B5EF4-FFF2-40B4-BE49-F238E27FC236}">
                <a16:creationId xmlns:a16="http://schemas.microsoft.com/office/drawing/2014/main" id="{15F2AD30-2E93-D1A7-D409-A86EB84BBA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5334000"/>
            <a:ext cx="1143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99" name="Picture 15">
            <a:extLst>
              <a:ext uri="{FF2B5EF4-FFF2-40B4-BE49-F238E27FC236}">
                <a16:creationId xmlns:a16="http://schemas.microsoft.com/office/drawing/2014/main" id="{F9CBED2C-0784-59EA-9EC3-EFDFF6D11B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3886200"/>
            <a:ext cx="1155700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0" name="Picture 16">
            <a:extLst>
              <a:ext uri="{FF2B5EF4-FFF2-40B4-BE49-F238E27FC236}">
                <a16:creationId xmlns:a16="http://schemas.microsoft.com/office/drawing/2014/main" id="{40F33D74-9FC6-3F3B-7542-2324EC59D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2657475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01" name="Picture 17">
            <a:extLst>
              <a:ext uri="{FF2B5EF4-FFF2-40B4-BE49-F238E27FC236}">
                <a16:creationId xmlns:a16="http://schemas.microsoft.com/office/drawing/2014/main" id="{3A1B6095-B969-F4B6-6E92-A64A91103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300" y="1447800"/>
            <a:ext cx="1143000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ontrols>
      <mc:AlternateContent xmlns:mc="http://schemas.openxmlformats.org/markup-compatibility/2006">
        <mc:Choice xmlns:v="urn:schemas-microsoft-com:vml" Requires="v">
          <p:control r:id="rId1" imgW="6935168" imgH="5028571"/>
        </mc:Choice>
        <mc:Fallback>
          <p:control r:id="rId1" imgW="6935168" imgH="5028571">
            <p:pic>
              <p:nvPicPr>
                <p:cNvPr id="16388" name="WindowsMediaPlayer1">
                  <a:extLst>
                    <a:ext uri="{FF2B5EF4-FFF2-40B4-BE49-F238E27FC236}">
                      <a16:creationId xmlns:a16="http://schemas.microsoft.com/office/drawing/2014/main" id="{D14C2B83-D566-6209-0C37-FE0A15DAFC65}"/>
                    </a:ext>
                  </a:extLst>
                </p:cNvPr>
                <p:cNvPicPr preferRelativeResize="0">
                  <a:picLocks noChangeArrowheads="1" noChangeShapeType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157288" y="1828800"/>
                  <a:ext cx="6932612" cy="50276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>
                      <a:noFill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98C3C252-8243-CFA2-1666-71A839B39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>
                <a:cs typeface="Arial" panose="020B0604020202020204" pitchFamily="34" charset="0"/>
              </a:rPr>
              <a:t>This powerpoint was kindly donated to </a:t>
            </a:r>
            <a:r>
              <a:rPr lang="en-GB" altLang="en-US" sz="2400"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endParaRPr lang="en-GB" altLang="en-US" sz="2400">
              <a:cs typeface="Arial" panose="020B0604020202020204" pitchFamily="34" charset="0"/>
            </a:endParaRPr>
          </a:p>
          <a:p>
            <a:r>
              <a:rPr lang="en-GB" altLang="en-US" sz="2400"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 sz="2400"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472</Words>
  <Application>Microsoft Office PowerPoint</Application>
  <PresentationFormat>On-screen Show (4:3)</PresentationFormat>
  <Paragraphs>101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Alba</vt:lpstr>
      <vt:lpstr>Times</vt:lpstr>
      <vt:lpstr>Default Design</vt:lpstr>
      <vt:lpstr>Section-2  Mineral Identification pg.68</vt:lpstr>
      <vt:lpstr>What you’ll learn</vt:lpstr>
      <vt:lpstr>Physical Properties </vt:lpstr>
      <vt:lpstr>Mineral appearance </vt:lpstr>
      <vt:lpstr>Hardness </vt:lpstr>
      <vt:lpstr>Properties of Minerals</vt:lpstr>
      <vt:lpstr>Luster </vt:lpstr>
      <vt:lpstr>Specific Gravity</vt:lpstr>
      <vt:lpstr>Specific gravity</vt:lpstr>
      <vt:lpstr>Streak </vt:lpstr>
      <vt:lpstr>Cleavage</vt:lpstr>
      <vt:lpstr>and Fracture!...</vt:lpstr>
      <vt:lpstr>Identify the minerals below for cleavage and fracture</vt:lpstr>
      <vt:lpstr>Brain pop movie Tim and Mobby</vt:lpstr>
      <vt:lpstr>An illustration  appearance:luster,color and streak</vt:lpstr>
      <vt:lpstr>An illustration  cleavage and fracture</vt:lpstr>
      <vt:lpstr>How to find and process gold </vt:lpstr>
      <vt:lpstr>Mineral identification video</vt:lpstr>
      <vt:lpstr>PowerPoint Presentation</vt:lpstr>
    </vt:vector>
  </TitlesOfParts>
  <Company>fsa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Section-2  Mineral Identification pg.68</dc:title>
  <dc:creator>fsa</dc:creator>
  <cp:lastModifiedBy>Nayan GRIFFITHS</cp:lastModifiedBy>
  <cp:revision>17</cp:revision>
  <dcterms:created xsi:type="dcterms:W3CDTF">2006-06-19T21:09:41Z</dcterms:created>
  <dcterms:modified xsi:type="dcterms:W3CDTF">2023-05-23T22:00:24Z</dcterms:modified>
</cp:coreProperties>
</file>