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4"/>
  </p:notes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75" r:id="rId12"/>
    <p:sldId id="264" r:id="rId13"/>
    <p:sldId id="265" r:id="rId14"/>
    <p:sldId id="276" r:id="rId15"/>
    <p:sldId id="266" r:id="rId16"/>
    <p:sldId id="268" r:id="rId17"/>
    <p:sldId id="277" r:id="rId18"/>
    <p:sldId id="271" r:id="rId19"/>
    <p:sldId id="272" r:id="rId20"/>
    <p:sldId id="273" r:id="rId21"/>
    <p:sldId id="274" r:id="rId22"/>
    <p:sldId id="279" r:id="rId23"/>
  </p:sldIdLst>
  <p:sldSz cx="9144000" cy="6858000" type="screen4x3"/>
  <p:notesSz cx="7302500" cy="95885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12" autoAdjust="0"/>
    <p:restoredTop sz="94660"/>
  </p:normalViewPr>
  <p:slideViewPr>
    <p:cSldViewPr>
      <p:cViewPr varScale="1">
        <p:scale>
          <a:sx n="106" d="100"/>
          <a:sy n="106" d="100"/>
        </p:scale>
        <p:origin x="114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7E78E2A5-1455-E825-3F91-A18C6F569E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3D0576E0-FF97-BFFF-750A-B22A3265F3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9028" name="Rectangle 4">
            <a:extLst>
              <a:ext uri="{FF2B5EF4-FFF2-40B4-BE49-F238E27FC236}">
                <a16:creationId xmlns:a16="http://schemas.microsoft.com/office/drawing/2014/main" id="{873D1422-F5F3-7CDE-9C5C-145E92F4A48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9029" name="Rectangle 5">
            <a:extLst>
              <a:ext uri="{FF2B5EF4-FFF2-40B4-BE49-F238E27FC236}">
                <a16:creationId xmlns:a16="http://schemas.microsoft.com/office/drawing/2014/main" id="{D897EE3F-3DA1-C7E1-8EAC-E40D549E20A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4538"/>
            <a:ext cx="5842000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29030" name="Rectangle 6">
            <a:extLst>
              <a:ext uri="{FF2B5EF4-FFF2-40B4-BE49-F238E27FC236}">
                <a16:creationId xmlns:a16="http://schemas.microsoft.com/office/drawing/2014/main" id="{7E012084-B2DE-6303-E03E-0AB0B7FF2EB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9031" name="Rectangle 7">
            <a:extLst>
              <a:ext uri="{FF2B5EF4-FFF2-40B4-BE49-F238E27FC236}">
                <a16:creationId xmlns:a16="http://schemas.microsoft.com/office/drawing/2014/main" id="{52894392-DD0C-F125-730F-82AF46143A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FB7F10-30FD-449A-87D2-625F8908436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4FE02D9-F4EC-F8E7-DFBA-49F720D2B2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EE2533-645D-47D1-9B63-EE58A14A9F3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BB31CBA3-4E32-6123-7A10-EBF2F9BBD6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A80C3D84-53C5-AFA8-7C38-BBE5A67D5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11FE03D-A321-EBD8-CB80-35F5C2D55B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BC186-9157-494D-992D-102D6EDAE29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38C09154-F524-93BD-3234-8B40B6253B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A1952235-3A2F-58DC-A732-35125388A4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9CA26AB-A55E-D1D4-C2FE-2E3EFEAD6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9EA3A-B68C-46C2-9942-F39E12DB0122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4DB75395-C016-114E-B346-6B83D40452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5FE0A225-9E2A-48C4-9CDB-C46BFC084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0B2167C-1FF7-351D-F40F-00811C763C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C7104-8E68-4341-B11D-A423EAB8F0FC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9A4BAEFD-7F84-6FD0-9786-E76E8871DC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B1179037-B599-0012-C092-02A9C88AF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6A9418A-CAA6-D5FE-1793-55AE86426B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A068A-0DD2-45E4-A276-D76E3CDAA32A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ECF23C08-AA6E-63F3-F656-8E23635AAD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E0030C68-3B95-86EF-8CDE-9494C31F1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5497A51-0018-3193-4370-DDEED26197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229E2-A591-437F-810C-B8B690CEB1B3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1C14B600-2179-1A15-BFE8-B1B2D129758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EF05F204-6109-4B76-BB66-99CF731D4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C772CB-2E98-9E40-6B72-9558ED398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278B03-13AF-4073-85FD-C12B3EDDB3A6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6C019286-9025-B20A-E4A6-020704E10B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338C5398-0E2E-C660-1A2C-985ED886B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DE695A-FDB9-802F-D9EC-9334EF97A4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A4FF1-73F2-4A4B-AA4B-A91106E10DC0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E719CDAD-2899-92B0-9BBD-5E3E5D33AB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D78CD444-8233-3490-00C8-9154B59CD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3633B4F-0851-142B-814D-0A359135EF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4E6B5-9369-4CDC-B501-BA86C9D5ECDE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497CCC8A-5C5C-A722-1436-C1D5BC5A06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364938EC-4917-27C0-523D-409A3BAB7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D9ADA86-7C5E-3718-AE03-E150A7F2EE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E42CA7-E7F2-4D52-86E3-A04D149CFA41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23AC45B1-98A5-09CB-E4AD-0DC8E599BA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9552C423-6E25-D9CE-3D6E-E20C81FA0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354B891-02FA-6469-0436-440A713D8A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22D165-95B5-4EAF-80CA-DE2091DD739B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EA55A25E-9184-5504-C94A-FC445DD527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F6B7CACD-B74E-74DA-B1D0-1CFD0E1479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7251F63-11AF-E051-0EED-72313EF0A6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3B2B4-C7E6-48B5-9D7A-C4F3E0EDA16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811DD42E-9E9E-AB3A-1F73-C38139AD18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76AA3211-A3AC-18BC-0FF9-EE4B4B910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27B0A72-D7F6-CB5A-EE90-03579FA6BB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255708-3D59-40D3-9873-7143E193C0E9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713B37FB-9A44-6A83-3CEF-853718BAF1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48FBEC23-D70C-4B39-DD07-8D8E190E8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F6B9588-50D5-19E0-90B2-DE1CD85DAD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890E7-DFFD-4E13-AA2A-CE85849C7C7B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CB0F8074-49D4-F565-2A9F-6C71EF8B74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465CF1A9-6716-2D92-BB2F-18291FA12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C2FFAE8-8033-251C-3135-3BA55DA9D6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439712-2FA5-48A5-8E91-A66E865A4A43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152578" name="Slide Image Placeholder 1">
            <a:extLst>
              <a:ext uri="{FF2B5EF4-FFF2-40B4-BE49-F238E27FC236}">
                <a16:creationId xmlns:a16="http://schemas.microsoft.com/office/drawing/2014/main" id="{173BE21E-8DE0-830A-6AD1-5815716107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>
            <a:extLst>
              <a:ext uri="{FF2B5EF4-FFF2-40B4-BE49-F238E27FC236}">
                <a16:creationId xmlns:a16="http://schemas.microsoft.com/office/drawing/2014/main" id="{E998F0C4-889B-7338-E893-ABE2EC0633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6515" tIns="48257" rIns="96515" bIns="48257"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52580" name="Slide Number Placeholder 3">
            <a:extLst>
              <a:ext uri="{FF2B5EF4-FFF2-40B4-BE49-F238E27FC236}">
                <a16:creationId xmlns:a16="http://schemas.microsoft.com/office/drawing/2014/main" id="{FC192FC9-359C-552A-B877-46F9690AC9BC}"/>
              </a:ext>
            </a:extLst>
          </p:cNvPr>
          <p:cNvSpPr txBox="1">
            <a:spLocks noGrp="1"/>
          </p:cNvSpPr>
          <p:nvPr/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4225" indent="-301625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6500" indent="-2413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89100" indent="-2413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2413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241300" defTabSz="965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241300" defTabSz="965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241300" defTabSz="965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241300" defTabSz="965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A1DB1903-821B-4E6F-B1AD-B08A234FB4E6}" type="slidenum">
              <a:rPr lang="en-GB" altLang="en-US" sz="1300">
                <a:latin typeface="Calibri" panose="020F0502020204030204" pitchFamily="34" charset="0"/>
              </a:rPr>
              <a:pPr algn="r"/>
              <a:t>22</a:t>
            </a:fld>
            <a:endParaRPr lang="en-GB" altLang="en-US" sz="13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E8F730-025D-3228-1342-A7EA7F5AF8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E692A-9CC2-4FFC-B9F8-F1F14B5243B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E54D828D-90A2-C394-EE25-F385D5E31E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433CC623-8934-DA71-D5A4-224ED3839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C588F8F-4A15-4B1E-574E-69C3A15F5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B7CDD-D391-4C85-A4D5-B999BE368E6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DB159737-B72A-68CF-4959-7B48192FDA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9598204E-F4A2-459F-1B75-AB3982D12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8B831FD-9BF8-3ACC-6AA0-DDF26EE1A0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48380-9DB3-49C3-9FBD-37C51641103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C671B9C1-1C64-A14E-D8CC-C02D4D5A11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5BE0CB4F-BF99-21C8-70D8-FCB6E477BA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0C285E-D76C-F517-A751-20AC5C54C6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0B35E-A27C-4386-A8EA-64B634C8790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584C2223-5B5A-FC52-08F1-778506EC9A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F68D7EFD-AE7E-AA41-9FCC-6554EFA29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80ECF4B-8996-FF3D-5D66-8284E02A90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CF038-E9C0-4E62-A55F-484E34BF79C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E5A09423-FF79-6D1A-AF99-0E9205C365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555A25E1-F6C1-157F-A391-60CA22B89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FA8E75C-FF8A-16B6-DD13-7087E7F42B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D481C-7382-4F5D-8292-8B0F61C613F1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E03A17B5-89F5-B574-D764-49EF35AAAC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8581D7B9-5E82-B373-E0F1-556241342C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351A319-EDF5-7050-3475-E91D81241B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BE3815-6821-4358-9A1B-C62EF22C0CF9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53ABC699-8C0B-03F2-9C1A-A4EC2FF64D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457C6FE2-BD0A-ED94-D8EB-68CE7CFF4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>
            <a:extLst>
              <a:ext uri="{FF2B5EF4-FFF2-40B4-BE49-F238E27FC236}">
                <a16:creationId xmlns:a16="http://schemas.microsoft.com/office/drawing/2014/main" id="{19FDD36D-CE39-2A1B-1E0C-24D4A8517DB2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26979" name="Freeform 3">
              <a:extLst>
                <a:ext uri="{FF2B5EF4-FFF2-40B4-BE49-F238E27FC236}">
                  <a16:creationId xmlns:a16="http://schemas.microsoft.com/office/drawing/2014/main" id="{670EF874-B488-5435-089C-F793C842ECB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980" name="Freeform 4">
              <a:extLst>
                <a:ext uri="{FF2B5EF4-FFF2-40B4-BE49-F238E27FC236}">
                  <a16:creationId xmlns:a16="http://schemas.microsoft.com/office/drawing/2014/main" id="{C5FD5C06-A111-DA33-1D52-4B4A653CD7B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981" name="Freeform 5">
              <a:extLst>
                <a:ext uri="{FF2B5EF4-FFF2-40B4-BE49-F238E27FC236}">
                  <a16:creationId xmlns:a16="http://schemas.microsoft.com/office/drawing/2014/main" id="{659FAA0F-D70B-582D-01AB-CAC5B282954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982" name="Freeform 6">
              <a:extLst>
                <a:ext uri="{FF2B5EF4-FFF2-40B4-BE49-F238E27FC236}">
                  <a16:creationId xmlns:a16="http://schemas.microsoft.com/office/drawing/2014/main" id="{F50A3899-4769-F89C-F556-DDD8498A398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983" name="Oval 7">
              <a:extLst>
                <a:ext uri="{FF2B5EF4-FFF2-40B4-BE49-F238E27FC236}">
                  <a16:creationId xmlns:a16="http://schemas.microsoft.com/office/drawing/2014/main" id="{2DD2BFEA-BE85-A5EE-CE65-2AFF6D6977A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984" name="Oval 8">
              <a:extLst>
                <a:ext uri="{FF2B5EF4-FFF2-40B4-BE49-F238E27FC236}">
                  <a16:creationId xmlns:a16="http://schemas.microsoft.com/office/drawing/2014/main" id="{B6BA1A7A-BC74-653F-B778-6F0A17EA00E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985" name="Oval 9">
              <a:extLst>
                <a:ext uri="{FF2B5EF4-FFF2-40B4-BE49-F238E27FC236}">
                  <a16:creationId xmlns:a16="http://schemas.microsoft.com/office/drawing/2014/main" id="{922E484E-5C98-BFE3-B802-6C9710E51D9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6986" name="Rectangle 10">
            <a:extLst>
              <a:ext uri="{FF2B5EF4-FFF2-40B4-BE49-F238E27FC236}">
                <a16:creationId xmlns:a16="http://schemas.microsoft.com/office/drawing/2014/main" id="{BA5C8003-6A5C-9122-67A5-402F8FD063F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s-ES_tradnl" altLang="en-US" noProof="0"/>
              <a:t>Haga clic para cambiar el estilo de título	</a:t>
            </a:r>
          </a:p>
        </p:txBody>
      </p:sp>
      <p:sp>
        <p:nvSpPr>
          <p:cNvPr id="126987" name="Rectangle 11">
            <a:extLst>
              <a:ext uri="{FF2B5EF4-FFF2-40B4-BE49-F238E27FC236}">
                <a16:creationId xmlns:a16="http://schemas.microsoft.com/office/drawing/2014/main" id="{2F8DF337-E140-526D-274E-DBA759FC238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s-ES_tradnl" altLang="en-US" noProof="0"/>
              <a:t>Haga clic para modificar el estilo de subtítulo del patrón</a:t>
            </a:r>
          </a:p>
        </p:txBody>
      </p:sp>
      <p:sp>
        <p:nvSpPr>
          <p:cNvPr id="126988" name="Rectangle 12">
            <a:extLst>
              <a:ext uri="{FF2B5EF4-FFF2-40B4-BE49-F238E27FC236}">
                <a16:creationId xmlns:a16="http://schemas.microsoft.com/office/drawing/2014/main" id="{6778BBEC-AD7D-C6DE-23DB-7959E77460A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126989" name="Rectangle 13">
            <a:extLst>
              <a:ext uri="{FF2B5EF4-FFF2-40B4-BE49-F238E27FC236}">
                <a16:creationId xmlns:a16="http://schemas.microsoft.com/office/drawing/2014/main" id="{1FC59793-F601-4BF1-12BC-8DFBC50FF4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126990" name="Rectangle 14">
            <a:extLst>
              <a:ext uri="{FF2B5EF4-FFF2-40B4-BE49-F238E27FC236}">
                <a16:creationId xmlns:a16="http://schemas.microsoft.com/office/drawing/2014/main" id="{C3388CB4-2C04-1B67-2978-601876514D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FEA753-E738-4391-A347-9F37B71AE6D1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</p:cSld>
  <p:clrMapOvr>
    <a:masterClrMapping/>
  </p:clrMapOvr>
  <p:transition spd="med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EF51C-A525-86E0-45C5-7FBD49C87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2233E-0D71-77C5-B248-55C181D3D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6DD08-1E3A-FB92-EAE7-72B0FBE0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F306F-7690-23BE-7200-3C6C5B03B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7D1A8-BB50-3682-7005-A079D51DB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51FE6-51E3-42E4-A9D4-E052934DA7F2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839673296"/>
      </p:ext>
    </p:extLst>
  </p:cSld>
  <p:clrMapOvr>
    <a:masterClrMapping/>
  </p:clrMapOvr>
  <p:transition spd="med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9F780D-0CBB-E204-A3A0-ED616E7BF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A5E815-01DD-64D3-F84F-FD99A3295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E3788-06CB-18ED-4CAA-4C99DD5B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0906A-9D92-25E8-2FB1-E46656A82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1876D-AE96-8D69-84C4-C220EAB0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DF9B4-0426-422C-8F86-B310F6948458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3321661805"/>
      </p:ext>
    </p:extLst>
  </p:cSld>
  <p:clrMapOvr>
    <a:masterClrMapping/>
  </p:clrMapOvr>
  <p:transition spd="med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B8875-EB50-10C0-9B36-D97B4ADB1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73ECE0EE-C619-60A7-34A4-2C6558D53F6E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F86EB-14CD-B48A-0CA7-13DCBF4811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39887-E440-A735-546A-D6B93B74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F9D98-7FDB-2ED8-61F1-14792328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86812F6-FE5A-429D-96A9-6DBE7D338850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3602145612"/>
      </p:ext>
    </p:extLst>
  </p:cSld>
  <p:clrMapOvr>
    <a:masterClrMapping/>
  </p:clrMapOvr>
  <p:transition spd="med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A412B-97A3-8115-F8C9-87E143040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BB615-CD22-C75C-8BBF-311A5A465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0B426-05E0-33D5-AF70-448BE4124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E665A-A20C-FFF2-73DA-4A5D78D31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E0705-17AF-F6A8-648B-02395BB9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51448-32B4-4A5A-AC6B-F864CA3180D8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3227237228"/>
      </p:ext>
    </p:extLst>
  </p:cSld>
  <p:clrMapOvr>
    <a:masterClrMapping/>
  </p:clrMapOvr>
  <p:transition spd="med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8A776-705A-A454-C348-6BC6B1FCC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1C47A-4EAC-1F65-52D3-336B168D3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FC9E8-5E3F-99C1-FEF5-9A479B36B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CABBB-1609-C167-EA16-B1B0D51B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9A237-9645-7092-2C6B-8DA5F5FC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DC9F5-76CB-430C-ADFD-AFEE0AECE41A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304157477"/>
      </p:ext>
    </p:extLst>
  </p:cSld>
  <p:clrMapOvr>
    <a:masterClrMapping/>
  </p:clrMapOvr>
  <p:transition spd="med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90E88-82A6-BF4E-B030-C2B062B6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D1582-DCF7-7807-C4DA-5623D22C3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1F282-F209-7663-1F30-0AEC76058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41271-69E1-BAAC-1826-FC60C87C4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330AF5-84DE-8349-6C4F-4AE4CED9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911C5-10A9-D73B-4372-D03C579F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D58DA-1584-4215-8057-994FB09C63FF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859987336"/>
      </p:ext>
    </p:extLst>
  </p:cSld>
  <p:clrMapOvr>
    <a:masterClrMapping/>
  </p:clrMapOvr>
  <p:transition spd="med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E4ED5-9DA6-2469-8CA8-0C2ABE1CD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AC25F-EFC0-37DE-75E9-BCC27E4CC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7DA1E-24DF-C863-A6C5-2E5FBCFA7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49427-E333-0C59-81FA-A4F2B4D37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3BD99D-AE62-B992-B0D2-23650333E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0D7D88-281D-5FFE-3634-E71B70E5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5401F6-E4C8-31CC-2541-34FC58922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A40B87-D911-749C-AAC9-DB3D0739A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E8719-0687-427D-B854-3B770B0B8C45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439632630"/>
      </p:ext>
    </p:extLst>
  </p:cSld>
  <p:clrMapOvr>
    <a:masterClrMapping/>
  </p:clrMapOvr>
  <p:transition spd="med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20C37-4882-9486-9F0C-D8FFDA216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49E595-182C-802E-3217-8A5C97215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7C2127-4309-E116-2B28-5673FF5AD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A2CE2D-8DD1-1976-B253-9E4605394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FE427-E222-4571-A63F-DD6DE498BEDA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10637452"/>
      </p:ext>
    </p:extLst>
  </p:cSld>
  <p:clrMapOvr>
    <a:masterClrMapping/>
  </p:clrMapOvr>
  <p:transition spd="med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262408-F0C5-1609-BEFF-DEEDC7ABB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E97098-9769-0B1E-F2A1-F7A334BB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A1E67-0BAA-A2A5-B2C9-1492E81F9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4076D-4DB9-4F24-857F-0579B4B694DB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3491278496"/>
      </p:ext>
    </p:extLst>
  </p:cSld>
  <p:clrMapOvr>
    <a:masterClrMapping/>
  </p:clrMapOvr>
  <p:transition spd="med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A4E4D-4890-82E9-3875-54B8C486E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643F3-B67D-2234-E129-39C5D18C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11B9F-6932-8E9A-ED75-4EC3054AF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73512-2E30-FB8F-98E6-1712F362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D4E40-5BA7-C448-4D74-5D31C00F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183BD-51D2-7839-7406-42132A32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29274-2F0F-405E-B869-7984486D3231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2760802118"/>
      </p:ext>
    </p:extLst>
  </p:cSld>
  <p:clrMapOvr>
    <a:masterClrMapping/>
  </p:clrMapOvr>
  <p:transition spd="med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686DD-2DC9-283A-05C7-0BF642022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06570E-2893-B58A-E2EE-65F9729EF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D22649-669C-B2A2-828F-69AC3F8BC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9CCC6-66C8-3AAD-BBCD-57340574C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A7ED7-B476-A388-65A6-065FDE4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43EB2-1930-C327-1B66-67483DA83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D5DFE-4535-4F95-BAFA-74220A5E59CD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441160598"/>
      </p:ext>
    </p:extLst>
  </p:cSld>
  <p:clrMapOvr>
    <a:masterClrMapping/>
  </p:clrMapOvr>
  <p:transition spd="med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54" name="Group 2">
            <a:extLst>
              <a:ext uri="{FF2B5EF4-FFF2-40B4-BE49-F238E27FC236}">
                <a16:creationId xmlns:a16="http://schemas.microsoft.com/office/drawing/2014/main" id="{3B823D19-EA2B-AD72-871E-8EF68323E6E9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25955" name="Freeform 3">
              <a:extLst>
                <a:ext uri="{FF2B5EF4-FFF2-40B4-BE49-F238E27FC236}">
                  <a16:creationId xmlns:a16="http://schemas.microsoft.com/office/drawing/2014/main" id="{28AC0DC6-83D9-2EC2-2346-B2AEF534D08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956" name="Freeform 4">
              <a:extLst>
                <a:ext uri="{FF2B5EF4-FFF2-40B4-BE49-F238E27FC236}">
                  <a16:creationId xmlns:a16="http://schemas.microsoft.com/office/drawing/2014/main" id="{8AA8DEF1-4469-A0D9-E5D6-CDE3EC2844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957" name="Freeform 5">
              <a:extLst>
                <a:ext uri="{FF2B5EF4-FFF2-40B4-BE49-F238E27FC236}">
                  <a16:creationId xmlns:a16="http://schemas.microsoft.com/office/drawing/2014/main" id="{9960FAD0-B841-5E30-A638-289EFB86B23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958" name="Freeform 6">
              <a:extLst>
                <a:ext uri="{FF2B5EF4-FFF2-40B4-BE49-F238E27FC236}">
                  <a16:creationId xmlns:a16="http://schemas.microsoft.com/office/drawing/2014/main" id="{5350267C-3243-601C-ABA0-0050AB84BBA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959" name="Oval 7">
              <a:extLst>
                <a:ext uri="{FF2B5EF4-FFF2-40B4-BE49-F238E27FC236}">
                  <a16:creationId xmlns:a16="http://schemas.microsoft.com/office/drawing/2014/main" id="{4922C05A-EAC0-2442-F878-27E577514C6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960" name="Oval 8">
              <a:extLst>
                <a:ext uri="{FF2B5EF4-FFF2-40B4-BE49-F238E27FC236}">
                  <a16:creationId xmlns:a16="http://schemas.microsoft.com/office/drawing/2014/main" id="{FC8B72BA-34E7-CD3A-7673-661C89107A4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961" name="Oval 9">
              <a:extLst>
                <a:ext uri="{FF2B5EF4-FFF2-40B4-BE49-F238E27FC236}">
                  <a16:creationId xmlns:a16="http://schemas.microsoft.com/office/drawing/2014/main" id="{06D483C3-9A48-6BB7-9C05-6FCD5B2A93F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5962" name="Rectangle 10">
            <a:extLst>
              <a:ext uri="{FF2B5EF4-FFF2-40B4-BE49-F238E27FC236}">
                <a16:creationId xmlns:a16="http://schemas.microsoft.com/office/drawing/2014/main" id="{AA1EEA5C-5DD4-AC55-123A-D3636A1CF5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/>
              <a:t>Haga clic para cambiar el estilo de título	</a:t>
            </a:r>
          </a:p>
        </p:txBody>
      </p:sp>
      <p:sp>
        <p:nvSpPr>
          <p:cNvPr id="125963" name="Rectangle 11">
            <a:extLst>
              <a:ext uri="{FF2B5EF4-FFF2-40B4-BE49-F238E27FC236}">
                <a16:creationId xmlns:a16="http://schemas.microsoft.com/office/drawing/2014/main" id="{FECD0FE5-6FB3-FBA6-90D7-A1D02F830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/>
              <a:t>Haga clic para modificar el estilo de texto del patrón</a:t>
            </a:r>
          </a:p>
          <a:p>
            <a:pPr lvl="1"/>
            <a:r>
              <a:rPr lang="es-ES_tradnl" altLang="en-US"/>
              <a:t>Segundo nivel</a:t>
            </a:r>
          </a:p>
          <a:p>
            <a:pPr lvl="2"/>
            <a:r>
              <a:rPr lang="es-ES_tradnl" altLang="en-US"/>
              <a:t>Tercer nivel</a:t>
            </a:r>
          </a:p>
          <a:p>
            <a:pPr lvl="3"/>
            <a:r>
              <a:rPr lang="es-ES_tradnl" altLang="en-US"/>
              <a:t>Cuarto nivel</a:t>
            </a:r>
          </a:p>
          <a:p>
            <a:pPr lvl="4"/>
            <a:r>
              <a:rPr lang="es-ES_tradnl" altLang="en-US"/>
              <a:t>Quinto nivel</a:t>
            </a:r>
          </a:p>
        </p:txBody>
      </p:sp>
      <p:sp>
        <p:nvSpPr>
          <p:cNvPr id="125964" name="Rectangle 12">
            <a:extLst>
              <a:ext uri="{FF2B5EF4-FFF2-40B4-BE49-F238E27FC236}">
                <a16:creationId xmlns:a16="http://schemas.microsoft.com/office/drawing/2014/main" id="{A859A55A-7C15-77C0-73C3-4C752C1D07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s-ES_tradnl" altLang="en-US"/>
          </a:p>
        </p:txBody>
      </p:sp>
      <p:sp>
        <p:nvSpPr>
          <p:cNvPr id="125965" name="Rectangle 13">
            <a:extLst>
              <a:ext uri="{FF2B5EF4-FFF2-40B4-BE49-F238E27FC236}">
                <a16:creationId xmlns:a16="http://schemas.microsoft.com/office/drawing/2014/main" id="{A441E43B-71CF-08E6-984C-6961D93FE5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s-ES_tradnl" altLang="en-US"/>
          </a:p>
        </p:txBody>
      </p:sp>
      <p:sp>
        <p:nvSpPr>
          <p:cNvPr id="125966" name="Rectangle 14">
            <a:extLst>
              <a:ext uri="{FF2B5EF4-FFF2-40B4-BE49-F238E27FC236}">
                <a16:creationId xmlns:a16="http://schemas.microsoft.com/office/drawing/2014/main" id="{81B01E09-DB1A-66B9-C3C9-5D06637D19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C31942D-10E1-4F7A-843C-A40FFDD94FBA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ransition spd="med">
    <p:push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A95E847-8B5F-839A-2083-252E5088C3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altLang="en-US"/>
              <a:t>Mixtures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9FFE5B3-611D-E890-FF98-B99E44C9F19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altLang="en-US"/>
              <a:t>Unit III Properties of Matter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C390DE43-368C-362A-BF42-446836946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EB8AD095-C2B6-89D2-3571-EE813C599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Solutions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FB80C387-8BFD-78DF-F5C4-3B53A7EF8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Is the special name that scientists give to homogenous mixtures.</a:t>
            </a:r>
          </a:p>
          <a:p>
            <a:r>
              <a:rPr lang="es-ES_tradnl" altLang="en-US"/>
              <a:t>Solutions may be gases, liquids or solids.</a:t>
            </a:r>
          </a:p>
          <a:p>
            <a:r>
              <a:rPr lang="es-ES_tradnl" altLang="en-US"/>
              <a:t>An example: solution of sugar in water.</a:t>
            </a:r>
          </a:p>
        </p:txBody>
      </p:sp>
      <p:pic>
        <p:nvPicPr>
          <p:cNvPr id="104452" name="Picture 4">
            <a:extLst>
              <a:ext uri="{FF2B5EF4-FFF2-40B4-BE49-F238E27FC236}">
                <a16:creationId xmlns:a16="http://schemas.microsoft.com/office/drawing/2014/main" id="{2FA03C18-56D5-26BC-0B07-4BE30EA35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AEE1ED07-529E-8B20-782E-8016AC9B6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Solutions</a:t>
            </a:r>
          </a:p>
        </p:txBody>
      </p:sp>
      <p:graphicFrame>
        <p:nvGraphicFramePr>
          <p:cNvPr id="119859" name="Group 51">
            <a:extLst>
              <a:ext uri="{FF2B5EF4-FFF2-40B4-BE49-F238E27FC236}">
                <a16:creationId xmlns:a16="http://schemas.microsoft.com/office/drawing/2014/main" id="{E3591834-F9BF-1479-2487-8C565D2848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91513" cy="4140200"/>
        </p:xfrm>
        <a:graphic>
          <a:graphicData uri="http://schemas.openxmlformats.org/drawingml/2006/table">
            <a:tbl>
              <a:tblPr/>
              <a:tblGrid>
                <a:gridCol w="4146550">
                  <a:extLst>
                    <a:ext uri="{9D8B030D-6E8A-4147-A177-3AD203B41FA5}">
                      <a16:colId xmlns:a16="http://schemas.microsoft.com/office/drawing/2014/main" val="3258119321"/>
                    </a:ext>
                  </a:extLst>
                </a:gridCol>
                <a:gridCol w="4144963">
                  <a:extLst>
                    <a:ext uri="{9D8B030D-6E8A-4147-A177-3AD203B41FA5}">
                      <a16:colId xmlns:a16="http://schemas.microsoft.com/office/drawing/2014/main" val="3839824326"/>
                    </a:ext>
                  </a:extLst>
                </a:gridCol>
              </a:tblGrid>
              <a:tr h="4857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_tradnl" altLang="en-US" sz="2800" b="0" i="1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Some common types of solutions</a:t>
                      </a:r>
                      <a:r>
                        <a:rPr kumimoji="0" lang="es-ES_tradnl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870093"/>
                  </a:ext>
                </a:extLst>
              </a:tr>
              <a:tr h="4857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_tradnl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              System                           Examples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260641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_tradnl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Gas-gas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kumimoji="0" lang="en-GB" altLang="en-US" sz="2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and O in N (air)</a:t>
                      </a:r>
                      <a:endParaRPr kumimoji="0" lang="es-ES_tradnl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788997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_tradnl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Liquid-gas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_tradnl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Water vapor in 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190042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_tradnl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Gas-liquid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kumimoji="0" lang="en-GB" altLang="en-US" sz="27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GB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kumimoji="0" lang="es-ES_tradnl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H</a:t>
                      </a:r>
                      <a:r>
                        <a:rPr kumimoji="0" lang="es-ES_tradnl" altLang="en-US" sz="2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s-ES_tradnl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O (Soda water)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063122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_tradnl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Liquid-liquid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_tradnl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Acetic acid in H</a:t>
                      </a:r>
                      <a:r>
                        <a:rPr kumimoji="0" lang="es-ES_tradnl" altLang="en-US" sz="25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s-ES_tradnl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O (vinegar)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206278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_tradnl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Solid-liquid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_tradnl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NaCl in </a:t>
                      </a:r>
                      <a:r>
                        <a:rPr kumimoji="0" lang="es-ES_tradnl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H</a:t>
                      </a:r>
                      <a:r>
                        <a:rPr kumimoji="0" lang="es-ES_tradnl" altLang="en-US" sz="25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s-ES_tradnl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O (brine)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57832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_tradnl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Solid-solid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_tradnl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Cu in Ag (Sterling silver)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7198848"/>
                  </a:ext>
                </a:extLst>
              </a:tr>
            </a:tbl>
          </a:graphicData>
        </a:graphic>
      </p:graphicFrame>
      <p:pic>
        <p:nvPicPr>
          <p:cNvPr id="119860" name="Picture 52">
            <a:extLst>
              <a:ext uri="{FF2B5EF4-FFF2-40B4-BE49-F238E27FC236}">
                <a16:creationId xmlns:a16="http://schemas.microsoft.com/office/drawing/2014/main" id="{6BEF3C82-9215-201A-CC9B-59D9A8F8F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FADC7CAD-0225-C70D-66D9-AE9116CC5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Phases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86B4EEBE-9080-04AB-DA6B-A93D8114E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Any </a:t>
            </a:r>
            <a:r>
              <a:rPr lang="es-ES_tradnl" altLang="en-US" u="sng"/>
              <a:t>part of a system with uniform composition</a:t>
            </a:r>
            <a:r>
              <a:rPr lang="es-ES_tradnl" altLang="en-US"/>
              <a:t> and properties is called a </a:t>
            </a:r>
            <a:r>
              <a:rPr lang="es-ES_tradnl" altLang="en-US" i="1" u="sng"/>
              <a:t>phase</a:t>
            </a:r>
            <a:r>
              <a:rPr lang="es-ES_tradnl" altLang="en-US"/>
              <a:t>.</a:t>
            </a:r>
          </a:p>
          <a:p>
            <a:r>
              <a:rPr lang="es-ES_tradnl" altLang="en-US"/>
              <a:t>On a homogenous mixture you have “one phase” only.</a:t>
            </a:r>
          </a:p>
          <a:p>
            <a:r>
              <a:rPr lang="es-ES_tradnl" altLang="en-US"/>
              <a:t>On a heterogenous mixture you have “two or more phases”.</a:t>
            </a:r>
          </a:p>
        </p:txBody>
      </p:sp>
      <p:pic>
        <p:nvPicPr>
          <p:cNvPr id="105476" name="Picture 4">
            <a:extLst>
              <a:ext uri="{FF2B5EF4-FFF2-40B4-BE49-F238E27FC236}">
                <a16:creationId xmlns:a16="http://schemas.microsoft.com/office/drawing/2014/main" id="{A35EFE5C-6F8A-825B-5D16-4830C62152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8A2B67AF-B00F-CFC2-9749-284DA84E33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 sz="4000"/>
              <a:t>Phases in a heterogenous mixture</a:t>
            </a:r>
          </a:p>
        </p:txBody>
      </p:sp>
      <p:pic>
        <p:nvPicPr>
          <p:cNvPr id="106501" name="Picture 5">
            <a:extLst>
              <a:ext uri="{FF2B5EF4-FFF2-40B4-BE49-F238E27FC236}">
                <a16:creationId xmlns:a16="http://schemas.microsoft.com/office/drawing/2014/main" id="{09437865-502F-B0E7-0A5A-B1A9B7552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258888"/>
            <a:ext cx="6846887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02" name="Picture 6">
            <a:extLst>
              <a:ext uri="{FF2B5EF4-FFF2-40B4-BE49-F238E27FC236}">
                <a16:creationId xmlns:a16="http://schemas.microsoft.com/office/drawing/2014/main" id="{B5BE4EE4-E73C-9548-518B-8115A8497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35BDD207-040A-46E6-2482-181AC6828A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 sz="4000"/>
              <a:t>Phases in a homogenous mixture</a:t>
            </a:r>
          </a:p>
        </p:txBody>
      </p:sp>
      <p:pic>
        <p:nvPicPr>
          <p:cNvPr id="121862" name="Picture 6">
            <a:extLst>
              <a:ext uri="{FF2B5EF4-FFF2-40B4-BE49-F238E27FC236}">
                <a16:creationId xmlns:a16="http://schemas.microsoft.com/office/drawing/2014/main" id="{0A1AB45A-7692-FCE2-4123-688FBB987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196975"/>
            <a:ext cx="5688013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63" name="Picture 7">
            <a:extLst>
              <a:ext uri="{FF2B5EF4-FFF2-40B4-BE49-F238E27FC236}">
                <a16:creationId xmlns:a16="http://schemas.microsoft.com/office/drawing/2014/main" id="{AE383907-7FCD-5383-3561-B7FD247B6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C459AA13-BD7E-A67F-52D9-AD17C906F6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Separating Mixtures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B0387FC5-E2F3-23AD-8C03-A2C56AC334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_tradnl" altLang="en-US"/>
              <a:t>   Suppose you had a mixture of iron nails, salt and water…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_tradnl" altLang="en-US"/>
              <a:t>   How would you separate this mixture completely?  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_tradnl" altLang="en-US"/>
              <a:t>   Based on which physical properties would you base your method on?                               </a:t>
            </a:r>
          </a:p>
        </p:txBody>
      </p:sp>
      <p:pic>
        <p:nvPicPr>
          <p:cNvPr id="107524" name="Picture 4">
            <a:extLst>
              <a:ext uri="{FF2B5EF4-FFF2-40B4-BE49-F238E27FC236}">
                <a16:creationId xmlns:a16="http://schemas.microsoft.com/office/drawing/2014/main" id="{50B46053-34CB-DCF0-FD8C-B950AF3A5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CE5791EB-8568-1C78-627B-5220BCB5B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Separating Mixtures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F3C38865-6B8C-383E-6361-6316D8091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s-ES_tradnl" altLang="en-US"/>
              <a:t>   How would you separate the components in tap water?</a:t>
            </a:r>
          </a:p>
          <a:p>
            <a:pPr algn="ctr">
              <a:buFont typeface="Wingdings" panose="05000000000000000000" pitchFamily="2" charset="2"/>
              <a:buNone/>
            </a:pPr>
            <a:endParaRPr lang="es-ES_tradnl" altLang="en-US"/>
          </a:p>
          <a:p>
            <a:pPr algn="ctr">
              <a:buFont typeface="Wingdings" panose="05000000000000000000" pitchFamily="2" charset="2"/>
              <a:buNone/>
            </a:pPr>
            <a:r>
              <a:rPr lang="es-ES_tradnl" altLang="en-US"/>
              <a:t>   </a:t>
            </a:r>
            <a:r>
              <a:rPr lang="es-ES_tradnl" altLang="en-US" b="1"/>
              <a:t>Distillation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_tradnl" altLang="en-US" b="1"/>
              <a:t>   A liquid is boiled to produce vapor that is then condensed again to a liquid  </a:t>
            </a:r>
          </a:p>
        </p:txBody>
      </p:sp>
      <p:pic>
        <p:nvPicPr>
          <p:cNvPr id="109572" name="Picture 4">
            <a:extLst>
              <a:ext uri="{FF2B5EF4-FFF2-40B4-BE49-F238E27FC236}">
                <a16:creationId xmlns:a16="http://schemas.microsoft.com/office/drawing/2014/main" id="{8DECDA7F-88C6-27C8-6F3A-AC9ABB56D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537680CE-FFE6-B2B4-16EE-7BD88006F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Separating Mixtures</a:t>
            </a:r>
          </a:p>
        </p:txBody>
      </p:sp>
      <p:pic>
        <p:nvPicPr>
          <p:cNvPr id="122885" name="Picture 5">
            <a:extLst>
              <a:ext uri="{FF2B5EF4-FFF2-40B4-BE49-F238E27FC236}">
                <a16:creationId xmlns:a16="http://schemas.microsoft.com/office/drawing/2014/main" id="{41CBF772-E92F-9D76-1EF5-D23EE114F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303338"/>
            <a:ext cx="6626225" cy="486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886" name="Picture 6">
            <a:extLst>
              <a:ext uri="{FF2B5EF4-FFF2-40B4-BE49-F238E27FC236}">
                <a16:creationId xmlns:a16="http://schemas.microsoft.com/office/drawing/2014/main" id="{8F4F5913-CB8A-C4E5-D882-D13A19FFD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856D60D6-578D-432F-FB94-F36A366BF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Mixtures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28252553-6B2C-8B5B-3180-CB437AA94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38862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s-ES_tradnl" altLang="en-US" sz="2800" i="1"/>
              <a:t>Sample problem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_tradnl" altLang="en-US" sz="2800"/>
              <a:t>   How can a mixture of iron fillings and aluminum fillings be separated?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_tradnl" altLang="en-US" sz="2800"/>
              <a:t>   1.-Analyze: Plan a problem solving strategy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_tradnl" altLang="en-US" sz="2800"/>
              <a:t>    List the properties of iron and aluminum and look for something that would be useful in separating the mixture</a:t>
            </a:r>
          </a:p>
        </p:txBody>
      </p:sp>
      <p:pic>
        <p:nvPicPr>
          <p:cNvPr id="113668" name="Picture 4">
            <a:extLst>
              <a:ext uri="{FF2B5EF4-FFF2-40B4-BE49-F238E27FC236}">
                <a16:creationId xmlns:a16="http://schemas.microsoft.com/office/drawing/2014/main" id="{D9A8970B-2892-145C-FCFA-F82F1813C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734FF52A-7567-5603-10E0-6A083044D5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Mixtures</a:t>
            </a:r>
          </a:p>
        </p:txBody>
      </p:sp>
      <p:sp>
        <p:nvSpPr>
          <p:cNvPr id="114693" name="Rectangle 5">
            <a:extLst>
              <a:ext uri="{FF2B5EF4-FFF2-40B4-BE49-F238E27FC236}">
                <a16:creationId xmlns:a16="http://schemas.microsoft.com/office/drawing/2014/main" id="{E9697418-C2DB-D252-84DB-07B1FCD084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6625"/>
            <a:ext cx="4038600" cy="3886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_tradnl" altLang="en-US" sz="2800"/>
              <a:t>Iron:</a:t>
            </a:r>
          </a:p>
          <a:p>
            <a:r>
              <a:rPr lang="es-ES_tradnl" altLang="en-US" sz="2800"/>
              <a:t>Metal</a:t>
            </a:r>
          </a:p>
          <a:p>
            <a:r>
              <a:rPr lang="es-ES_tradnl" altLang="en-US" sz="2800"/>
              <a:t>Grayish</a:t>
            </a:r>
          </a:p>
          <a:p>
            <a:r>
              <a:rPr lang="es-ES_tradnl" altLang="en-US" sz="2800"/>
              <a:t>Not soluble in water</a:t>
            </a:r>
          </a:p>
          <a:p>
            <a:r>
              <a:rPr lang="es-ES_tradnl" altLang="en-US" sz="2800"/>
              <a:t>Attracted to a magnet</a:t>
            </a:r>
          </a:p>
          <a:p>
            <a:pPr>
              <a:buFont typeface="Wingdings" panose="05000000000000000000" pitchFamily="2" charset="2"/>
              <a:buNone/>
            </a:pPr>
            <a:endParaRPr lang="es-ES_tradnl" altLang="en-US" sz="2800"/>
          </a:p>
        </p:txBody>
      </p:sp>
      <p:sp>
        <p:nvSpPr>
          <p:cNvPr id="114694" name="Rectangle 6">
            <a:extLst>
              <a:ext uri="{FF2B5EF4-FFF2-40B4-BE49-F238E27FC236}">
                <a16:creationId xmlns:a16="http://schemas.microsoft.com/office/drawing/2014/main" id="{50FE8D06-BAF3-C208-9655-36C11D797F2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6625"/>
            <a:ext cx="4171950" cy="3886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_tradnl" altLang="en-US" sz="2800"/>
              <a:t>Aluminum: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_tradnl" altLang="en-US" sz="2800"/>
              <a:t>Metal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_tradnl" altLang="en-US" sz="2800"/>
              <a:t>Grayish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_tradnl" altLang="en-US" sz="2800"/>
              <a:t>Not soluble in water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_tradnl" altLang="en-US" sz="2800"/>
              <a:t>Not attracted to magnets</a:t>
            </a:r>
          </a:p>
        </p:txBody>
      </p:sp>
      <p:sp>
        <p:nvSpPr>
          <p:cNvPr id="114695" name="Text Box 7">
            <a:extLst>
              <a:ext uri="{FF2B5EF4-FFF2-40B4-BE49-F238E27FC236}">
                <a16:creationId xmlns:a16="http://schemas.microsoft.com/office/drawing/2014/main" id="{D5345108-8C2A-B446-5044-6F770B3DF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628775"/>
            <a:ext cx="8064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n-US" sz="2800" b="1"/>
              <a:t>2.- Solve: Apply the problem-solving strategy.</a:t>
            </a:r>
          </a:p>
        </p:txBody>
      </p:sp>
      <p:sp>
        <p:nvSpPr>
          <p:cNvPr id="114696" name="Text Box 8">
            <a:extLst>
              <a:ext uri="{FF2B5EF4-FFF2-40B4-BE49-F238E27FC236}">
                <a16:creationId xmlns:a16="http://schemas.microsoft.com/office/drawing/2014/main" id="{AB069AAF-E7F9-F260-8F39-221C7B582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997450"/>
            <a:ext cx="8064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n-US" sz="2800"/>
              <a:t>Make use of a property that differentiates the metals; use a magnet to attract the iron fillings. </a:t>
            </a:r>
          </a:p>
        </p:txBody>
      </p:sp>
      <p:pic>
        <p:nvPicPr>
          <p:cNvPr id="114697" name="Picture 9">
            <a:extLst>
              <a:ext uri="{FF2B5EF4-FFF2-40B4-BE49-F238E27FC236}">
                <a16:creationId xmlns:a16="http://schemas.microsoft.com/office/drawing/2014/main" id="{15D9D281-7BC0-1F11-9E35-9A91372CC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E242B1CE-BC0C-3D53-B9E7-D7BDDA03E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BELLWORK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731D66A1-3854-4DDB-27E0-3798168ED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What is a mixture?</a:t>
            </a:r>
          </a:p>
          <a:p>
            <a:r>
              <a:rPr lang="es-ES_tradnl" altLang="en-US"/>
              <a:t>How can it be separated?</a:t>
            </a:r>
          </a:p>
          <a:p>
            <a:r>
              <a:rPr lang="es-ES_tradnl" altLang="en-US"/>
              <a:t>Can you provide another example?.</a:t>
            </a:r>
          </a:p>
        </p:txBody>
      </p:sp>
      <p:pic>
        <p:nvPicPr>
          <p:cNvPr id="98310" name="Picture 6">
            <a:extLst>
              <a:ext uri="{FF2B5EF4-FFF2-40B4-BE49-F238E27FC236}">
                <a16:creationId xmlns:a16="http://schemas.microsoft.com/office/drawing/2014/main" id="{753DD056-B3BA-8F04-AE99-B3C95A7BA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5FE753CB-29AE-9473-3DE6-5D4B1006F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Mixtures</a:t>
            </a:r>
          </a:p>
        </p:txBody>
      </p:sp>
      <p:sp>
        <p:nvSpPr>
          <p:cNvPr id="116745" name="Rectangle 9">
            <a:extLst>
              <a:ext uri="{FF2B5EF4-FFF2-40B4-BE49-F238E27FC236}">
                <a16:creationId xmlns:a16="http://schemas.microsoft.com/office/drawing/2014/main" id="{773AE3B0-D9B0-CDD5-AEA9-E96466D448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_tradnl" altLang="en-US" sz="2800" b="1"/>
              <a:t>3.-Evaluate: Does the result make sense?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_tradnl" altLang="en-US" sz="2800"/>
              <a:t>   Because the magnet attracts iron but not aluminum filings, the iron would be removed while the aluminum would be left behind.</a:t>
            </a:r>
          </a:p>
        </p:txBody>
      </p:sp>
      <p:pic>
        <p:nvPicPr>
          <p:cNvPr id="116746" name="Picture 10">
            <a:extLst>
              <a:ext uri="{FF2B5EF4-FFF2-40B4-BE49-F238E27FC236}">
                <a16:creationId xmlns:a16="http://schemas.microsoft.com/office/drawing/2014/main" id="{A36302BF-317A-CFF5-1BC6-05B2E84FD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7359F993-3A53-2C0C-C1D8-B443997F7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Practice Problems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AAD6D612-5211-8395-AD29-BAEE99F88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What physical properties could be used to separate iron filings from salt?</a:t>
            </a:r>
          </a:p>
          <a:p>
            <a:r>
              <a:rPr lang="es-ES_tradnl" altLang="en-US"/>
              <a:t>Which of the following are homogenous? heterogenous?</a:t>
            </a:r>
          </a:p>
          <a:p>
            <a:pPr>
              <a:buFontTx/>
              <a:buNone/>
            </a:pPr>
            <a:r>
              <a:rPr lang="es-ES_tradnl" altLang="en-US" sz="3000"/>
              <a:t>    1.-Spaghetti sauce  4.-Cough syrup</a:t>
            </a:r>
          </a:p>
          <a:p>
            <a:pPr>
              <a:buFontTx/>
              <a:buNone/>
            </a:pPr>
            <a:r>
              <a:rPr lang="es-ES_tradnl" altLang="en-US" sz="3000"/>
              <a:t>    2.-Glass                   5.-</a:t>
            </a:r>
            <a:r>
              <a:rPr lang="es-ES_tradnl" altLang="en-US" sz="2800"/>
              <a:t>Mixture of nitrogen gas</a:t>
            </a:r>
          </a:p>
          <a:p>
            <a:pPr>
              <a:buFontTx/>
              <a:buNone/>
            </a:pPr>
            <a:r>
              <a:rPr lang="es-ES_tradnl" altLang="en-US" sz="3000"/>
              <a:t>    3.-Muddy Water           and helium gas</a:t>
            </a:r>
          </a:p>
        </p:txBody>
      </p:sp>
      <p:pic>
        <p:nvPicPr>
          <p:cNvPr id="118788" name="Picture 4">
            <a:extLst>
              <a:ext uri="{FF2B5EF4-FFF2-40B4-BE49-F238E27FC236}">
                <a16:creationId xmlns:a16="http://schemas.microsoft.com/office/drawing/2014/main" id="{D1B5BBB5-80CD-4F9F-66ED-D116F5885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Box 2">
            <a:extLst>
              <a:ext uri="{FF2B5EF4-FFF2-40B4-BE49-F238E27FC236}">
                <a16:creationId xmlns:a16="http://schemas.microsoft.com/office/drawing/2014/main" id="{C3CEE99B-2163-B46F-F98F-43C94C663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spd="med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A7C5605F-1FA8-7209-7C1E-DC39EDED5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BELLWORK</a:t>
            </a:r>
          </a:p>
        </p:txBody>
      </p:sp>
      <p:pic>
        <p:nvPicPr>
          <p:cNvPr id="128006" name="Picture 6">
            <a:extLst>
              <a:ext uri="{FF2B5EF4-FFF2-40B4-BE49-F238E27FC236}">
                <a16:creationId xmlns:a16="http://schemas.microsoft.com/office/drawing/2014/main" id="{2CB65EB2-3207-5562-AD21-D8AE67F11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96975"/>
            <a:ext cx="7920038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07" name="Picture 7">
            <a:extLst>
              <a:ext uri="{FF2B5EF4-FFF2-40B4-BE49-F238E27FC236}">
                <a16:creationId xmlns:a16="http://schemas.microsoft.com/office/drawing/2014/main" id="{2DE20869-97A6-0EC2-615F-7308F65F2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2C11FED1-4B92-517D-1AA5-9F3F8EA17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Mixtures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C90C6488-4D8F-6003-7ACA-C17F2C73E2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A mixture is a </a:t>
            </a:r>
            <a:r>
              <a:rPr lang="es-ES_tradnl" altLang="en-US" i="1" u="sng"/>
              <a:t>physical blend</a:t>
            </a:r>
            <a:r>
              <a:rPr lang="es-ES_tradnl" altLang="en-US"/>
              <a:t> of two or         more substances.</a:t>
            </a:r>
          </a:p>
          <a:p>
            <a:r>
              <a:rPr lang="es-ES_tradnl" altLang="en-US"/>
              <a:t>Their composition varies (Air).</a:t>
            </a:r>
          </a:p>
          <a:p>
            <a:r>
              <a:rPr lang="es-ES_tradnl" altLang="en-US"/>
              <a:t>There are two types of mixtures: </a:t>
            </a:r>
            <a:r>
              <a:rPr lang="es-ES_tradnl" altLang="en-US" i="1" u="sng"/>
              <a:t>homogenous and heterogenous</a:t>
            </a:r>
          </a:p>
        </p:txBody>
      </p:sp>
      <p:pic>
        <p:nvPicPr>
          <p:cNvPr id="99332" name="Picture 4">
            <a:extLst>
              <a:ext uri="{FF2B5EF4-FFF2-40B4-BE49-F238E27FC236}">
                <a16:creationId xmlns:a16="http://schemas.microsoft.com/office/drawing/2014/main" id="{91A89A22-8C2C-53CE-4EDA-275462F28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CBF59B74-8445-392E-C93B-B82459DDD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Mixtures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21E8DB89-4374-2CE7-FABD-839D9D339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_tradnl" altLang="en-US"/>
              <a:t>                 </a:t>
            </a:r>
            <a:r>
              <a:rPr lang="es-ES_tradnl" altLang="en-US" u="sng"/>
              <a:t>Heterogenous mixtures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s-ES_tradnl" altLang="en-US"/>
              <a:t>   Is the type of mixture that is not uniform in composition.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s-ES_tradnl" altLang="en-US"/>
              <a:t>   If you were to sample one portion of such a mixture, it’s composition would be different from that of another portion.</a:t>
            </a:r>
          </a:p>
        </p:txBody>
      </p:sp>
      <p:pic>
        <p:nvPicPr>
          <p:cNvPr id="100356" name="Picture 4">
            <a:extLst>
              <a:ext uri="{FF2B5EF4-FFF2-40B4-BE49-F238E27FC236}">
                <a16:creationId xmlns:a16="http://schemas.microsoft.com/office/drawing/2014/main" id="{53FF3B93-3362-58A8-B885-9A50DEB01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1" name="Picture 5">
            <a:extLst>
              <a:ext uri="{FF2B5EF4-FFF2-40B4-BE49-F238E27FC236}">
                <a16:creationId xmlns:a16="http://schemas.microsoft.com/office/drawing/2014/main" id="{F409751C-ED88-5389-9414-5F8DD57C3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692150"/>
            <a:ext cx="6977063" cy="539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383" name="Picture 7">
            <a:extLst>
              <a:ext uri="{FF2B5EF4-FFF2-40B4-BE49-F238E27FC236}">
                <a16:creationId xmlns:a16="http://schemas.microsoft.com/office/drawing/2014/main" id="{4B3AFFFD-07BB-59C7-8656-B322E22B0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BA319EA6-B798-7F13-1B95-C8C158A2B4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Mixtures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B47E856E-B8CF-1940-0F9A-A251BD44EE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_tradnl" altLang="en-US"/>
              <a:t>                 </a:t>
            </a:r>
            <a:r>
              <a:rPr lang="es-ES_tradnl" altLang="en-US" u="sng"/>
              <a:t>Homogenous mixture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s-ES_tradnl" altLang="en-US"/>
              <a:t>   Is the type of mixture that has a completely uniform composition throughout itself.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s-ES_tradnl" altLang="en-US"/>
              <a:t>   It’s components are evenly distributed throughout the sample. </a:t>
            </a:r>
          </a:p>
        </p:txBody>
      </p:sp>
      <p:pic>
        <p:nvPicPr>
          <p:cNvPr id="102404" name="Picture 4">
            <a:extLst>
              <a:ext uri="{FF2B5EF4-FFF2-40B4-BE49-F238E27FC236}">
                <a16:creationId xmlns:a16="http://schemas.microsoft.com/office/drawing/2014/main" id="{AD0C31CB-1A18-585B-6D35-5FA316B0F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31" name="Picture 7">
            <a:extLst>
              <a:ext uri="{FF2B5EF4-FFF2-40B4-BE49-F238E27FC236}">
                <a16:creationId xmlns:a16="http://schemas.microsoft.com/office/drawing/2014/main" id="{8481F933-FCAF-2BD8-2067-A66713C97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90588"/>
            <a:ext cx="3810000" cy="50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32" name="Picture 8">
            <a:extLst>
              <a:ext uri="{FF2B5EF4-FFF2-40B4-BE49-F238E27FC236}">
                <a16:creationId xmlns:a16="http://schemas.microsoft.com/office/drawing/2014/main" id="{C7DDA3BC-EBB7-2A14-0EBF-EE42FF7A5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820E7450-F652-1CA8-5DCF-E4F108C13A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Homogenous or Heterogenous?</a:t>
            </a:r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id="{A0DD770A-DDB7-4B36-40A4-4A114B33E4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Air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Salt water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Tea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Brass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Vinegar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Hydrogen peroxide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Steel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endParaRPr lang="es-ES_tradnl" altLang="en-US" sz="2800"/>
          </a:p>
        </p:txBody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663F52B0-930C-8F6F-6CC4-98DE5C7595D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Salad dressing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Apple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Sand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Paint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Granite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Laundry detergent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Cereal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endParaRPr lang="es-ES_tradnl" altLang="en-US" sz="2800"/>
          </a:p>
        </p:txBody>
      </p:sp>
      <p:pic>
        <p:nvPicPr>
          <p:cNvPr id="110598" name="Picture 6">
            <a:extLst>
              <a:ext uri="{FF2B5EF4-FFF2-40B4-BE49-F238E27FC236}">
                <a16:creationId xmlns:a16="http://schemas.microsoft.com/office/drawing/2014/main" id="{0CC79E7E-6FD5-0466-7024-DAA9C9BA5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theme/theme1.xml><?xml version="1.0" encoding="utf-8"?>
<a:theme xmlns:a="http://schemas.openxmlformats.org/drawingml/2006/main" name="Órbita">
  <a:themeElements>
    <a:clrScheme name="Órbita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Órb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Órbita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Órbita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205</TotalTime>
  <Words>606</Words>
  <Application>Microsoft Office PowerPoint</Application>
  <PresentationFormat>On-screen Show (4:3)</PresentationFormat>
  <Paragraphs>125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Times New Roman</vt:lpstr>
      <vt:lpstr>Wingdings</vt:lpstr>
      <vt:lpstr>Georgia</vt:lpstr>
      <vt:lpstr>Calibri</vt:lpstr>
      <vt:lpstr>Órbita</vt:lpstr>
      <vt:lpstr>Mixtures</vt:lpstr>
      <vt:lpstr>BELLWORK</vt:lpstr>
      <vt:lpstr>BELLWORK</vt:lpstr>
      <vt:lpstr>Mixtures</vt:lpstr>
      <vt:lpstr>Mixtures</vt:lpstr>
      <vt:lpstr>PowerPoint Presentation</vt:lpstr>
      <vt:lpstr>Mixtures</vt:lpstr>
      <vt:lpstr>PowerPoint Presentation</vt:lpstr>
      <vt:lpstr>Homogenous or Heterogenous?</vt:lpstr>
      <vt:lpstr>Solutions</vt:lpstr>
      <vt:lpstr>Solutions</vt:lpstr>
      <vt:lpstr>Phases</vt:lpstr>
      <vt:lpstr>Phases in a heterogenous mixture</vt:lpstr>
      <vt:lpstr>Phases in a homogenous mixture</vt:lpstr>
      <vt:lpstr>Separating Mixtures</vt:lpstr>
      <vt:lpstr>Separating Mixtures</vt:lpstr>
      <vt:lpstr>Separating Mixtures</vt:lpstr>
      <vt:lpstr>Mixtures</vt:lpstr>
      <vt:lpstr>Mixtures</vt:lpstr>
      <vt:lpstr>Mixtures</vt:lpstr>
      <vt:lpstr>Practice Problems</vt:lpstr>
      <vt:lpstr>PowerPoint Presentation</vt:lpstr>
    </vt:vector>
  </TitlesOfParts>
  <Company>The houze!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Mixtures properties of matter</dc:title>
  <dc:creator>WinuE</dc:creator>
  <cp:lastModifiedBy>Nayan GRIFFITHS</cp:lastModifiedBy>
  <cp:revision>11</cp:revision>
  <dcterms:created xsi:type="dcterms:W3CDTF">2008-09-09T07:15:28Z</dcterms:created>
  <dcterms:modified xsi:type="dcterms:W3CDTF">2023-05-23T21:59:50Z</dcterms:modified>
</cp:coreProperties>
</file>