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62" r:id="rId3"/>
    <p:sldId id="263" r:id="rId4"/>
    <p:sldId id="264" r:id="rId5"/>
    <p:sldId id="265" r:id="rId6"/>
    <p:sldId id="266" r:id="rId7"/>
    <p:sldId id="257" r:id="rId8"/>
    <p:sldId id="258" r:id="rId9"/>
    <p:sldId id="259" r:id="rId10"/>
    <p:sldId id="260" r:id="rId11"/>
    <p:sldId id="261" r:id="rId12"/>
    <p:sldId id="267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7" d="100"/>
          <a:sy n="117" d="100"/>
        </p:scale>
        <p:origin x="10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B8C0245-3841-7367-0007-421FBCB2558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CED2CAF-1099-0DD9-5B30-CDB4BF8E1F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 alt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5EE40F55-14DD-85A5-2BB7-E9D9FE5C76BE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3317" name="Rectangle 5">
            <a:extLst>
              <a:ext uri="{FF2B5EF4-FFF2-40B4-BE49-F238E27FC236}">
                <a16:creationId xmlns:a16="http://schemas.microsoft.com/office/drawing/2014/main" id="{AB7EE890-AB53-02D3-AC8A-417515D45FB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3318" name="Rectangle 6">
            <a:extLst>
              <a:ext uri="{FF2B5EF4-FFF2-40B4-BE49-F238E27FC236}">
                <a16:creationId xmlns:a16="http://schemas.microsoft.com/office/drawing/2014/main" id="{1FB21E34-BC21-B9D0-A0BC-AB65A5F643C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 altLang="en-US"/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6240A625-0461-1B1E-A587-E8CCDD9465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CA834EC-3C81-46F5-BE52-3BB33069EF4B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4CD208B0-71E4-FCE4-6FA5-F058AE0D1B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648E09-9D9A-415B-8552-2D4519EC0F24}" type="slidenum">
              <a:rPr lang="en-GB" altLang="en-US"/>
              <a:pPr/>
              <a:t>1</a:t>
            </a:fld>
            <a:endParaRPr lang="en-GB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628C1F17-46C0-E40C-D642-A81A6555A1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1384CAF-F3AA-BEBD-F2B2-D5A6C877C2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013C319-81BF-26BA-8A3B-493679CD18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419C54-F05E-4B2A-B841-53595BE004A8}" type="slidenum">
              <a:rPr lang="en-GB" altLang="en-US"/>
              <a:pPr/>
              <a:t>2</a:t>
            </a:fld>
            <a:endParaRPr lang="en-GB" altLang="en-US"/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5BE23A5D-B6E7-9B8D-2E98-381AAD1F27B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40810DD-27E3-AAD2-1AE3-F4DE84066F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AE143BE-C459-6CDD-D63E-68A6518BF5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A104CF-61B0-4633-A880-3E46C8F2203B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A9A188D3-1CA8-7F2C-9094-A91F8565C18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983F159-C171-6F84-9623-8070617C13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CEBEBA0-D6C5-168A-273D-076E102C34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F984A0-3AF8-420F-9040-495BD98BF9E7}" type="slidenum">
              <a:rPr lang="en-GB" altLang="en-US"/>
              <a:pPr/>
              <a:t>4</a:t>
            </a:fld>
            <a:endParaRPr lang="en-GB" altLang="en-US"/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42E951D2-B9F1-8EBC-8DB6-B4FA9109C8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74D98EF5-C52D-3423-73C5-B17C3FAEF7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4DA3D03-902B-B0C2-9E10-71F877259C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E958C5-AEE6-4A04-A3DB-FD070B5C828E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23EB19C8-ECE7-4F09-ACB4-469E1367F14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75934E8-3FDE-CA70-27BB-9AE007D6BB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7F396EB-AFF5-0606-3166-213B371BE3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5F1FB1-33B9-4E3C-B30B-5FFCB02E1101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9B5A4039-55EE-9695-D07D-BE61E6394D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3B585523-52A6-1107-10ED-A65D54351C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507EB8B-81A4-E62A-7B1D-79F9BEFBAF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D195360-E1F7-4B80-B389-D23FC4047B39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AC01BF08-3642-F6DB-5A03-A13A292EB67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BE0F3495-E632-A7C3-FF77-4FF5A941B3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32AA0F4-C44E-DFD2-49AE-078B93AF81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5E1D82-06F2-49AB-8601-A1E127C88518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F4AE9FD3-7C02-DC75-DB57-11EA8E0B7FE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59BF47C9-296E-13F7-8AE9-275EE71FDA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49E4F8C-8F34-33BC-0718-95271C152D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835E422-4410-4E18-A554-2CBF644226E4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5D2C1CEC-BB68-7A6D-D744-9FCE5C66C9D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4AC9F54-569A-BA68-919F-FC9F49EB46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B1E32371-5AC1-078B-7D72-098A98A42A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DD48B9-B477-43E3-A60C-FD8E1E23CD28}" type="slidenum">
              <a:rPr lang="en-GB" altLang="en-US"/>
              <a:pPr/>
              <a:t>10</a:t>
            </a:fld>
            <a:endParaRPr lang="en-GB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A19B812C-F262-F18A-9960-23C0156965B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A340FB59-A56B-6C2F-68BA-DEE0720BB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627155A5-6B86-FE4E-2C23-EB3CB75C40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AAB4E5-47F5-473A-8D44-765AD2813E72}" type="slidenum">
              <a:rPr lang="en-GB" altLang="en-US"/>
              <a:pPr/>
              <a:t>11</a:t>
            </a:fld>
            <a:endParaRPr lang="en-GB" altLang="en-US"/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CFA6975D-96D9-B2DE-48C1-3AF191473F5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AB64D03-8907-1965-1A72-46E4ABA75E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3EB9545-611F-EC6D-0A38-3C6E7B0617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8CB34D-188C-40C5-B6A7-F47C0A1BA6EA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4E7FCAA7-20D7-0FD3-B1C2-9101F08EBBA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0A7AD9C-12A0-F86E-CD1B-E2E25D6DF6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91431-C504-710E-3064-BF1529C480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22D969-62A9-A9A7-C097-62CB17B272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D773D-D59D-C0E5-EBCE-FFC0C767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F7C04-8E64-19D0-A335-600A97687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FDE0D-8804-38DA-0500-36874E50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7DE1E7-8696-4893-8718-4F5E86C36A8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931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F7D4BB-5090-67F2-F422-4969190E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C6FA8A-B935-AC27-157A-9E09F04712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D3F41-B8A8-F163-F006-797C5431E1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E01276-94F6-F763-05DF-BFCC4EE02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43792-50F7-F2DE-128A-B9249E821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884BE4-35FB-4ED1-BF7D-BFA7211BE9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13052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94ABC-244F-C4CD-FBF0-826686A7B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74343-35B7-FDB5-DF02-158ED03BA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D48DB-F063-8627-B0C7-B4F76E6FD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655FF0-CF53-A867-0F4A-CCE183D38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70DC53-CFF5-1E0B-9E07-82C068D71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CD43FE-9070-4D29-B2C7-D51781C0D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82528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31657-1609-261D-9C5B-FBBBBF22FA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11E73E-6C4A-3876-1985-6F2E2D25CB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97EA9C-B0EF-7D35-2118-81877854EC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1AAF55-773A-1019-A151-1DE329E4D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45C85C-ADA3-264C-6210-923A7099F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67B70-342F-0FB9-0F0D-CC79FFD3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BE6AA-8838-411E-B324-13378E22AA3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8905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1D91-AF9E-6588-135E-804AAEEE2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49C491-230D-1C76-76AA-18B6F9B7C1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044DE8-2207-8E17-FE0E-C08E2DCA0D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FF6DB5-2DA3-7DDA-06F7-F1DB2A64D6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31A560-913F-F0DB-D31B-6555AE088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F9DF67-F9F7-6B05-8D49-751CA9FFE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A43F1D-FE9F-2191-0602-5EBBDDBA4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8A9FF6F-3AB0-7097-4EE7-47428F66C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26E6DB-104A-4CA1-B7AD-5CEF610A8A9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9601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7F129A-C3BF-D8A9-CCD8-6A60D2CF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40BE3E-BE0F-042E-B328-C7BC6E101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736A10-A94C-4698-C522-387AA918FC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8AE9FB-1CFE-36EC-5B86-8ABEAAC76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CC6CC8-10B4-490B-9E56-9A0648B5FB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11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828487-29CF-6E16-E380-DFDD80911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D765E5-4A16-41DF-A8C9-B353AC9B4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606EEC-F517-C8B4-C728-C2373A844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A3F16-2960-4A9D-8FE3-12DA357849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8049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90554-9B01-5CDA-F915-E96BBCE27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D5581D-A95A-74BE-B33B-0ADE17607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E26ADA-1496-06C9-43BA-42BC4C73A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E97224-132A-F165-09A4-459B16AE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6964EB-FF6A-31D4-336B-519C20B20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32E2F3-6C6A-1114-5390-8CB7355A4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891323-806F-4BAE-9105-9C296E714E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812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350EC-2312-55E7-0F17-53E131148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F47E1E-0557-6B15-3FB4-919103B09B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12CEF-E128-B672-1B61-14CBC20FA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D444C-3004-BF0F-615A-74035EFF3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21881-47CB-873B-AD01-30658E79C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A28885-8DBB-8969-B238-0BE47BCEE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29B79D-CEF3-4DA8-B4FB-3CF51CAE288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02705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BC498-5BB2-DFF8-657B-E84B0DF86F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EAF96E-B904-9CD4-5C09-C429616EB4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EA8202-F607-3EF2-B0DD-FDB985FD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5E8F2E-15BB-9D74-A723-2D16771A9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2959B7-1D12-95B2-5DE1-E1F05AADC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DF8BD4-75F8-4153-A2A2-4B0CD37AFEF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087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4795E5-AD67-5FBA-B361-F239DE524C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1F54BD-838E-EE13-82FB-4BC7B41AEB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DF24ED-8F21-D14B-87A3-14B7A63EA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2C8313-8912-8934-0335-CB849D4CE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783575-B7CC-7C90-E75F-5498692C4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406293-0D6C-4BD8-ACD6-FD0B985D55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03260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1504DAE1-CBDD-6106-3BD5-07EAC6755F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B0EBF87-AEAA-928B-E27D-7E6108E1C0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448C946-15D8-DB6E-77CA-B7DD8822155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E07922F-D283-8EDB-B0D4-1106AF5B93F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315B257-B0F5-48B5-E635-F72F436B399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5B9F9DB-3AC8-45CA-B5B6-856945B8A33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EB99FA1F-6FCA-0A84-B5A5-DA3B5119824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anchor="ctr"/>
          <a:lstStyle/>
          <a:p>
            <a:r>
              <a:rPr lang="en-US" altLang="en-US" sz="4400">
                <a:solidFill>
                  <a:schemeClr val="bg1"/>
                </a:solidFill>
              </a:rPr>
              <a:t>Naming Compounds, </a:t>
            </a:r>
            <a:br>
              <a:rPr lang="en-US" altLang="en-US" sz="4400">
                <a:solidFill>
                  <a:schemeClr val="bg1"/>
                </a:solidFill>
              </a:rPr>
            </a:br>
            <a:r>
              <a:rPr lang="en-US" altLang="en-US" sz="4400">
                <a:solidFill>
                  <a:schemeClr val="bg1"/>
                </a:solidFill>
              </a:rPr>
              <a:t>cations and anions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4020446A-40EC-0047-0E80-A6403664B9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81000"/>
            <a:ext cx="7772400" cy="1143000"/>
          </a:xfrm>
        </p:spPr>
        <p:txBody>
          <a:bodyPr anchor="ctr"/>
          <a:lstStyle/>
          <a:p>
            <a:r>
              <a:rPr lang="en-GB" altLang="en-US" sz="4400">
                <a:solidFill>
                  <a:schemeClr val="bg1"/>
                </a:solidFill>
              </a:rPr>
              <a:t>Elements and symbols that you should know:</a:t>
            </a:r>
          </a:p>
        </p:txBody>
      </p:sp>
      <p:sp>
        <p:nvSpPr>
          <p:cNvPr id="8195" name="Text Box 3">
            <a:extLst>
              <a:ext uri="{FF2B5EF4-FFF2-40B4-BE49-F238E27FC236}">
                <a16:creationId xmlns:a16="http://schemas.microsoft.com/office/drawing/2014/main" id="{B8365BF6-3B3F-C25C-4DC9-D0EE8DE46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981200"/>
            <a:ext cx="723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hlink"/>
                </a:solidFill>
                <a:latin typeface="Comic Sans MS" panose="030F0702030302020204" pitchFamily="66" charset="0"/>
              </a:rPr>
              <a:t>Part 1 – The obvious ones:</a:t>
            </a: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C2F784AF-7E31-F211-FB39-7E38C106B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895600"/>
            <a:ext cx="27432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Hydrogen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Helium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Lithium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Beryllium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Boron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Carbon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Nitrogen</a:t>
            </a:r>
          </a:p>
        </p:txBody>
      </p:sp>
      <p:sp>
        <p:nvSpPr>
          <p:cNvPr id="8197" name="Text Box 5">
            <a:extLst>
              <a:ext uri="{FF2B5EF4-FFF2-40B4-BE49-F238E27FC236}">
                <a16:creationId xmlns:a16="http://schemas.microsoft.com/office/drawing/2014/main" id="{91BDF314-B8A6-5ADC-054C-D0763D389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95600"/>
            <a:ext cx="27432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Oxygen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Fluorine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Neon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Magnesium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Aluminium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Silicon</a:t>
            </a:r>
          </a:p>
          <a:p>
            <a:pPr>
              <a:spcBef>
                <a:spcPct val="50000"/>
              </a:spcBef>
              <a:buFontTx/>
              <a:buAutoNum type="arabicParenR" startAt="8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Phosphorus</a:t>
            </a:r>
          </a:p>
        </p:txBody>
      </p:sp>
      <p:sp>
        <p:nvSpPr>
          <p:cNvPr id="8198" name="Text Box 6">
            <a:extLst>
              <a:ext uri="{FF2B5EF4-FFF2-40B4-BE49-F238E27FC236}">
                <a16:creationId xmlns:a16="http://schemas.microsoft.com/office/drawing/2014/main" id="{2288C044-36D3-21F9-71AB-3DDC9100E6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2895600"/>
            <a:ext cx="6858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H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He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Li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Be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B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C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N</a:t>
            </a:r>
          </a:p>
        </p:txBody>
      </p:sp>
      <p:sp>
        <p:nvSpPr>
          <p:cNvPr id="8199" name="Text Box 7">
            <a:extLst>
              <a:ext uri="{FF2B5EF4-FFF2-40B4-BE49-F238E27FC236}">
                <a16:creationId xmlns:a16="http://schemas.microsoft.com/office/drawing/2014/main" id="{FD220AB0-CBE6-04B7-00CC-FB4C931C0E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2895600"/>
            <a:ext cx="6858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O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F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Ne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Mg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Al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Si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1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1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1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1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1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1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1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1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81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81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81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81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1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81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8" grpId="0" build="p" autoUpdateAnimBg="0"/>
      <p:bldP spid="8199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>
            <a:extLst>
              <a:ext uri="{FF2B5EF4-FFF2-40B4-BE49-F238E27FC236}">
                <a16:creationId xmlns:a16="http://schemas.microsoft.com/office/drawing/2014/main" id="{AB5A3375-6CAB-BAC3-7F48-DB3E819331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28600"/>
            <a:ext cx="723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hlink"/>
                </a:solidFill>
                <a:latin typeface="Comic Sans MS" panose="030F0702030302020204" pitchFamily="66" charset="0"/>
              </a:rPr>
              <a:t>Some more obvious ones:</a:t>
            </a:r>
          </a:p>
        </p:txBody>
      </p:sp>
      <p:sp>
        <p:nvSpPr>
          <p:cNvPr id="9219" name="Text Box 3">
            <a:extLst>
              <a:ext uri="{FF2B5EF4-FFF2-40B4-BE49-F238E27FC236}">
                <a16:creationId xmlns:a16="http://schemas.microsoft.com/office/drawing/2014/main" id="{204FCFE5-2372-154D-B2AB-49C781AD3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11430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endParaRPr lang="en-GB" altLang="en-US" sz="2400" i="1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134D73B5-80CC-E88A-CB6D-8A8F6643E7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914400"/>
            <a:ext cx="27432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 startAt="15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Sulphur</a:t>
            </a:r>
          </a:p>
          <a:p>
            <a:pPr>
              <a:spcBef>
                <a:spcPct val="50000"/>
              </a:spcBef>
              <a:buFontTx/>
              <a:buAutoNum type="arabicParenR" startAt="15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Chlorine</a:t>
            </a:r>
          </a:p>
          <a:p>
            <a:pPr>
              <a:spcBef>
                <a:spcPct val="50000"/>
              </a:spcBef>
              <a:buFontTx/>
              <a:buAutoNum type="arabicParenR" startAt="15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Argon</a:t>
            </a:r>
          </a:p>
        </p:txBody>
      </p:sp>
      <p:sp>
        <p:nvSpPr>
          <p:cNvPr id="9221" name="Text Box 5">
            <a:extLst>
              <a:ext uri="{FF2B5EF4-FFF2-40B4-BE49-F238E27FC236}">
                <a16:creationId xmlns:a16="http://schemas.microsoft.com/office/drawing/2014/main" id="{C16A53B8-56D0-3890-2B98-2D697CFD0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914400"/>
            <a:ext cx="27432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18) Calcium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19) Zinc</a:t>
            </a:r>
          </a:p>
        </p:txBody>
      </p:sp>
      <p:sp>
        <p:nvSpPr>
          <p:cNvPr id="9222" name="Text Box 6">
            <a:extLst>
              <a:ext uri="{FF2B5EF4-FFF2-40B4-BE49-F238E27FC236}">
                <a16:creationId xmlns:a16="http://schemas.microsoft.com/office/drawing/2014/main" id="{5C57AC5B-0FC2-32D3-D434-F623F53B0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3276600"/>
            <a:ext cx="7239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3200" b="1">
                <a:solidFill>
                  <a:schemeClr val="hlink"/>
                </a:solidFill>
                <a:latin typeface="Comic Sans MS" panose="030F0702030302020204" pitchFamily="66" charset="0"/>
              </a:rPr>
              <a:t>The less obvious ones:</a:t>
            </a:r>
          </a:p>
        </p:txBody>
      </p:sp>
      <p:sp>
        <p:nvSpPr>
          <p:cNvPr id="9223" name="Text Box 7">
            <a:extLst>
              <a:ext uri="{FF2B5EF4-FFF2-40B4-BE49-F238E27FC236}">
                <a16:creationId xmlns:a16="http://schemas.microsoft.com/office/drawing/2014/main" id="{6ABD4C76-8388-1E44-0EA5-B845263C8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3886200"/>
            <a:ext cx="27432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Sodium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Potassium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Iron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Copper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Silver</a:t>
            </a:r>
          </a:p>
        </p:txBody>
      </p:sp>
      <p:sp>
        <p:nvSpPr>
          <p:cNvPr id="9224" name="Text Box 8">
            <a:extLst>
              <a:ext uri="{FF2B5EF4-FFF2-40B4-BE49-F238E27FC236}">
                <a16:creationId xmlns:a16="http://schemas.microsoft.com/office/drawing/2014/main" id="{81646490-8115-3ABD-C304-FF3A27525C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3886200"/>
            <a:ext cx="2743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6) Tin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7) Gold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8) Mercury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chemeClr val="bg1"/>
                </a:solidFill>
                <a:latin typeface="Comic Sans MS" panose="030F0702030302020204" pitchFamily="66" charset="0"/>
              </a:rPr>
              <a:t>9) Lead</a:t>
            </a:r>
          </a:p>
        </p:txBody>
      </p:sp>
      <p:sp>
        <p:nvSpPr>
          <p:cNvPr id="9225" name="Text Box 9">
            <a:extLst>
              <a:ext uri="{FF2B5EF4-FFF2-40B4-BE49-F238E27FC236}">
                <a16:creationId xmlns:a16="http://schemas.microsoft.com/office/drawing/2014/main" id="{7DEC0010-AFDF-EE27-E9E6-350E8505A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914400"/>
            <a:ext cx="68580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S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Cl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Ar</a:t>
            </a:r>
          </a:p>
        </p:txBody>
      </p:sp>
      <p:sp>
        <p:nvSpPr>
          <p:cNvPr id="9226" name="Text Box 10">
            <a:extLst>
              <a:ext uri="{FF2B5EF4-FFF2-40B4-BE49-F238E27FC236}">
                <a16:creationId xmlns:a16="http://schemas.microsoft.com/office/drawing/2014/main" id="{0755D320-1831-2F8C-4BAF-3EF4D7C2A2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914400"/>
            <a:ext cx="685800" cy="1004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Ca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Zn</a:t>
            </a:r>
          </a:p>
        </p:txBody>
      </p:sp>
      <p:sp>
        <p:nvSpPr>
          <p:cNvPr id="9227" name="Text Box 11">
            <a:extLst>
              <a:ext uri="{FF2B5EF4-FFF2-40B4-BE49-F238E27FC236}">
                <a16:creationId xmlns:a16="http://schemas.microsoft.com/office/drawing/2014/main" id="{D9164EA0-AC21-F98F-566C-302EC745E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200" y="3886200"/>
            <a:ext cx="685800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Na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K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Fe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Cu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Ag</a:t>
            </a:r>
          </a:p>
        </p:txBody>
      </p:sp>
      <p:sp>
        <p:nvSpPr>
          <p:cNvPr id="9228" name="Text Box 12">
            <a:extLst>
              <a:ext uri="{FF2B5EF4-FFF2-40B4-BE49-F238E27FC236}">
                <a16:creationId xmlns:a16="http://schemas.microsoft.com/office/drawing/2014/main" id="{BB83AF08-B433-4440-1C58-01F2CAACF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3886200"/>
            <a:ext cx="6858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Sn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Au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Hg</a:t>
            </a:r>
          </a:p>
          <a:p>
            <a:pPr>
              <a:spcBef>
                <a:spcPct val="50000"/>
              </a:spcBef>
            </a:pPr>
            <a:r>
              <a:rPr lang="en-GB" altLang="en-US" sz="2400" i="1">
                <a:solidFill>
                  <a:srgbClr val="FF6600"/>
                </a:solidFill>
                <a:latin typeface="Comic Sans MS" panose="030F0702030302020204" pitchFamily="66" charset="0"/>
              </a:rPr>
              <a:t>Pb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9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92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92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2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92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 build="p" autoUpdateAnimBg="0"/>
      <p:bldP spid="9226" grpId="0" build="p" autoUpdateAnimBg="0"/>
      <p:bldP spid="9227" grpId="0" build="p" autoUpdateAnimBg="0"/>
      <p:bldP spid="922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3616158-90F2-E78E-39EF-254C823283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Polyatomic ions </a:t>
            </a:r>
            <a:r>
              <a:rPr lang="en-US" altLang="en-US" sz="3200">
                <a:solidFill>
                  <a:schemeClr val="bg1"/>
                </a:solidFill>
              </a:rPr>
              <a:t>(-1 charge)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2A8A598E-E3A6-BC6A-7617-2123C33189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H2PO4		DiHydrogen phosphate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C2H3O2		Acetate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HSO3		Hydrogen Sulfite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HCO3		Hydrogen Carbonate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NO2		Nitrite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NO3		Nitrate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CN			Cyanide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OH			Hydroxide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MnO4		Permanganate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ClO			Hypochlorite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ClO2		Chlorite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ClO3		Chlorate</a:t>
            </a:r>
          </a:p>
          <a:p>
            <a:pPr>
              <a:lnSpc>
                <a:spcPct val="80000"/>
              </a:lnSpc>
            </a:pPr>
            <a:r>
              <a:rPr lang="en-US" altLang="en-US" sz="2400">
                <a:solidFill>
                  <a:schemeClr val="bg1"/>
                </a:solidFill>
              </a:rPr>
              <a:t>ClO4		Perchlorate</a:t>
            </a:r>
          </a:p>
          <a:p>
            <a:pPr>
              <a:lnSpc>
                <a:spcPct val="80000"/>
              </a:lnSpc>
            </a:pPr>
            <a:endParaRPr lang="en-US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7A1D74F-7930-A554-1EA8-49E4281FF7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Polyatomic ions </a:t>
            </a:r>
            <a:r>
              <a:rPr lang="en-US" altLang="en-US" sz="3200">
                <a:solidFill>
                  <a:schemeClr val="bg1"/>
                </a:solidFill>
              </a:rPr>
              <a:t>(-2 charge)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590D0AAB-EF7E-904D-15ED-7B3D67C7F2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HPO4		Hydrogen Phosphate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C2O4		Oxalate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SO3		Sulfite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SO4		Sulfate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CO3		Carbonate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CrO4		Chromate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Cr2O7		Dichromate</a:t>
            </a:r>
          </a:p>
          <a:p>
            <a:pPr>
              <a:lnSpc>
                <a:spcPct val="90000"/>
              </a:lnSpc>
            </a:pPr>
            <a:r>
              <a:rPr lang="en-US" altLang="en-US">
                <a:solidFill>
                  <a:schemeClr val="bg1"/>
                </a:solidFill>
              </a:rPr>
              <a:t>SiO3		Silicate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0AF59EFB-7EE1-B24A-D202-177C45D215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Polyatomic ions </a:t>
            </a:r>
            <a:r>
              <a:rPr lang="en-US" altLang="en-US" sz="3200">
                <a:solidFill>
                  <a:schemeClr val="bg1"/>
                </a:solidFill>
              </a:rPr>
              <a:t>(-3 charge)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8A4E6BDA-0DBB-9A35-9B41-03888F57AF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>
                <a:solidFill>
                  <a:schemeClr val="bg1"/>
                </a:solidFill>
              </a:rPr>
              <a:t>PO3		Phosphite	</a:t>
            </a:r>
          </a:p>
          <a:p>
            <a:r>
              <a:rPr lang="en-US" altLang="en-US">
                <a:solidFill>
                  <a:schemeClr val="bg1"/>
                </a:solidFill>
              </a:rPr>
              <a:t>PO4		Phosphate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Text Box 3">
            <a:extLst>
              <a:ext uri="{FF2B5EF4-FFF2-40B4-BE49-F238E27FC236}">
                <a16:creationId xmlns:a16="http://schemas.microsoft.com/office/drawing/2014/main" id="{9F4106F6-92A3-3A0E-E36E-3832EA495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1066800"/>
            <a:ext cx="8153400" cy="860425"/>
          </a:xfrm>
          <a:prstGeom prst="rect">
            <a:avLst/>
          </a:prstGeom>
          <a:noFill/>
          <a:ln w="38100">
            <a:solidFill>
              <a:srgbClr val="FF00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rPr>
              <a:t>Rule 1– </a:t>
            </a: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If two identical elements combine then the name doesn’t change</a:t>
            </a:r>
          </a:p>
        </p:txBody>
      </p:sp>
      <p:grpSp>
        <p:nvGrpSpPr>
          <p:cNvPr id="3076" name="Group 4">
            <a:extLst>
              <a:ext uri="{FF2B5EF4-FFF2-40B4-BE49-F238E27FC236}">
                <a16:creationId xmlns:a16="http://schemas.microsoft.com/office/drawing/2014/main" id="{1E7F7653-A9D9-04EE-E8C8-C9F699AC4286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2201863"/>
            <a:ext cx="8229600" cy="3195637"/>
            <a:chOff x="336" y="1387"/>
            <a:chExt cx="5184" cy="2013"/>
          </a:xfrm>
        </p:grpSpPr>
        <p:sp>
          <p:nvSpPr>
            <p:cNvPr id="3077" name="Text Box 5">
              <a:extLst>
                <a:ext uri="{FF2B5EF4-FFF2-40B4-BE49-F238E27FC236}">
                  <a16:creationId xmlns:a16="http://schemas.microsoft.com/office/drawing/2014/main" id="{56046533-8CCE-1CF2-30F8-C8B6A0A86B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1387"/>
              <a:ext cx="5184" cy="20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This happens with the following elements:</a:t>
              </a:r>
            </a:p>
            <a:p>
              <a:pPr>
                <a:spcBef>
                  <a:spcPct val="50000"/>
                </a:spcBef>
              </a:pPr>
              <a:endParaRPr lang="en-GB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H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N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O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</a:pPr>
              <a:endParaRPr lang="en-GB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78" name="Text Box 6">
              <a:extLst>
                <a:ext uri="{FF2B5EF4-FFF2-40B4-BE49-F238E27FC236}">
                  <a16:creationId xmlns:a16="http://schemas.microsoft.com/office/drawing/2014/main" id="{CA01A9E2-AE6A-380C-7D85-5550616326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2064"/>
              <a:ext cx="2304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 startAt="4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F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  <a:buFontTx/>
                <a:buAutoNum type="arabicParenR" startAt="4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Cl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  <a:p>
              <a:pPr>
                <a:spcBef>
                  <a:spcPct val="50000"/>
                </a:spcBef>
                <a:buFontTx/>
                <a:buAutoNum type="arabicParenR" startAt="4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Br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</a:p>
          </p:txBody>
        </p:sp>
      </p:grpSp>
      <p:grpSp>
        <p:nvGrpSpPr>
          <p:cNvPr id="3079" name="Group 7">
            <a:extLst>
              <a:ext uri="{FF2B5EF4-FFF2-40B4-BE49-F238E27FC236}">
                <a16:creationId xmlns:a16="http://schemas.microsoft.com/office/drawing/2014/main" id="{8BE5B159-DE8A-EDCA-04A4-7E19068DB0A2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5029200"/>
            <a:ext cx="7620000" cy="1552575"/>
            <a:chOff x="336" y="3312"/>
            <a:chExt cx="4800" cy="978"/>
          </a:xfrm>
        </p:grpSpPr>
        <p:sp>
          <p:nvSpPr>
            <p:cNvPr id="3080" name="Text Box 8">
              <a:extLst>
                <a:ext uri="{FF2B5EF4-FFF2-40B4-BE49-F238E27FC236}">
                  <a16:creationId xmlns:a16="http://schemas.microsoft.com/office/drawing/2014/main" id="{E062D321-A69B-9246-3AEB-6A1C5D74BC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3312"/>
              <a:ext cx="2928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These elements always go around in pairs (diatomic molecules).  For example, hydrogen looks like this:</a:t>
              </a:r>
            </a:p>
          </p:txBody>
        </p:sp>
        <p:grpSp>
          <p:nvGrpSpPr>
            <p:cNvPr id="3081" name="Group 9">
              <a:extLst>
                <a:ext uri="{FF2B5EF4-FFF2-40B4-BE49-F238E27FC236}">
                  <a16:creationId xmlns:a16="http://schemas.microsoft.com/office/drawing/2014/main" id="{4F05709C-EB90-BE6E-17DA-8A1552BE4C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48" y="3456"/>
              <a:ext cx="1488" cy="480"/>
              <a:chOff x="3648" y="3456"/>
              <a:chExt cx="1488" cy="480"/>
            </a:xfrm>
          </p:grpSpPr>
          <p:sp>
            <p:nvSpPr>
              <p:cNvPr id="3082" name="Line 10">
                <a:extLst>
                  <a:ext uri="{FF2B5EF4-FFF2-40B4-BE49-F238E27FC236}">
                    <a16:creationId xmlns:a16="http://schemas.microsoft.com/office/drawing/2014/main" id="{15FF9C66-B0D4-C0B3-D4E4-307DB45AD6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8" y="3696"/>
                <a:ext cx="960" cy="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083" name="Oval 11">
                <a:extLst>
                  <a:ext uri="{FF2B5EF4-FFF2-40B4-BE49-F238E27FC236}">
                    <a16:creationId xmlns:a16="http://schemas.microsoft.com/office/drawing/2014/main" id="{23BC17DF-07F6-67F2-EE15-4CF23256C1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48" y="3456"/>
                <a:ext cx="480" cy="480"/>
              </a:xfrm>
              <a:prstGeom prst="ellipse">
                <a:avLst/>
              </a:prstGeom>
              <a:gradFill rotWithShape="0">
                <a:gsLst>
                  <a:gs pos="0">
                    <a:srgbClr val="6666FF"/>
                  </a:gs>
                  <a:gs pos="100000">
                    <a:srgbClr val="6666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sp>
            <p:nvSpPr>
              <p:cNvPr id="3084" name="Oval 12">
                <a:extLst>
                  <a:ext uri="{FF2B5EF4-FFF2-40B4-BE49-F238E27FC236}">
                    <a16:creationId xmlns:a16="http://schemas.microsoft.com/office/drawing/2014/main" id="{6D64CD30-9898-1DE6-45F2-1C9EEBB9F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6" y="3456"/>
                <a:ext cx="480" cy="480"/>
              </a:xfrm>
              <a:prstGeom prst="ellipse">
                <a:avLst/>
              </a:prstGeom>
              <a:gradFill rotWithShape="0">
                <a:gsLst>
                  <a:gs pos="0">
                    <a:srgbClr val="6666FF"/>
                  </a:gs>
                  <a:gs pos="100000">
                    <a:srgbClr val="6666FF">
                      <a:gamma/>
                      <a:shade val="46275"/>
                      <a:invGamma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9" name="Group 3">
            <a:extLst>
              <a:ext uri="{FF2B5EF4-FFF2-40B4-BE49-F238E27FC236}">
                <a16:creationId xmlns:a16="http://schemas.microsoft.com/office/drawing/2014/main" id="{C53F9C25-9004-5A06-9A14-5AE03C0D4AAA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153400" cy="1955800"/>
            <a:chOff x="336" y="672"/>
            <a:chExt cx="5136" cy="1232"/>
          </a:xfrm>
        </p:grpSpPr>
        <p:sp>
          <p:nvSpPr>
            <p:cNvPr id="4100" name="Text Box 4">
              <a:extLst>
                <a:ext uri="{FF2B5EF4-FFF2-40B4-BE49-F238E27FC236}">
                  <a16:creationId xmlns:a16="http://schemas.microsoft.com/office/drawing/2014/main" id="{ED13D646-76A3-69E1-C820-2E703177F8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72"/>
              <a:ext cx="5136" cy="1232"/>
            </a:xfrm>
            <a:prstGeom prst="rect">
              <a:avLst/>
            </a:prstGeom>
            <a:noFill/>
            <a:ln w="3810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Rule 2 – 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When two elements join and one is a halogen, oxygen or sulphur the name ends with ____ide</a:t>
              </a:r>
            </a:p>
            <a:p>
              <a:pPr>
                <a:spcBef>
                  <a:spcPct val="50000"/>
                </a:spcBef>
              </a:pPr>
              <a:endParaRPr lang="en-GB" altLang="en-US" sz="24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e.g. Magnesium + oxygen 		magnesium oxide</a:t>
              </a:r>
            </a:p>
          </p:txBody>
        </p:sp>
        <p:sp>
          <p:nvSpPr>
            <p:cNvPr id="4101" name="AutoShape 5">
              <a:extLst>
                <a:ext uri="{FF2B5EF4-FFF2-40B4-BE49-F238E27FC236}">
                  <a16:creationId xmlns:a16="http://schemas.microsoft.com/office/drawing/2014/main" id="{F7FD4124-B30D-FC84-C0D8-6D4E219425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8" y="1680"/>
              <a:ext cx="336" cy="96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4102" name="Group 6">
            <a:extLst>
              <a:ext uri="{FF2B5EF4-FFF2-40B4-BE49-F238E27FC236}">
                <a16:creationId xmlns:a16="http://schemas.microsoft.com/office/drawing/2014/main" id="{4E9D9250-B578-230B-A3FB-B6F499142E48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962400"/>
            <a:ext cx="8229600" cy="2647950"/>
            <a:chOff x="240" y="2496"/>
            <a:chExt cx="5184" cy="1668"/>
          </a:xfrm>
        </p:grpSpPr>
        <p:sp>
          <p:nvSpPr>
            <p:cNvPr id="4103" name="Text Box 7">
              <a:extLst>
                <a:ext uri="{FF2B5EF4-FFF2-40B4-BE49-F238E27FC236}">
                  <a16:creationId xmlns:a16="http://schemas.microsoft.com/office/drawing/2014/main" id="{8EC3A1F0-A1B4-64ED-CB33-B1F24F859C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496"/>
              <a:ext cx="2640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Sodium + chlorine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Magnesium + fluorine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Lithium + iodine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Chlorine + copper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Oxygen + iron</a:t>
              </a:r>
            </a:p>
          </p:txBody>
        </p:sp>
        <p:sp>
          <p:nvSpPr>
            <p:cNvPr id="4104" name="Text Box 8">
              <a:extLst>
                <a:ext uri="{FF2B5EF4-FFF2-40B4-BE49-F238E27FC236}">
                  <a16:creationId xmlns:a16="http://schemas.microsoft.com/office/drawing/2014/main" id="{FDF5B753-5ED3-27EE-E4E4-D8A231F1B4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496"/>
              <a:ext cx="1584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KBr</a:t>
              </a:r>
            </a:p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LiCl</a:t>
              </a:r>
            </a:p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CaO</a:t>
              </a:r>
            </a:p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MgS</a:t>
              </a:r>
              <a:endParaRPr lang="en-GB" altLang="en-US" sz="2400" baseline="-25000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KF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3" name="Group 3">
            <a:extLst>
              <a:ext uri="{FF2B5EF4-FFF2-40B4-BE49-F238E27FC236}">
                <a16:creationId xmlns:a16="http://schemas.microsoft.com/office/drawing/2014/main" id="{083EBDD6-46FC-C817-00D2-75C8996343C5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066800"/>
            <a:ext cx="8686800" cy="2320925"/>
            <a:chOff x="144" y="672"/>
            <a:chExt cx="5472" cy="1462"/>
          </a:xfrm>
        </p:grpSpPr>
        <p:sp>
          <p:nvSpPr>
            <p:cNvPr id="5124" name="Text Box 4">
              <a:extLst>
                <a:ext uri="{FF2B5EF4-FFF2-40B4-BE49-F238E27FC236}">
                  <a16:creationId xmlns:a16="http://schemas.microsoft.com/office/drawing/2014/main" id="{9D422373-BA65-B4E2-69E7-C5BD6A5D54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672"/>
              <a:ext cx="5472" cy="1462"/>
            </a:xfrm>
            <a:prstGeom prst="rect">
              <a:avLst/>
            </a:prstGeom>
            <a:noFill/>
            <a:ln w="3810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Rule 3 – 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When three or more elements combine and two of them are hydrogen and oxygen the name ends with hydroxide</a:t>
              </a:r>
            </a:p>
            <a:p>
              <a:pPr algn="ctr">
                <a:spcBef>
                  <a:spcPct val="50000"/>
                </a:spcBef>
              </a:pPr>
              <a:endPara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 algn="ctr"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e.g. Sodium + hydrogen + oxygen	  Sodium hydroxide</a:t>
              </a:r>
            </a:p>
          </p:txBody>
        </p:sp>
        <p:sp>
          <p:nvSpPr>
            <p:cNvPr id="5125" name="AutoShape 5">
              <a:extLst>
                <a:ext uri="{FF2B5EF4-FFF2-40B4-BE49-F238E27FC236}">
                  <a16:creationId xmlns:a16="http://schemas.microsoft.com/office/drawing/2014/main" id="{481995DE-FD04-9BDC-0909-0FD0237065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6" y="1920"/>
              <a:ext cx="358" cy="96"/>
            </a:xfrm>
            <a:prstGeom prst="rightArrow">
              <a:avLst>
                <a:gd name="adj1" fmla="val 50000"/>
                <a:gd name="adj2" fmla="val 93229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sp>
        <p:nvSpPr>
          <p:cNvPr id="5126" name="Text Box 6">
            <a:extLst>
              <a:ext uri="{FF2B5EF4-FFF2-40B4-BE49-F238E27FC236}">
                <a16:creationId xmlns:a16="http://schemas.microsoft.com/office/drawing/2014/main" id="{51A95A50-14B0-3FD0-37F0-24CE1765F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4114800"/>
            <a:ext cx="53340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3716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8288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286000" indent="-4572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7432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2004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576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4800" indent="-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Potassium + hydrogen + oxygen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Lithium + hydrogen + oxygen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Calcium + hydrogen + oxygen</a:t>
            </a:r>
          </a:p>
          <a:p>
            <a:pPr>
              <a:spcBef>
                <a:spcPct val="50000"/>
              </a:spcBef>
              <a:buFontTx/>
              <a:buAutoNum type="arabicParenR"/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Mg(OH)</a:t>
            </a:r>
            <a:r>
              <a:rPr lang="en-GB" altLang="en-US" sz="24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7" name="Group 3">
            <a:extLst>
              <a:ext uri="{FF2B5EF4-FFF2-40B4-BE49-F238E27FC236}">
                <a16:creationId xmlns:a16="http://schemas.microsoft.com/office/drawing/2014/main" id="{FA596053-1D77-E73C-0498-74B71F5DDF50}"/>
              </a:ext>
            </a:extLst>
          </p:cNvPr>
          <p:cNvGrpSpPr>
            <a:grpSpLocks/>
          </p:cNvGrpSpPr>
          <p:nvPr/>
        </p:nvGrpSpPr>
        <p:grpSpPr bwMode="auto">
          <a:xfrm>
            <a:off x="533400" y="1066800"/>
            <a:ext cx="8153400" cy="1955800"/>
            <a:chOff x="336" y="672"/>
            <a:chExt cx="5136" cy="1232"/>
          </a:xfrm>
        </p:grpSpPr>
        <p:sp>
          <p:nvSpPr>
            <p:cNvPr id="6148" name="Text Box 4">
              <a:extLst>
                <a:ext uri="{FF2B5EF4-FFF2-40B4-BE49-F238E27FC236}">
                  <a16:creationId xmlns:a16="http://schemas.microsoft.com/office/drawing/2014/main" id="{220CB04E-4E10-5E1C-F63C-906F59F74D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" y="672"/>
              <a:ext cx="5136" cy="1232"/>
            </a:xfrm>
            <a:prstGeom prst="rect">
              <a:avLst/>
            </a:prstGeom>
            <a:noFill/>
            <a:ln w="38100">
              <a:solidFill>
                <a:srgbClr val="FF0066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Rule 4 – 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When three or more elements combine and one of them is oxygen the ending is _____ate</a:t>
              </a:r>
            </a:p>
            <a:p>
              <a:pPr algn="ctr">
                <a:spcBef>
                  <a:spcPct val="50000"/>
                </a:spcBef>
              </a:pPr>
              <a:endParaRPr lang="en-GB" altLang="en-US" sz="2400" b="1">
                <a:solidFill>
                  <a:schemeClr val="bg1"/>
                </a:solidFill>
                <a:latin typeface="Comic Sans MS" panose="030F0702030302020204" pitchFamily="66" charset="0"/>
              </a:endParaRPr>
            </a:p>
            <a:p>
              <a:pPr algn="ctr">
                <a:spcBef>
                  <a:spcPct val="50000"/>
                </a:spcBef>
              </a:pPr>
              <a:r>
                <a:rPr lang="en-GB" altLang="en-US" sz="2400" b="1">
                  <a:solidFill>
                    <a:schemeClr val="bg1"/>
                  </a:solidFill>
                  <a:latin typeface="Comic Sans MS" panose="030F0702030302020204" pitchFamily="66" charset="0"/>
                </a:rPr>
                <a:t>e.g. Copper + sulphur + oxygen	Copper sulphate</a:t>
              </a:r>
            </a:p>
          </p:txBody>
        </p:sp>
        <p:sp>
          <p:nvSpPr>
            <p:cNvPr id="6149" name="AutoShape 5">
              <a:extLst>
                <a:ext uri="{FF2B5EF4-FFF2-40B4-BE49-F238E27FC236}">
                  <a16:creationId xmlns:a16="http://schemas.microsoft.com/office/drawing/2014/main" id="{1D06BF11-C2C1-D747-9874-0417018D8B8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8" y="1680"/>
              <a:ext cx="336" cy="96"/>
            </a:xfrm>
            <a:prstGeom prst="rightArrow">
              <a:avLst>
                <a:gd name="adj1" fmla="val 50000"/>
                <a:gd name="adj2" fmla="val 8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</p:grpSp>
      <p:grpSp>
        <p:nvGrpSpPr>
          <p:cNvPr id="6150" name="Group 6">
            <a:extLst>
              <a:ext uri="{FF2B5EF4-FFF2-40B4-BE49-F238E27FC236}">
                <a16:creationId xmlns:a16="http://schemas.microsoft.com/office/drawing/2014/main" id="{2525898A-8626-3EB0-58A0-10E284206FC1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962400"/>
            <a:ext cx="8229600" cy="2647950"/>
            <a:chOff x="240" y="2496"/>
            <a:chExt cx="5184" cy="1668"/>
          </a:xfrm>
        </p:grpSpPr>
        <p:sp>
          <p:nvSpPr>
            <p:cNvPr id="6151" name="Text Box 7">
              <a:extLst>
                <a:ext uri="{FF2B5EF4-FFF2-40B4-BE49-F238E27FC236}">
                  <a16:creationId xmlns:a16="http://schemas.microsoft.com/office/drawing/2014/main" id="{69C4879C-D473-D301-DAF3-6E301AA580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0" y="2496"/>
              <a:ext cx="3360" cy="16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+ carbon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Potassium + carbon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+ sulphur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Magnesium + chlorine + oxygen</a:t>
              </a:r>
            </a:p>
            <a:p>
              <a:pPr>
                <a:spcBef>
                  <a:spcPct val="50000"/>
                </a:spcBef>
                <a:buFontTx/>
                <a:buAutoNum type="arabicParenR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Calcium + oxygen + nitrogen</a:t>
              </a:r>
            </a:p>
          </p:txBody>
        </p:sp>
        <p:sp>
          <p:nvSpPr>
            <p:cNvPr id="6152" name="Text Box 8">
              <a:extLst>
                <a:ext uri="{FF2B5EF4-FFF2-40B4-BE49-F238E27FC236}">
                  <a16:creationId xmlns:a16="http://schemas.microsoft.com/office/drawing/2014/main" id="{37C06622-EA18-62C3-BC78-C989253B93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0" y="2496"/>
              <a:ext cx="1584" cy="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4572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9144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3716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8288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286000" indent="-4572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7432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32004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6576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4114800" indent="-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AgNO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3</a:t>
              </a:r>
            </a:p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H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SO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4</a:t>
              </a:r>
            </a:p>
            <a:p>
              <a:pPr>
                <a:spcBef>
                  <a:spcPct val="50000"/>
                </a:spcBef>
                <a:buFontTx/>
                <a:buAutoNum type="arabicParenR" startAt="6"/>
              </a:pP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K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2</a:t>
              </a:r>
              <a:r>
                <a:rPr lang="en-GB" altLang="en-US" sz="2400">
                  <a:solidFill>
                    <a:schemeClr val="bg1"/>
                  </a:solidFill>
                  <a:latin typeface="Comic Sans MS" panose="030F0702030302020204" pitchFamily="66" charset="0"/>
                </a:rPr>
                <a:t>CO</a:t>
              </a:r>
              <a:r>
                <a:rPr lang="en-GB" altLang="en-US" sz="2400" baseline="-25000">
                  <a:solidFill>
                    <a:schemeClr val="bg1"/>
                  </a:solidFill>
                  <a:latin typeface="Comic Sans MS" panose="030F0702030302020204" pitchFamily="66" charset="0"/>
                </a:rPr>
                <a:t>3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3">
            <a:extLst>
              <a:ext uri="{FF2B5EF4-FFF2-40B4-BE49-F238E27FC236}">
                <a16:creationId xmlns:a16="http://schemas.microsoft.com/office/drawing/2014/main" id="{90556723-1FEE-0578-ED99-A4D34A2E47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990600"/>
            <a:ext cx="3276600" cy="482600"/>
          </a:xfrm>
          <a:prstGeom prst="rect">
            <a:avLst/>
          </a:prstGeom>
          <a:noFill/>
          <a:ln w="25400">
            <a:solidFill>
              <a:srgbClr val="99FF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Covalent formulae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97EEA92B-B99B-702E-861E-952535DD1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990600"/>
            <a:ext cx="3352800" cy="482600"/>
          </a:xfrm>
          <a:prstGeom prst="rect">
            <a:avLst/>
          </a:prstGeom>
          <a:noFill/>
          <a:ln w="25400">
            <a:solidFill>
              <a:srgbClr val="FFCC6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Ionic formulae</a:t>
            </a:r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50251869-9F64-9625-2ECC-C0D35641B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600200"/>
            <a:ext cx="11430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H</a:t>
            </a:r>
            <a:r>
              <a:rPr lang="en-GB" altLang="en-US" sz="2400" baseline="-25000">
                <a:solidFill>
                  <a:srgbClr val="99FFCC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O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CO</a:t>
            </a:r>
            <a:r>
              <a:rPr lang="en-GB" altLang="en-US" sz="24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NH</a:t>
            </a:r>
            <a:r>
              <a:rPr lang="en-GB" altLang="en-US" sz="2400" baseline="-25000">
                <a:solidFill>
                  <a:srgbClr val="99FFCC"/>
                </a:solidFill>
                <a:latin typeface="Comic Sans MS" panose="030F0702030302020204" pitchFamily="66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H</a:t>
            </a:r>
            <a:r>
              <a:rPr lang="en-GB" altLang="en-US" sz="24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400" baseline="-25000">
                <a:solidFill>
                  <a:srgbClr val="99FFCC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N</a:t>
            </a:r>
            <a:r>
              <a:rPr lang="en-GB" altLang="en-US" sz="24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SO</a:t>
            </a:r>
            <a:r>
              <a:rPr lang="en-GB" altLang="en-US" sz="2400" baseline="-25000">
                <a:solidFill>
                  <a:srgbClr val="99FFCC"/>
                </a:solidFill>
                <a:latin typeface="Comic Sans MS" panose="030F0702030302020204" pitchFamily="66" charset="0"/>
              </a:rPr>
              <a:t>2</a:t>
            </a:r>
          </a:p>
        </p:txBody>
      </p:sp>
      <p:sp>
        <p:nvSpPr>
          <p:cNvPr id="7174" name="Text Box 6">
            <a:extLst>
              <a:ext uri="{FF2B5EF4-FFF2-40B4-BE49-F238E27FC236}">
                <a16:creationId xmlns:a16="http://schemas.microsoft.com/office/drawing/2014/main" id="{9886B780-4748-8C99-82DC-34041E86A3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1600200"/>
            <a:ext cx="281940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Water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Carbon dioxide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Ammonia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Hydrogen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Oxygen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chemeClr val="bg1"/>
                </a:solidFill>
                <a:latin typeface="Comic Sans MS" panose="030F0702030302020204" pitchFamily="66" charset="0"/>
              </a:rPr>
              <a:t>Nitrogen</a:t>
            </a:r>
          </a:p>
          <a:p>
            <a:pPr>
              <a:spcBef>
                <a:spcPct val="50000"/>
              </a:spcBef>
            </a:pPr>
            <a:r>
              <a:rPr lang="en-GB" altLang="en-US" sz="2400">
                <a:solidFill>
                  <a:srgbClr val="99FFCC"/>
                </a:solidFill>
                <a:latin typeface="Comic Sans MS" panose="030F0702030302020204" pitchFamily="66" charset="0"/>
              </a:rPr>
              <a:t>Sulphur dioxide</a:t>
            </a:r>
          </a:p>
        </p:txBody>
      </p:sp>
      <p:sp>
        <p:nvSpPr>
          <p:cNvPr id="7175" name="Text Box 7">
            <a:extLst>
              <a:ext uri="{FF2B5EF4-FFF2-40B4-BE49-F238E27FC236}">
                <a16:creationId xmlns:a16="http://schemas.microsoft.com/office/drawing/2014/main" id="{DD652ACC-7217-D65E-BC78-ECB28B3DB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1600200"/>
            <a:ext cx="18288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NaCl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CaCl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MgO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HCl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H</a:t>
            </a:r>
            <a:r>
              <a:rPr lang="en-GB" altLang="en-US" sz="2000" baseline="-25000">
                <a:solidFill>
                  <a:srgbClr val="FFCC66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SO</a:t>
            </a:r>
            <a:r>
              <a:rPr lang="en-GB" altLang="en-US" sz="2000" baseline="-25000">
                <a:solidFill>
                  <a:srgbClr val="FFCC66"/>
                </a:solidFill>
                <a:latin typeface="Comic Sans MS" panose="030F0702030302020204" pitchFamily="66" charset="0"/>
              </a:rPr>
              <a:t>4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HNO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NaOH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Ca(OH)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CaCO</a:t>
            </a:r>
            <a:r>
              <a:rPr lang="en-GB" altLang="en-US" sz="2000" baseline="-25000">
                <a:solidFill>
                  <a:srgbClr val="FFCC66"/>
                </a:solidFill>
                <a:latin typeface="Comic Sans MS" panose="030F0702030302020204" pitchFamily="66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Al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000" baseline="-25000">
                <a:solidFill>
                  <a:schemeClr val="bg1"/>
                </a:solidFill>
                <a:latin typeface="Comic Sans MS" panose="030F0702030302020204" pitchFamily="66" charset="0"/>
              </a:rPr>
              <a:t>3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Fe</a:t>
            </a:r>
            <a:r>
              <a:rPr lang="en-GB" altLang="en-US" sz="2000" baseline="-25000">
                <a:solidFill>
                  <a:srgbClr val="FFCC66"/>
                </a:solidFill>
                <a:latin typeface="Comic Sans MS" panose="030F0702030302020204" pitchFamily="66" charset="0"/>
              </a:rPr>
              <a:t>2</a:t>
            </a: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O</a:t>
            </a:r>
            <a:r>
              <a:rPr lang="en-GB" altLang="en-US" sz="2000" baseline="-25000">
                <a:solidFill>
                  <a:srgbClr val="FFCC66"/>
                </a:solidFill>
                <a:latin typeface="Comic Sans MS" panose="030F0702030302020204" pitchFamily="66" charset="0"/>
              </a:rPr>
              <a:t>3</a:t>
            </a:r>
          </a:p>
        </p:txBody>
      </p:sp>
      <p:sp>
        <p:nvSpPr>
          <p:cNvPr id="7176" name="Text Box 8">
            <a:extLst>
              <a:ext uri="{FF2B5EF4-FFF2-40B4-BE49-F238E27FC236}">
                <a16:creationId xmlns:a16="http://schemas.microsoft.com/office/drawing/2014/main" id="{5424159B-93E9-4971-48E6-D6A43FB05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1600200"/>
            <a:ext cx="25908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Sodium chloride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Calcium chloride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Magnesium oxide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Hydrochloric acid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Sulphuric acid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Nitric acid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Sodium hydroxide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Calcium hydroxide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Calcium carbonate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chemeClr val="bg1"/>
                </a:solidFill>
                <a:latin typeface="Comic Sans MS" panose="030F0702030302020204" pitchFamily="66" charset="0"/>
              </a:rPr>
              <a:t>Aluminium oxide</a:t>
            </a:r>
          </a:p>
          <a:p>
            <a:pPr>
              <a:spcBef>
                <a:spcPct val="50000"/>
              </a:spcBef>
            </a:pPr>
            <a:r>
              <a:rPr lang="en-GB" altLang="en-US" sz="2000">
                <a:solidFill>
                  <a:srgbClr val="FFCC66"/>
                </a:solidFill>
                <a:latin typeface="Comic Sans MS" panose="030F0702030302020204" pitchFamily="66" charset="0"/>
              </a:rPr>
              <a:t>Iron oxide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1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1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1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1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1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1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1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1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17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717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717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717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17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 autoUpdateAnimBg="0"/>
      <p:bldP spid="7174" grpId="0" build="p" autoUpdateAnimBg="0"/>
      <p:bldP spid="7175" grpId="0" autoUpdateAnimBg="0"/>
      <p:bldP spid="7176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>
            <a:extLst>
              <a:ext uri="{FF2B5EF4-FFF2-40B4-BE49-F238E27FC236}">
                <a16:creationId xmlns:a16="http://schemas.microsoft.com/office/drawing/2014/main" id="{B7C5BBCD-5513-99F5-5881-3D0BEDB6F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 sz="2400"/>
              <a:t>This powerpoint was kindly donated to </a:t>
            </a:r>
            <a:r>
              <a:rPr lang="en-GB" altLang="en-US" sz="2400">
                <a:hlinkClick r:id="rId3"/>
              </a:rPr>
              <a:t>www.worldofteaching.com</a:t>
            </a:r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endParaRPr lang="en-GB" altLang="en-US" sz="2400"/>
          </a:p>
          <a:p>
            <a:r>
              <a:rPr lang="en-GB" altLang="en-US" sz="2400">
                <a:hlinkClick r:id="rId3"/>
              </a:rPr>
              <a:t>http://www.worldofteaching.com</a:t>
            </a:r>
            <a:r>
              <a:rPr lang="en-GB" altLang="en-US" sz="2400"/>
              <a:t> is home to over a thousand powerpoints submitted by teachers. This is a completely free site and requires no registration. Please visit and I hope it will help in your teaching.</a:t>
            </a:r>
            <a:endParaRPr lang="en-US" altLang="en-US" sz="2400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552</Words>
  <Application>Microsoft Office PowerPoint</Application>
  <PresentationFormat>On-screen Show (4:3)</PresentationFormat>
  <Paragraphs>184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Comic Sans MS</vt:lpstr>
      <vt:lpstr>Times New Roman</vt:lpstr>
      <vt:lpstr>Default Design</vt:lpstr>
      <vt:lpstr>Naming Compounds,  cations and anions</vt:lpstr>
      <vt:lpstr>Elements and symbols that you should know:</vt:lpstr>
      <vt:lpstr>PowerPoint Presentation</vt:lpstr>
      <vt:lpstr>Polyatomic ions (-1 charge)</vt:lpstr>
      <vt:lpstr>Polyatomic ions (-2 charge)</vt:lpstr>
      <vt:lpstr>Polyatomic ions (-3 charge)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SCNU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Naming Compounds cations and anions</dc:title>
  <dc:creator>CIC1</dc:creator>
  <cp:lastModifiedBy>Nayan GRIFFITHS</cp:lastModifiedBy>
  <cp:revision>7</cp:revision>
  <dcterms:created xsi:type="dcterms:W3CDTF">2005-08-17T21:29:18Z</dcterms:created>
  <dcterms:modified xsi:type="dcterms:W3CDTF">2023-05-23T22:06:12Z</dcterms:modified>
</cp:coreProperties>
</file>