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FF6699"/>
    <a:srgbClr val="66FF33"/>
    <a:srgbClr val="990099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3051912-E854-FBE6-DE2D-D5C8E3F279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5D186A9-CA3A-F0C4-5758-A82CA52F5B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102EB6A3-6E90-2584-65A3-92AFA3275E1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D9F005D-A298-FDF2-C34F-A718AFFBF8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48DEAD0B-FE51-0504-6D02-02A844999B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9231E106-1848-8145-FBA7-0279AF99BC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16A286-2204-4C1C-89D7-5B57A07709E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433E0AB-FD1E-62C9-B681-DAADF4BB6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15E21-F121-4DA3-A7CE-845EE12C05C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63BF6062-D8D9-63C2-D9BC-56FBDB35F6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6BC485B-DFAB-D910-A735-7980A5AB7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2AA954-27E0-F7C8-B508-5D0D3B40A4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532CF-05F0-4591-8016-D8E2F041D191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11D522E-F889-35F6-AFAC-95C48410F5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1F56F08-5D37-4382-ADF7-741335E38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4BA69AF-7B68-BA86-5A77-9D44C734D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F203C-44A5-4B7C-BDE6-052A897700B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34A9AD8-5D4B-4C4E-6FF1-0DC319AF3F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E5666BE-8A2B-F7A9-03E4-FCC93B437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532FB0-BD6C-F6DF-DB9A-1A2A86391F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D90A10-6CEA-4EB2-A191-C127A8C1FC73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4F34E9C-DE32-85F0-1E1D-BF14511253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A40E4FC-3174-5B3D-4449-EB68512D5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666F8C-BAF4-8E44-899B-FC8D3F3AB9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DFE09-FA16-4362-A7A8-278E715A379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F98846C-12F6-1E49-E881-A694A2C84A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D165533-56CF-4559-DCAF-B168035656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2EB2E1-8069-EED6-5BF9-957192BA82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C0AD9-7FA1-4E71-B815-0FFDF9B434EA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7609CE0-5D6C-059F-301A-9B69C9324CA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73E6C45-D84E-E95B-EB73-ACBBD22AD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6DD2D79-C8D9-BDEA-CCAB-CCCD1B9C6F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9127-C0E6-46F1-9FF1-466A671B6B5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795207E-CF2A-4B7E-2104-E70B013AA5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338E8C4-53AF-6C6D-0FE8-0D7AC0E74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3128F8-C211-D8D4-764C-C692D93D94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E5D11-6F7D-41E6-8330-D7E356C40F2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85D45E23-AD78-A3E7-8E17-8619BEA9A8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54E9744-A2E4-CB24-8ACF-AC0FD41B4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510D85-1DB4-F9F8-A6B6-83261DE37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FE683-2856-45A9-B496-96408208EA6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4920959-77FA-7DE9-3CC8-F57DEE8943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DC54B09-4E81-B2D0-65E9-7BCDA3420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BE1672-B258-06B1-D6DB-5D4F87DD0A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C048D-388C-42DF-AAD9-B708B5596E40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5BC74E4-0115-7DC0-0657-8D25A3BDB9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ABC08CF-646E-F396-AB2C-62C45055B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A90167-9AFF-671C-5BCE-9D2E73C0AC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FC533-8607-40AA-8849-891F1E472B77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1579540-605C-D009-9D3A-46A5CFFCEE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051D85-CA3F-D139-A272-06A1375D5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E707F1-1535-82AE-D295-E839A8911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EC690-B682-42DB-957A-316EA77E24E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0649CEE-B52F-2483-35CE-1965F0E134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3825FF6-AA1C-481D-44E3-52CEAC695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C5A3B6-FF86-DBE4-9DB2-017B465291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14AB9-3999-4E7D-A947-D02A318ED33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D4D4754-7F9B-FE20-4322-C8BCF015DE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9A40718-452A-62D7-61E1-D129A7FE4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AED457-A7AE-69CF-832B-4E969F001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D056E-B198-46F5-B981-FE84E81CB414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E8E112A0-2A1E-3763-3E99-121B03C9A01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D6035A1-6FDA-98DD-BA8C-DE6F732F0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9E3D34E-8EFB-7245-27FC-DCDD77ACA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1FEF4-AC2B-4529-B765-6D9304AD8F3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EF2488C-28B4-F969-78BF-BC928F23A7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9B4F3E3-849F-65C5-962A-C02EB8B26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251A-3786-BE71-A891-8E7813543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0920D-6C15-4108-C801-74331CA4C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D8D04-6CB3-2314-B6B2-1CB4CF46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55396-E80A-620D-007A-5AB6DFE2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DB457-8106-B8E9-CBB2-8BAB0D90A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9F73A-6467-4536-962B-D95A52C891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6289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03BD-5A41-26EB-8D4D-272835AE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F228FB-2561-367B-A2CC-3EFCBA18D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5A140-E46C-A147-4A03-4F09DB3C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80D35-9F8D-973C-1EF5-61B79472D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DF2EF-1EF0-D341-BD88-8796BF55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2038C-B52D-42DD-A4F2-77E13DBC2F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29011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6292E-61AC-4B80-EE5D-765DC8B81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4BC23-3E75-0482-918D-5F1DA276F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0BF40-1F0A-4E1C-7136-35C5785E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1549E-70B3-FAFF-5EFA-7045037F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75F05-0B49-2E5A-01CC-17514B1FB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97022-05B7-43DB-8720-97FE4B981C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24096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39AA6-90C8-6BB9-5629-BBA6C65B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FF5B6977-9FEF-9D53-3D75-4567E6BB80D3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83D41-3399-D14A-F578-132315B8D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5BD3F-7057-7994-3735-5E4872B7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13C0D-29E9-FA97-D036-0D640492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5CC63-DC28-3FA4-790A-AAF0F108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9476BC-CB4F-4C2E-907F-8699D4AD81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501626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C4991-0FAA-8C19-9D8B-4916D7E7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F2643-9F81-CE89-B709-F75DE8B7E0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5DB3E8C8-E04A-B4C0-06C1-468F112A110E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1BC3B-1A14-2477-3470-A4768749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B0F7F-3172-F3C8-3FB6-60CAE2F2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FCDF6-E8B4-07EB-5E09-FA175C5C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720470-3F30-48A7-B6D8-A4F52576D2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6178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7CAD-0FB5-BAB0-9508-FD42D1EB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D21DA-AA87-10A9-363B-5CE84F9BA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C7142-BEB4-752F-9F05-02B960C93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7DDED-1C0E-C7EB-C910-A5F5FD6E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0BA6-F7EE-8C10-34AC-31585758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8DBFD-CAB7-4777-9AF5-C4577B1DC9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6414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F8AA-D50F-F45D-79EA-675C1E2C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BF564-D1BC-0FDE-0392-87C0D4745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9B30D-40B4-DC82-00D2-CC00FC346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D04D4-E684-34C7-A671-1C9E053B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DCA9F-ADC8-7AAC-242D-02B34883B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4EF2E-DBE3-41F8-BC8E-D1F5C6BF61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4586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9CFC-A457-6219-3C3F-30855852C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EFD1-64A9-23CE-3A57-748E9A152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19583-B808-75F2-EB0F-691CD640A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D042C-38D9-FF3F-15B3-994652E9C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D6D8D-7B0F-E3DF-3FA3-251B3B8F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22C16-7932-841A-6782-89069A3C4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B87B5-EE2E-4B87-BE06-15E0B41F61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9575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34F7-432D-11C5-746B-2A4F3FBD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877CA-7038-8AD8-6C60-9DDDE5EBA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5886F-84E1-8927-E5EF-82820B15C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3126A-FFF6-9132-B70E-F79777542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1B81E-58B2-869B-0370-9E020C9B6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150E04-BF76-EBEE-31B9-00B7B6D2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60C04B-4A0E-BAB1-7CA9-A4D237B5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9E1468-C87A-7303-6711-2C66B14F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FD335-6A4F-4F93-9EF0-89D8AF27BC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519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B212-A230-842E-A46E-4C8D7B0E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67B8E-81C7-44FD-EEE1-D175279C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8644A-9D86-FCA7-4152-5B926E6A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2A85F-0353-D64C-4DCB-074E5B6E4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3BE85-16DA-419E-813B-12824942EA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201024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0DB05-E4CC-968E-8A96-9B3C56C88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2A29E6-F99F-FDF1-8C4E-5C6E951E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0932B-4796-CBEC-91FD-05EFF711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D2367-F856-4143-9B41-AB3C52D2CC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37619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D06D7-84CC-E76D-2208-F00B0653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58230-52CD-EC88-D860-942619CA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BDCC1-8A94-941D-B2D4-C20781321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05E04-F889-83A8-9CE1-6541D30B8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6585C-DD93-D422-C580-38A1019F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806DA-3C3A-4258-02FD-BC5DB67E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42AE7-431B-4618-ADBF-2EE3CF02CA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85991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4E96-7E98-4D7E-F688-72C406EE5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3946E-810D-1C46-DA8C-5DA837781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63CF5-E08B-60AC-E6FE-C39463485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42B49-1661-A85B-17E5-EE77AC67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E0C97-6B21-DB1A-79D1-22CAD6E2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55819-7CF3-2651-4E77-7AE78984D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EF8C-E193-47A0-B519-1D393E0E9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8739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B2922A-259F-3C85-B6D5-ACDBBD466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3E2FD6-7EBA-16E5-6FEE-98DF4A0BF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7D7026-BE97-B574-CB78-874AAE7F4D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B514C7-C129-4114-069C-61AE495D54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A968E3-58C4-4DEF-E56A-B62178492D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BB9DBB-45BC-4B43-AA3D-DF7DE453C99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9A42435-0C79-90AA-BCDD-F3E92B9103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1143000"/>
          </a:xfrm>
        </p:spPr>
        <p:txBody>
          <a:bodyPr anchor="ctr"/>
          <a:lstStyle/>
          <a:p>
            <a:r>
              <a:rPr lang="en-GB" altLang="en-US" sz="4400"/>
              <a:t>The Structure and Properties of Polymers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428BB6-2CBF-28BD-CD9C-2082336AB3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2590800"/>
            <a:ext cx="3657600" cy="3657600"/>
          </a:xfrm>
        </p:spPr>
        <p:txBody>
          <a:bodyPr/>
          <a:lstStyle/>
          <a:p>
            <a:r>
              <a:rPr lang="en-GB" altLang="en-US" sz="3200"/>
              <a:t>Also known as</a:t>
            </a:r>
          </a:p>
          <a:p>
            <a:endParaRPr lang="en-GB" altLang="en-US" sz="3200"/>
          </a:p>
          <a:p>
            <a:endParaRPr lang="en-GB" altLang="en-US" sz="3200"/>
          </a:p>
          <a:p>
            <a:endParaRPr lang="en-GB" altLang="en-US" sz="3200"/>
          </a:p>
          <a:p>
            <a:pPr algn="l"/>
            <a:r>
              <a:rPr lang="en-GB" altLang="en-US" sz="3200"/>
              <a:t>Bonding +</a:t>
            </a:r>
          </a:p>
          <a:p>
            <a:pPr algn="r"/>
            <a:r>
              <a:rPr lang="en-GB" altLang="en-US" sz="3200"/>
              <a:t>Properties</a:t>
            </a: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2ACC353E-4999-14C0-D140-2FEA577EA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29000"/>
            <a:ext cx="1152525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6" name="Object 8">
            <a:extLst>
              <a:ext uri="{FF2B5EF4-FFF2-40B4-BE49-F238E27FC236}">
                <a16:creationId xmlns:a16="http://schemas.microsoft.com/office/drawing/2014/main" id="{F67637E9-18CE-ED79-ED33-29AD2DF78C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3810000"/>
          <a:ext cx="126841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277720" imgH="3420720" progId="MS_ClipArt_Gallery.5">
                  <p:embed/>
                </p:oleObj>
              </mc:Choice>
              <mc:Fallback>
                <p:oleObj name="Clip" r:id="rId4" imgW="2277720" imgH="3420720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810000"/>
                        <a:ext cx="1268413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01F989B-6AC0-878A-34BA-D9FFA1707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Thermoplastics (80%)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6217F5D-152B-AB48-16B7-C75B3C8611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3505200"/>
            <a:ext cx="7620000" cy="2438400"/>
          </a:xfrm>
        </p:spPr>
        <p:txBody>
          <a:bodyPr/>
          <a:lstStyle/>
          <a:p>
            <a:r>
              <a:rPr lang="en-GB" altLang="en-US" sz="2800"/>
              <a:t>No cross links between chains.</a:t>
            </a:r>
          </a:p>
          <a:p>
            <a:r>
              <a:rPr lang="en-GB" altLang="en-US" sz="2800"/>
              <a:t>Weak attractive forces between chains broken by </a:t>
            </a:r>
            <a:r>
              <a:rPr lang="en-GB" altLang="en-US" sz="2800" i="1"/>
              <a:t>warming</a:t>
            </a:r>
            <a:r>
              <a:rPr lang="en-GB" altLang="en-US" sz="2800"/>
              <a:t>.</a:t>
            </a:r>
          </a:p>
          <a:p>
            <a:r>
              <a:rPr lang="en-GB" altLang="en-US" sz="2800"/>
              <a:t>Change shape - can be remoulded.</a:t>
            </a:r>
          </a:p>
          <a:p>
            <a:r>
              <a:rPr lang="en-GB" altLang="en-US" sz="2800"/>
              <a:t>Weak forces reform in new shape when cold.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2B392F8D-294F-B4F5-F130-51AAAA017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477000" cy="197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>
            <a:extLst>
              <a:ext uri="{FF2B5EF4-FFF2-40B4-BE49-F238E27FC236}">
                <a16:creationId xmlns:a16="http://schemas.microsoft.com/office/drawing/2014/main" id="{4A343178-7AAA-8E0D-66B4-686BE933E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</p:spPr>
        <p:txBody>
          <a:bodyPr/>
          <a:lstStyle/>
          <a:p>
            <a:r>
              <a:rPr lang="en-GB" altLang="en-US"/>
              <a:t>Thermosets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B7982FFB-DF10-439C-E04D-A1653B2D43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429000"/>
            <a:ext cx="6705600" cy="2133600"/>
          </a:xfrm>
        </p:spPr>
        <p:txBody>
          <a:bodyPr/>
          <a:lstStyle/>
          <a:p>
            <a:r>
              <a:rPr lang="en-GB" altLang="en-US" sz="2800"/>
              <a:t>Extensive cross-linking formed by covalent bonds.</a:t>
            </a:r>
          </a:p>
          <a:p>
            <a:r>
              <a:rPr lang="en-GB" altLang="en-US" sz="2800"/>
              <a:t>Bonds prevent chains moving relative to each other. </a:t>
            </a:r>
          </a:p>
          <a:p>
            <a:r>
              <a:rPr lang="en-GB" altLang="en-US" sz="2800"/>
              <a:t>What will the properties of this type of plastic be like?</a:t>
            </a:r>
          </a:p>
        </p:txBody>
      </p:sp>
      <p:pic>
        <p:nvPicPr>
          <p:cNvPr id="15371" name="Picture 11">
            <a:extLst>
              <a:ext uri="{FF2B5EF4-FFF2-40B4-BE49-F238E27FC236}">
                <a16:creationId xmlns:a16="http://schemas.microsoft.com/office/drawing/2014/main" id="{BD901976-429F-B08D-060A-15B384723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70104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utoUpdateAnimBg="0"/>
      <p:bldP spid="1536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6C884DA-6459-8BEE-BD96-F81B0F761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Longer chains make stronger polymers.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A9C10981-9C8A-7F99-799D-9ABF9F4709E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752600"/>
            <a:ext cx="4724400" cy="4724400"/>
          </a:xfrm>
        </p:spPr>
        <p:txBody>
          <a:bodyPr/>
          <a:lstStyle/>
          <a:p>
            <a:r>
              <a:rPr lang="en-GB" altLang="en-US" sz="2600"/>
              <a:t>Critical length needed before strength increases.</a:t>
            </a:r>
          </a:p>
          <a:p>
            <a:r>
              <a:rPr lang="en-GB" altLang="en-US" sz="2600"/>
              <a:t>Hydrocarbon polymers average of 100 repeating units necessary but only 40 for nylons.</a:t>
            </a:r>
          </a:p>
          <a:p>
            <a:r>
              <a:rPr lang="en-GB" altLang="en-US" sz="2600"/>
              <a:t>Tensile strength measures the forces needed to snap a polymer.</a:t>
            </a:r>
          </a:p>
          <a:p>
            <a:r>
              <a:rPr lang="en-GB" altLang="en-US" sz="2600"/>
              <a:t>More tangles + more touching!!!</a:t>
            </a:r>
          </a:p>
        </p:txBody>
      </p:sp>
      <p:graphicFrame>
        <p:nvGraphicFramePr>
          <p:cNvPr id="16394" name="Object 10">
            <a:extLst>
              <a:ext uri="{FF2B5EF4-FFF2-40B4-BE49-F238E27FC236}">
                <a16:creationId xmlns:a16="http://schemas.microsoft.com/office/drawing/2014/main" id="{EE9886A7-E594-09A0-CEC7-D106D9F631DF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239713" y="2133600"/>
          <a:ext cx="3417887" cy="35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744641" imgH="6904762" progId="MS_ClipArt_Gallery.5">
                  <p:embed/>
                </p:oleObj>
              </mc:Choice>
              <mc:Fallback>
                <p:oleObj name="Clip" r:id="rId3" imgW="6744641" imgH="6904762" progId="MS_ClipArt_Gallery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2133600"/>
                        <a:ext cx="3417887" cy="3500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33835CD-24DE-1770-367C-70D12344C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Crystalline polymers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252C3EB-D753-9F1B-1D92-0C70A7D1442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4572000" cy="4648200"/>
          </a:xfrm>
        </p:spPr>
        <p:txBody>
          <a:bodyPr/>
          <a:lstStyle/>
          <a:p>
            <a:r>
              <a:rPr lang="en-GB" altLang="en-US" sz="2600"/>
              <a:t>Areas in polymer where chains packed in regular way.</a:t>
            </a:r>
          </a:p>
          <a:p>
            <a:r>
              <a:rPr lang="en-GB" altLang="en-US" sz="2600"/>
              <a:t>Both amorphous and crystalline areas in same polymer.</a:t>
            </a:r>
          </a:p>
          <a:p>
            <a:r>
              <a:rPr lang="en-GB" altLang="en-US" sz="2600"/>
              <a:t>Crystalline - regular chain structure - no bulky side groups.</a:t>
            </a:r>
          </a:p>
          <a:p>
            <a:r>
              <a:rPr lang="en-GB" altLang="en-US" sz="2600"/>
              <a:t>More crystalline polymer - stronger and less flexible.</a:t>
            </a:r>
          </a:p>
        </p:txBody>
      </p:sp>
      <p:graphicFrame>
        <p:nvGraphicFramePr>
          <p:cNvPr id="17415" name="Object 7">
            <a:extLst>
              <a:ext uri="{FF2B5EF4-FFF2-40B4-BE49-F238E27FC236}">
                <a16:creationId xmlns:a16="http://schemas.microsoft.com/office/drawing/2014/main" id="{EC709AFE-F458-4492-D510-9A15837F682E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73638" y="1600200"/>
          <a:ext cx="345122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7144747" imgH="9307224" progId="MS_ClipArt_Gallery.5">
                  <p:embed/>
                </p:oleObj>
              </mc:Choice>
              <mc:Fallback>
                <p:oleObj name="Clip" r:id="rId3" imgW="7144747" imgH="9307224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1600200"/>
                        <a:ext cx="3451225" cy="449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66F3BCA-6A84-B7C3-DED7-B3AC49AFE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GB" altLang="en-US"/>
              <a:t>Cold-drawing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A6FF416A-0030-1CA2-964B-747262DC60B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3962400"/>
            <a:ext cx="8077200" cy="2438400"/>
          </a:xfrm>
        </p:spPr>
        <p:txBody>
          <a:bodyPr/>
          <a:lstStyle/>
          <a:p>
            <a:r>
              <a:rPr lang="en-GB" altLang="en-US" sz="2800"/>
              <a:t>When a polymer is stretched a ‘neck’ forms.</a:t>
            </a:r>
          </a:p>
          <a:p>
            <a:r>
              <a:rPr lang="en-GB" altLang="en-US" sz="2800"/>
              <a:t>What happens to the chains in the ‘neck’?</a:t>
            </a:r>
          </a:p>
          <a:p>
            <a:r>
              <a:rPr lang="en-GB" altLang="en-US" sz="2800"/>
              <a:t>Cold drawing is used to increase a polymers’ strength. Why then do the handles of plastic carrier bags snap if you fill them full of tins of beans?</a:t>
            </a:r>
          </a:p>
        </p:txBody>
      </p:sp>
      <p:graphicFrame>
        <p:nvGraphicFramePr>
          <p:cNvPr id="18439" name="Object 7">
            <a:extLst>
              <a:ext uri="{FF2B5EF4-FFF2-40B4-BE49-F238E27FC236}">
                <a16:creationId xmlns:a16="http://schemas.microsoft.com/office/drawing/2014/main" id="{B3FFBE54-4C29-A490-4FB3-56B9CBFF9A83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1447800" y="1295400"/>
          <a:ext cx="6248400" cy="274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6857143" imgH="4676190" progId="MS_ClipArt_Gallery.5">
                  <p:embed/>
                </p:oleObj>
              </mc:Choice>
              <mc:Fallback>
                <p:oleObj name="Clip" r:id="rId3" imgW="6857143" imgH="4676190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95400"/>
                        <a:ext cx="6248400" cy="274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9F157130-CB76-1D4D-2298-9D00EF16A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599849C-8644-4A1A-7BBD-0BA6773029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a polymer?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CA362B0-6A17-D3F4-B48D-8390F89922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3810000" cy="2514600"/>
          </a:xfrm>
        </p:spPr>
        <p:txBody>
          <a:bodyPr/>
          <a:lstStyle/>
          <a:p>
            <a:r>
              <a:rPr lang="en-GB" altLang="en-US" sz="2800"/>
              <a:t>A long molecule made up from lots of small molecules called </a:t>
            </a:r>
          </a:p>
          <a:p>
            <a:r>
              <a:rPr lang="en-GB" altLang="en-US" sz="2800" i="1"/>
              <a:t>monomers.</a:t>
            </a:r>
          </a:p>
        </p:txBody>
      </p: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D4252113-A531-3960-9555-9D4CE41944C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81200"/>
            <a:ext cx="3810000" cy="4114800"/>
            <a:chOff x="4500" y="2160"/>
            <a:chExt cx="3960" cy="4500"/>
          </a:xfrm>
        </p:grpSpPr>
        <p:grpSp>
          <p:nvGrpSpPr>
            <p:cNvPr id="3078" name="Group 6">
              <a:extLst>
                <a:ext uri="{FF2B5EF4-FFF2-40B4-BE49-F238E27FC236}">
                  <a16:creationId xmlns:a16="http://schemas.microsoft.com/office/drawing/2014/main" id="{86E5DF88-E73B-FCED-2AC5-89078D03A5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0" y="2160"/>
              <a:ext cx="3960" cy="4500"/>
              <a:chOff x="2340" y="2160"/>
              <a:chExt cx="3960" cy="4500"/>
            </a:xfrm>
          </p:grpSpPr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579C3F3E-6E6F-BF8F-5FAC-4F0F02FD6C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0" y="2160"/>
                <a:ext cx="3960" cy="4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80" name="Group 8">
                <a:extLst>
                  <a:ext uri="{FF2B5EF4-FFF2-40B4-BE49-F238E27FC236}">
                    <a16:creationId xmlns:a16="http://schemas.microsoft.com/office/drawing/2014/main" id="{369BDF0E-DA7D-DB90-C2D3-71FB423F67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00" y="2520"/>
                <a:ext cx="3060" cy="3195"/>
                <a:chOff x="2700" y="2520"/>
                <a:chExt cx="3060" cy="3195"/>
              </a:xfrm>
            </p:grpSpPr>
            <p:sp>
              <p:nvSpPr>
                <p:cNvPr id="3081" name="Oval 9">
                  <a:extLst>
                    <a:ext uri="{FF2B5EF4-FFF2-40B4-BE49-F238E27FC236}">
                      <a16:creationId xmlns:a16="http://schemas.microsoft.com/office/drawing/2014/main" id="{18E6EBF4-FDBB-9255-5E77-9A822CDEC1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0" y="504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2" name="Oval 10">
                  <a:extLst>
                    <a:ext uri="{FF2B5EF4-FFF2-40B4-BE49-F238E27FC236}">
                      <a16:creationId xmlns:a16="http://schemas.microsoft.com/office/drawing/2014/main" id="{99E9608B-71CC-9492-B52F-4E165BA64D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0" y="529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3" name="Oval 11">
                  <a:extLst>
                    <a:ext uri="{FF2B5EF4-FFF2-40B4-BE49-F238E27FC236}">
                      <a16:creationId xmlns:a16="http://schemas.microsoft.com/office/drawing/2014/main" id="{C498BAC5-6F24-FEA2-A5EC-227FE707D0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50" y="522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4" name="Oval 12">
                  <a:extLst>
                    <a:ext uri="{FF2B5EF4-FFF2-40B4-BE49-F238E27FC236}">
                      <a16:creationId xmlns:a16="http://schemas.microsoft.com/office/drawing/2014/main" id="{B0516908-34D9-7864-F417-B574628D47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0" y="535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5" name="Oval 13">
                  <a:extLst>
                    <a:ext uri="{FF2B5EF4-FFF2-40B4-BE49-F238E27FC236}">
                      <a16:creationId xmlns:a16="http://schemas.microsoft.com/office/drawing/2014/main" id="{C868D5FE-F755-C1CF-7F28-2E75BF9796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75" y="526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86" name="Oval 14">
                  <a:extLst>
                    <a:ext uri="{FF2B5EF4-FFF2-40B4-BE49-F238E27FC236}">
                      <a16:creationId xmlns:a16="http://schemas.microsoft.com/office/drawing/2014/main" id="{1C5490AD-6CD2-FA27-C60B-88B9296FD2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0" y="513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087" name="Group 15">
                  <a:extLst>
                    <a:ext uri="{FF2B5EF4-FFF2-40B4-BE49-F238E27FC236}">
                      <a16:creationId xmlns:a16="http://schemas.microsoft.com/office/drawing/2014/main" id="{57A32CB6-1DA7-8796-6BFA-3CA5D836603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00" y="2520"/>
                  <a:ext cx="3060" cy="1500"/>
                  <a:chOff x="2700" y="2520"/>
                  <a:chExt cx="3060" cy="1500"/>
                </a:xfrm>
              </p:grpSpPr>
              <p:sp>
                <p:nvSpPr>
                  <p:cNvPr id="3088" name="Oval 16">
                    <a:extLst>
                      <a:ext uri="{FF2B5EF4-FFF2-40B4-BE49-F238E27FC236}">
                        <a16:creationId xmlns:a16="http://schemas.microsoft.com/office/drawing/2014/main" id="{02DF8985-A7C1-CA37-4EF0-4C6087A7E3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40" y="252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89" name="Oval 17">
                    <a:extLst>
                      <a:ext uri="{FF2B5EF4-FFF2-40B4-BE49-F238E27FC236}">
                        <a16:creationId xmlns:a16="http://schemas.microsoft.com/office/drawing/2014/main" id="{5A776283-1D95-3711-360B-8B5CDDD8C62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960" y="306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0" name="Oval 18">
                    <a:extLst>
                      <a:ext uri="{FF2B5EF4-FFF2-40B4-BE49-F238E27FC236}">
                        <a16:creationId xmlns:a16="http://schemas.microsoft.com/office/drawing/2014/main" id="{56FF3C27-BC33-271B-26CD-ACC79ECCCD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252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1" name="Oval 19">
                    <a:extLst>
                      <a:ext uri="{FF2B5EF4-FFF2-40B4-BE49-F238E27FC236}">
                        <a16:creationId xmlns:a16="http://schemas.microsoft.com/office/drawing/2014/main" id="{FC6C4A59-00D7-F54D-80F6-DB70A4423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20" y="324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2" name="Oval 20">
                    <a:extLst>
                      <a:ext uri="{FF2B5EF4-FFF2-40B4-BE49-F238E27FC236}">
                        <a16:creationId xmlns:a16="http://schemas.microsoft.com/office/drawing/2014/main" id="{27751D11-CBCF-6A6C-90FB-293B3B86BF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500" y="324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3" name="Oval 21">
                    <a:extLst>
                      <a:ext uri="{FF2B5EF4-FFF2-40B4-BE49-F238E27FC236}">
                        <a16:creationId xmlns:a16="http://schemas.microsoft.com/office/drawing/2014/main" id="{F4C869BD-420E-6BBC-98BA-F76330E8826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400" y="288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4" name="Oval 22">
                    <a:extLst>
                      <a:ext uri="{FF2B5EF4-FFF2-40B4-BE49-F238E27FC236}">
                        <a16:creationId xmlns:a16="http://schemas.microsoft.com/office/drawing/2014/main" id="{E19EF8CA-1A64-E0B9-035E-81F9F4F221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660" y="366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5" name="Oval 23">
                    <a:extLst>
                      <a:ext uri="{FF2B5EF4-FFF2-40B4-BE49-F238E27FC236}">
                        <a16:creationId xmlns:a16="http://schemas.microsoft.com/office/drawing/2014/main" id="{54101F50-F82A-EDE4-DAB0-96AE380801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270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096" name="Oval 24">
                    <a:extLst>
                      <a:ext uri="{FF2B5EF4-FFF2-40B4-BE49-F238E27FC236}">
                        <a16:creationId xmlns:a16="http://schemas.microsoft.com/office/drawing/2014/main" id="{911F5869-B176-216C-6B2C-D80675C6474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3420"/>
                    <a:ext cx="360" cy="36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97" name="Oval 25">
                  <a:extLst>
                    <a:ext uri="{FF2B5EF4-FFF2-40B4-BE49-F238E27FC236}">
                      <a16:creationId xmlns:a16="http://schemas.microsoft.com/office/drawing/2014/main" id="{92D56A21-ADC6-9A9F-C5DA-54C63974A3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85" y="511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8" name="Oval 26">
                  <a:extLst>
                    <a:ext uri="{FF2B5EF4-FFF2-40B4-BE49-F238E27FC236}">
                      <a16:creationId xmlns:a16="http://schemas.microsoft.com/office/drawing/2014/main" id="{F2E584D9-6733-61CC-1CEE-03BCAB1298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5310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9" name="Oval 27">
                  <a:extLst>
                    <a:ext uri="{FF2B5EF4-FFF2-40B4-BE49-F238E27FC236}">
                      <a16:creationId xmlns:a16="http://schemas.microsoft.com/office/drawing/2014/main" id="{D884EDD7-DC0C-EB85-E7BD-9206C1AE7F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25" y="5175"/>
                  <a:ext cx="360" cy="36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3100" name="Line 28">
              <a:extLst>
                <a:ext uri="{FF2B5EF4-FFF2-40B4-BE49-F238E27FC236}">
                  <a16:creationId xmlns:a16="http://schemas.microsoft.com/office/drawing/2014/main" id="{2564D247-C328-CEE3-2E72-8A55D8E6006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14938">
              <a:off x="6300" y="4320"/>
              <a:ext cx="72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5D06EFB-3D7B-17B6-ACFD-1DD9437E6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All the same monomer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593B7FD-C49F-20C5-58F2-4A8502B05F5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Monomers all same type (A) </a:t>
            </a:r>
          </a:p>
          <a:p>
            <a:r>
              <a:rPr lang="en-GB" altLang="en-US" sz="2800"/>
              <a:t>A + A + A + A </a:t>
            </a:r>
            <a:r>
              <a:rPr lang="en-GB" altLang="en-US" sz="2800">
                <a:sym typeface="Wingdings" panose="05000000000000000000" pitchFamily="2" charset="2"/>
              </a:rPr>
              <a:t> 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-A-A-A-A-</a:t>
            </a:r>
            <a:endParaRPr lang="en-GB" altLang="en-US" sz="2800" i="1"/>
          </a:p>
          <a:p>
            <a:r>
              <a:rPr lang="en-GB" altLang="en-US" sz="2800" i="1"/>
              <a:t>eg poly(ethene) polychloroethene  PVC</a:t>
            </a:r>
            <a:endParaRPr lang="en-GB" altLang="en-US" sz="2800"/>
          </a:p>
        </p:txBody>
      </p:sp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71478970-B9DE-4B1C-31A4-B135F1DA8D91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05400" y="2362200"/>
          <a:ext cx="16002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919800" imgH="879480" progId="MS_ClipArt_Gallery.5">
                  <p:embed/>
                </p:oleObj>
              </mc:Choice>
              <mc:Fallback>
                <p:oleObj name="Clip" r:id="rId3" imgW="919800" imgH="879480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62200"/>
                        <a:ext cx="1600200" cy="1530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6FD51521-D57C-E79F-CF5F-741B1186B0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3810000"/>
          <a:ext cx="167640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3565483" imgH="3470936" progId="MicrosoftWorks.WkShbSrv.6">
                  <p:embed/>
                </p:oleObj>
              </mc:Choice>
              <mc:Fallback>
                <p:oleObj name="Clip" r:id="rId5" imgW="3565483" imgH="3470936" progId="MicrosoftWorks.WkShbSrv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810000"/>
                        <a:ext cx="1676400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1305134-AFA5-ECD9-E17D-ABB2EC6230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Different monomers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F0D86AFE-C415-453E-5086-A289B5A9A295}"/>
              </a:ext>
            </a:extLst>
          </p:cNvPr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609600" y="2057400"/>
          <a:ext cx="17176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3010972" imgH="3470936" progId="MicrosoftWorks.WkShbSrv.6">
                  <p:embed/>
                </p:oleObj>
              </mc:Choice>
              <mc:Fallback>
                <p:oleObj name="Clip" r:id="rId3" imgW="3010972" imgH="3470936" progId="MicrosoftWorks.WkShbSrv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171767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>
            <a:extLst>
              <a:ext uri="{FF2B5EF4-FFF2-40B4-BE49-F238E27FC236}">
                <a16:creationId xmlns:a16="http://schemas.microsoft.com/office/drawing/2014/main" id="{B16E6A84-EB97-27D5-13ED-A99AF03A635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Monomers  of two different types A + B</a:t>
            </a:r>
          </a:p>
          <a:p>
            <a:r>
              <a:rPr lang="en-GB" altLang="en-US" sz="2800"/>
              <a:t>A + B + A + B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 -A-B-A-B-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eg polyamides </a:t>
            </a:r>
          </a:p>
          <a:p>
            <a:r>
              <a:rPr lang="en-GB" altLang="en-US" sz="2800">
                <a:sym typeface="Wingdings" panose="05000000000000000000" pitchFamily="2" charset="2"/>
              </a:rPr>
              <a:t>polyesters</a:t>
            </a:r>
            <a:endParaRPr lang="en-GB" altLang="en-US" sz="2800"/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AF4A37E9-1316-A892-3F7A-AF318B5509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4038600"/>
          <a:ext cx="1069975" cy="18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1070729" imgH="1821593" progId="MicrosoftWorks.WkShbSrv.6">
                  <p:embed/>
                </p:oleObj>
              </mc:Choice>
              <mc:Fallback>
                <p:oleObj name="Clip" r:id="rId5" imgW="1070729" imgH="1821593" progId="MicrosoftWorks.WkShbSrv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1069975" cy="182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C43A08A-30CE-A77F-FE00-B21B4601E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Addition polymerisation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857007C-CDDE-C9C5-BD8A-72512B495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Monomers contain C=C bonds</a:t>
            </a:r>
          </a:p>
          <a:p>
            <a:r>
              <a:rPr lang="en-GB" altLang="en-US"/>
              <a:t>Double bond opens to (link) bond to next monomer molecule</a:t>
            </a:r>
          </a:p>
          <a:p>
            <a:r>
              <a:rPr lang="en-GB" altLang="en-US"/>
              <a:t>Chain forms when same basic unit is repeated over and over.</a:t>
            </a:r>
          </a:p>
          <a:p>
            <a:r>
              <a:rPr lang="en-GB" altLang="en-US"/>
              <a:t>Modern polymers also developed based on alkynes R-C    C - R’</a:t>
            </a:r>
          </a:p>
        </p:txBody>
      </p:sp>
      <p:grpSp>
        <p:nvGrpSpPr>
          <p:cNvPr id="7178" name="Group 10">
            <a:extLst>
              <a:ext uri="{FF2B5EF4-FFF2-40B4-BE49-F238E27FC236}">
                <a16:creationId xmlns:a16="http://schemas.microsoft.com/office/drawing/2014/main" id="{972ECE53-D3D0-3F35-9605-06E68EF2A39B}"/>
              </a:ext>
            </a:extLst>
          </p:cNvPr>
          <p:cNvGrpSpPr>
            <a:grpSpLocks/>
          </p:cNvGrpSpPr>
          <p:nvPr/>
        </p:nvGrpSpPr>
        <p:grpSpPr bwMode="auto">
          <a:xfrm>
            <a:off x="3211513" y="5410200"/>
            <a:ext cx="312737" cy="168275"/>
            <a:chOff x="3312" y="3456"/>
            <a:chExt cx="197" cy="106"/>
          </a:xfrm>
        </p:grpSpPr>
        <p:sp>
          <p:nvSpPr>
            <p:cNvPr id="7175" name="Line 7">
              <a:extLst>
                <a:ext uri="{FF2B5EF4-FFF2-40B4-BE49-F238E27FC236}">
                  <a16:creationId xmlns:a16="http://schemas.microsoft.com/office/drawing/2014/main" id="{E7DE1890-F8C8-F61F-E28F-90C8E25C1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45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6" name="Line 8">
              <a:extLst>
                <a:ext uri="{FF2B5EF4-FFF2-40B4-BE49-F238E27FC236}">
                  <a16:creationId xmlns:a16="http://schemas.microsoft.com/office/drawing/2014/main" id="{12323495-08F4-336E-86A4-3C4BEB309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77" name="Line 9">
              <a:extLst>
                <a:ext uri="{FF2B5EF4-FFF2-40B4-BE49-F238E27FC236}">
                  <a16:creationId xmlns:a16="http://schemas.microsoft.com/office/drawing/2014/main" id="{F1E59991-3FCD-335C-1CFC-9C6CC05FC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7" y="356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9B1E0EB-66BB-A08E-487E-0767F64F9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Copolymerisation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5A4EB8-4CB7-D406-C660-77BF594F58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/>
              <a:t>when more than one monomer is used.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An irregular chain structure will result eg propene/ethene/propene/propene/ethene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Why might polymers designers want to design a polymer in this way?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(Hint) Intermolecular bonds!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EF24B2F-8502-6DC8-194E-ECCFDEBB2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Elastomers, plastics &amp; fibres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90F8FF2-7D29-5350-999E-E726AC82EB4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Find a definition and suggest your own example of each of these.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3137D185-A7B4-69CE-11BF-0098052CBCB4}"/>
              </a:ext>
            </a:extLst>
          </p:cNvPr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800600" y="1828800"/>
          <a:ext cx="22098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826091" imgH="1077821" progId="MicrosoftWorks.WkShbSrv.6">
                  <p:embed/>
                </p:oleObj>
              </mc:Choice>
              <mc:Fallback>
                <p:oleObj name="Clip" r:id="rId3" imgW="1826091" imgH="1077821" progId="MicrosoftWorks.WkShbSrv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2209800" cy="130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1742E3DE-689B-0383-D67E-D011D104CB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3048000"/>
          <a:ext cx="1265238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5" imgW="2160603" imgH="2679597" progId="MicrosoftWorks.WkShbSrv.6">
                  <p:embed/>
                </p:oleObj>
              </mc:Choice>
              <mc:Fallback>
                <p:oleObj name="Clip" r:id="rId5" imgW="2160603" imgH="2679597" progId="MicrosoftWorks.WkShbSrv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048000"/>
                        <a:ext cx="1265238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6E1E03E8-DD97-6623-8FA0-118871BE3C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4038600"/>
          <a:ext cx="1816100" cy="144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7" imgW="1816337" imgH="1449707" progId="MicrosoftWorks.WkShbSrv.6">
                  <p:embed/>
                </p:oleObj>
              </mc:Choice>
              <mc:Fallback>
                <p:oleObj name="Clip" r:id="rId7" imgW="1816337" imgH="1449707" progId="MicrosoftWorks.WkShbSrv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38600"/>
                        <a:ext cx="1816100" cy="144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ACE2C1D-1D1E-B7C0-4C05-2926D0E5C1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decides the properties of a polymer?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0D28BD4-8926-DCB0-5185-0077DF983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Stronger attractive forces between chains = stronger, less flexible polymer.</a:t>
            </a:r>
          </a:p>
          <a:p>
            <a:r>
              <a:rPr lang="en-GB" altLang="en-US" sz="2800"/>
              <a:t>Chains able to slide past each other = flexible polymer .</a:t>
            </a:r>
          </a:p>
          <a:p>
            <a:r>
              <a:rPr lang="en-GB" altLang="en-US" sz="2800"/>
              <a:t>In poly(ethene) attractive forces are weak instantaneous dipole - induced dipole, will it be flexible or not?</a:t>
            </a:r>
          </a:p>
          <a:p>
            <a:r>
              <a:rPr lang="en-GB" altLang="en-US" sz="2800"/>
              <a:t>Nylon has strong hydrogen bonds, why does this make it a strong fibre?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787101D-B458-5B46-DB5F-9C9972BE8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Getting ideas straight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D5CB4B2-4B86-5987-5FDB-18B2A067B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Look at page 110 -111 of </a:t>
            </a:r>
            <a:r>
              <a:rPr lang="en-GB" altLang="en-US" i="1"/>
              <a:t>Chemical Ideas</a:t>
            </a:r>
            <a:r>
              <a:rPr lang="en-GB" altLang="en-US"/>
              <a:t>.</a:t>
            </a:r>
          </a:p>
          <a:p>
            <a:r>
              <a:rPr lang="en-GB" altLang="en-US"/>
              <a:t>Take turns in explaining to a partner how the following molecular structures affect the overall properties of polymers :- </a:t>
            </a:r>
          </a:p>
          <a:p>
            <a:r>
              <a:rPr lang="en-GB" altLang="en-US">
                <a:solidFill>
                  <a:srgbClr val="FF0000"/>
                </a:solidFill>
              </a:rPr>
              <a:t>chain length,</a:t>
            </a:r>
            <a:r>
              <a:rPr lang="en-GB" altLang="en-US"/>
              <a:t>	</a:t>
            </a:r>
            <a:r>
              <a:rPr lang="en-GB" altLang="en-US">
                <a:solidFill>
                  <a:srgbClr val="6600FF"/>
                </a:solidFill>
              </a:rPr>
              <a:t>different side groups</a:t>
            </a:r>
            <a:r>
              <a:rPr lang="en-GB" altLang="en-US"/>
              <a:t>,	</a:t>
            </a:r>
            <a:r>
              <a:rPr lang="en-GB" altLang="en-US">
                <a:solidFill>
                  <a:srgbClr val="990099"/>
                </a:solidFill>
              </a:rPr>
              <a:t>chain branching,</a:t>
            </a:r>
            <a:r>
              <a:rPr lang="en-GB" altLang="en-US"/>
              <a:t>	</a:t>
            </a:r>
            <a:r>
              <a:rPr lang="en-GB" altLang="en-US">
                <a:solidFill>
                  <a:srgbClr val="66FF33"/>
                </a:solidFill>
              </a:rPr>
              <a:t>stereoregularity,</a:t>
            </a:r>
            <a:r>
              <a:rPr lang="en-GB" altLang="en-US"/>
              <a:t> 	</a:t>
            </a:r>
            <a:r>
              <a:rPr lang="en-GB" altLang="en-US">
                <a:solidFill>
                  <a:srgbClr val="FF6699"/>
                </a:solidFill>
              </a:rPr>
              <a:t>chain flexibility,</a:t>
            </a:r>
            <a:r>
              <a:rPr lang="en-GB" altLang="en-US"/>
              <a:t>	</a:t>
            </a:r>
            <a:r>
              <a:rPr lang="en-GB" altLang="en-US">
                <a:solidFill>
                  <a:srgbClr val="993300"/>
                </a:solidFill>
              </a:rPr>
              <a:t>cross linking.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580</Words>
  <Application>Microsoft Office PowerPoint</Application>
  <PresentationFormat>On-screen Show (4:3)</PresentationFormat>
  <Paragraphs>86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Wingdings</vt:lpstr>
      <vt:lpstr>Arial</vt:lpstr>
      <vt:lpstr>Default Design</vt:lpstr>
      <vt:lpstr>Microsoft Clip Gallery</vt:lpstr>
      <vt:lpstr>Clip Image</vt:lpstr>
      <vt:lpstr>The Structure and Properties of Polymers</vt:lpstr>
      <vt:lpstr>What is a polymer?</vt:lpstr>
      <vt:lpstr>All the same monomer</vt:lpstr>
      <vt:lpstr>Different monomers</vt:lpstr>
      <vt:lpstr>Addition polymerisation</vt:lpstr>
      <vt:lpstr>Copolymerisation</vt:lpstr>
      <vt:lpstr>Elastomers, plastics &amp; fibres</vt:lpstr>
      <vt:lpstr>What decides the properties of a polymer?</vt:lpstr>
      <vt:lpstr>Getting ideas straight</vt:lpstr>
      <vt:lpstr>Thermoplastics (80%)</vt:lpstr>
      <vt:lpstr>Thermosets</vt:lpstr>
      <vt:lpstr>Longer chains make stronger polymers.</vt:lpstr>
      <vt:lpstr>Crystalline polymers</vt:lpstr>
      <vt:lpstr>Cold-drawing</vt:lpstr>
      <vt:lpstr>PowerPoint Presentation</vt:lpstr>
    </vt:vector>
  </TitlesOfParts>
  <Company>Small Heath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and Properties of Polymers</dc:title>
  <dc:creator>M Tyrrell</dc:creator>
  <cp:lastModifiedBy>Nayan GRIFFITHS</cp:lastModifiedBy>
  <cp:revision>26</cp:revision>
  <dcterms:created xsi:type="dcterms:W3CDTF">2002-02-05T19:41:42Z</dcterms:created>
  <dcterms:modified xsi:type="dcterms:W3CDTF">2023-05-23T22:10:49Z</dcterms:modified>
</cp:coreProperties>
</file>