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7"/>
  </p:notesMasterIdLst>
  <p:sldIdLst>
    <p:sldId id="258" r:id="rId2"/>
    <p:sldId id="259" r:id="rId3"/>
    <p:sldId id="256" r:id="rId4"/>
    <p:sldId id="257" r:id="rId5"/>
    <p:sldId id="260" r:id="rId6"/>
    <p:sldId id="271" r:id="rId7"/>
    <p:sldId id="265" r:id="rId8"/>
    <p:sldId id="266" r:id="rId9"/>
    <p:sldId id="267" r:id="rId10"/>
    <p:sldId id="273" r:id="rId11"/>
    <p:sldId id="261" r:id="rId12"/>
    <p:sldId id="262" r:id="rId13"/>
    <p:sldId id="263" r:id="rId14"/>
    <p:sldId id="264" r:id="rId15"/>
    <p:sldId id="274" r:id="rId16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7" d="100"/>
          <a:sy n="117" d="100"/>
        </p:scale>
        <p:origin x="10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DF4D4E56-D5C3-0AAF-FC58-4424D10BA32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en-GB" altLang="en-US"/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355BB5DA-2EA9-8C7A-F709-9E72384BA0F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endParaRPr lang="en-GB" altLang="en-US"/>
          </a:p>
        </p:txBody>
      </p:sp>
      <p:sp>
        <p:nvSpPr>
          <p:cNvPr id="40964" name="Rectangle 4">
            <a:extLst>
              <a:ext uri="{FF2B5EF4-FFF2-40B4-BE49-F238E27FC236}">
                <a16:creationId xmlns:a16="http://schemas.microsoft.com/office/drawing/2014/main" id="{11C858DE-1822-2AEC-F390-5E98ADD72675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0965" name="Rectangle 5">
            <a:extLst>
              <a:ext uri="{FF2B5EF4-FFF2-40B4-BE49-F238E27FC236}">
                <a16:creationId xmlns:a16="http://schemas.microsoft.com/office/drawing/2014/main" id="{1A2658DD-46A8-B17F-8B0E-ED107B98DEE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40966" name="Rectangle 6">
            <a:extLst>
              <a:ext uri="{FF2B5EF4-FFF2-40B4-BE49-F238E27FC236}">
                <a16:creationId xmlns:a16="http://schemas.microsoft.com/office/drawing/2014/main" id="{51F57111-A84B-E108-5712-48B0F108FC8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en-GB" altLang="en-US"/>
          </a:p>
        </p:txBody>
      </p:sp>
      <p:sp>
        <p:nvSpPr>
          <p:cNvPr id="40967" name="Rectangle 7">
            <a:extLst>
              <a:ext uri="{FF2B5EF4-FFF2-40B4-BE49-F238E27FC236}">
                <a16:creationId xmlns:a16="http://schemas.microsoft.com/office/drawing/2014/main" id="{B938AB80-3E75-6100-EB6C-529EF860ACF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865E06C4-BF75-40A6-A3CE-29E955BD930E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5717933-4EF4-81F2-7CD3-375665562B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A2BA36B-9C9C-41F0-B68D-85879EF936C2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41986" name="Rectangle 2">
            <a:extLst>
              <a:ext uri="{FF2B5EF4-FFF2-40B4-BE49-F238E27FC236}">
                <a16:creationId xmlns:a16="http://schemas.microsoft.com/office/drawing/2014/main" id="{47D41C65-3C64-DBB4-C845-FF529379FD7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3FC0A1E7-40DA-D4D7-FD4E-991BD1298A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9B416CB-1965-CF4F-DA5E-0C55E5C4CE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8344BE-237D-466B-8FB5-BA9163A49432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43010" name="Rectangle 2">
            <a:extLst>
              <a:ext uri="{FF2B5EF4-FFF2-40B4-BE49-F238E27FC236}">
                <a16:creationId xmlns:a16="http://schemas.microsoft.com/office/drawing/2014/main" id="{FC63B87E-B2A2-11E4-41F5-F2B17253C73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1D7EB47E-6CB1-6F8F-0F0F-C141ADF3DB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D3270B9-9D23-FB12-5B89-A822BC19CAF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251C5C4-2716-4D25-B5BB-FB800F28A71F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44034" name="Rectangle 2">
            <a:extLst>
              <a:ext uri="{FF2B5EF4-FFF2-40B4-BE49-F238E27FC236}">
                <a16:creationId xmlns:a16="http://schemas.microsoft.com/office/drawing/2014/main" id="{37DA4D7F-65B5-761D-F6F7-69D3845FD15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B349FC01-ECFB-0ADB-DA65-4836035649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689E17B-033F-F3BD-7432-39DF6AA8942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A88AEF-D015-43CB-ACBA-0F7C5CDC87FF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45058" name="Rectangle 2">
            <a:extLst>
              <a:ext uri="{FF2B5EF4-FFF2-40B4-BE49-F238E27FC236}">
                <a16:creationId xmlns:a16="http://schemas.microsoft.com/office/drawing/2014/main" id="{AD35B2C4-B33F-D69E-4BAB-1D608D907C8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933C2E19-9955-E824-E135-AC9155BEDD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F666A6B-1E45-752D-DD67-66D42E09EE3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CADE58D-9FE4-4525-A57F-74AB91C2BA3F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46082" name="Rectangle 2">
            <a:extLst>
              <a:ext uri="{FF2B5EF4-FFF2-40B4-BE49-F238E27FC236}">
                <a16:creationId xmlns:a16="http://schemas.microsoft.com/office/drawing/2014/main" id="{84E19FD0-CFA1-8C7F-926A-AC9325FE96E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5C13B40E-3B44-1D9F-7BF7-A4A0055674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B029C1B-DE71-B651-F4C8-15C1F76F68C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8D31AF-2EB0-43EF-A5F3-44A5A736728C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47106" name="Rectangle 2">
            <a:extLst>
              <a:ext uri="{FF2B5EF4-FFF2-40B4-BE49-F238E27FC236}">
                <a16:creationId xmlns:a16="http://schemas.microsoft.com/office/drawing/2014/main" id="{87612C18-9EB3-2502-66C3-31056A68E46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972B00BF-EA82-6A3C-CBF2-7B9FA3567B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23E3EA3-BE93-E95B-0C54-BEFE34A8C7A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24785C-6BB2-427C-81FA-CBDB805E6313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48130" name="Rectangle 2">
            <a:extLst>
              <a:ext uri="{FF2B5EF4-FFF2-40B4-BE49-F238E27FC236}">
                <a16:creationId xmlns:a16="http://schemas.microsoft.com/office/drawing/2014/main" id="{1D04330F-F8B3-2B16-6CEA-A298D95706A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C5904FD5-31F2-4001-DFB8-ECB8FC7ADD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8945033-AE0F-D26F-A030-76DFC6BE218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A0C81F8-9E19-4FC3-9810-70EBFE72118B}" type="slidenum">
              <a:rPr lang="en-GB" altLang="en-US"/>
              <a:pPr/>
              <a:t>8</a:t>
            </a:fld>
            <a:endParaRPr lang="en-GB" altLang="en-US"/>
          </a:p>
        </p:txBody>
      </p:sp>
      <p:sp>
        <p:nvSpPr>
          <p:cNvPr id="49154" name="Rectangle 2">
            <a:extLst>
              <a:ext uri="{FF2B5EF4-FFF2-40B4-BE49-F238E27FC236}">
                <a16:creationId xmlns:a16="http://schemas.microsoft.com/office/drawing/2014/main" id="{06113774-8DD6-CC56-EBC0-DA0AA71B757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3A76CD80-F3D7-6A71-9776-322CDE8EE6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5B210F0-99CC-D641-73CB-DB9A3757695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86A8C67-8078-4D32-AD7D-5444822D8383}" type="slidenum">
              <a:rPr lang="en-GB" altLang="en-US"/>
              <a:pPr/>
              <a:t>9</a:t>
            </a:fld>
            <a:endParaRPr lang="en-GB" altLang="en-US"/>
          </a:p>
        </p:txBody>
      </p:sp>
      <p:sp>
        <p:nvSpPr>
          <p:cNvPr id="50178" name="Rectangle 2">
            <a:extLst>
              <a:ext uri="{FF2B5EF4-FFF2-40B4-BE49-F238E27FC236}">
                <a16:creationId xmlns:a16="http://schemas.microsoft.com/office/drawing/2014/main" id="{50613740-8DCB-5B3B-4E80-AE222E06FBD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A505A9E0-60FE-6F3C-6E9B-D21C9D0614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C5B489C-EAF4-6F45-C403-C9B5B11C990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F21E34-0F84-4D52-801E-1AB5E75D99B7}" type="slidenum">
              <a:rPr lang="en-GB" altLang="en-US"/>
              <a:pPr/>
              <a:t>10</a:t>
            </a:fld>
            <a:endParaRPr lang="en-GB" altLang="en-US"/>
          </a:p>
        </p:txBody>
      </p:sp>
      <p:sp>
        <p:nvSpPr>
          <p:cNvPr id="51202" name="Rectangle 2">
            <a:extLst>
              <a:ext uri="{FF2B5EF4-FFF2-40B4-BE49-F238E27FC236}">
                <a16:creationId xmlns:a16="http://schemas.microsoft.com/office/drawing/2014/main" id="{8E882085-F1DF-C39D-EA76-663E3F8A7D1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4D22E6B4-1FC1-00C3-AE31-0483CBEC24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60D4F0F-B3B7-118F-17E8-724CB5BEAEF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FA7AF94-BE32-452C-9279-ACD01E4F3AC3}" type="slidenum">
              <a:rPr lang="en-GB" altLang="en-US"/>
              <a:pPr/>
              <a:t>11</a:t>
            </a:fld>
            <a:endParaRPr lang="en-GB" altLang="en-US"/>
          </a:p>
        </p:txBody>
      </p:sp>
      <p:sp>
        <p:nvSpPr>
          <p:cNvPr id="52226" name="Rectangle 2">
            <a:extLst>
              <a:ext uri="{FF2B5EF4-FFF2-40B4-BE49-F238E27FC236}">
                <a16:creationId xmlns:a16="http://schemas.microsoft.com/office/drawing/2014/main" id="{EE39DDD2-B9B1-3916-2A43-95D26F677D9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DD55FE6D-0DEB-E037-5DAE-CF35157B5B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83B9C18-A6DA-3936-1E8C-2AA1D09E1F4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8B4C90F-60D6-49BE-BD49-2AB5AF0F564B}" type="slidenum">
              <a:rPr lang="en-GB" altLang="en-US"/>
              <a:pPr/>
              <a:t>12</a:t>
            </a:fld>
            <a:endParaRPr lang="en-GB" altLang="en-US"/>
          </a:p>
        </p:txBody>
      </p:sp>
      <p:sp>
        <p:nvSpPr>
          <p:cNvPr id="53250" name="Rectangle 2">
            <a:extLst>
              <a:ext uri="{FF2B5EF4-FFF2-40B4-BE49-F238E27FC236}">
                <a16:creationId xmlns:a16="http://schemas.microsoft.com/office/drawing/2014/main" id="{987F7CAD-AFD1-4FB4-EED7-EDDBE881516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A9EC4049-44B8-A467-35DB-F9BA7329DF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99215EE-1B4A-539C-1861-7E3E842975F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86A3A6-9E13-44C2-936E-1B451BC9E06B}" type="slidenum">
              <a:rPr lang="en-GB" altLang="en-US"/>
              <a:pPr/>
              <a:t>13</a:t>
            </a:fld>
            <a:endParaRPr lang="en-GB" altLang="en-US"/>
          </a:p>
        </p:txBody>
      </p:sp>
      <p:sp>
        <p:nvSpPr>
          <p:cNvPr id="54274" name="Rectangle 2">
            <a:extLst>
              <a:ext uri="{FF2B5EF4-FFF2-40B4-BE49-F238E27FC236}">
                <a16:creationId xmlns:a16="http://schemas.microsoft.com/office/drawing/2014/main" id="{706AB042-C89F-F6BA-F36A-101BA5F3690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757E425B-10BE-A157-E474-348EF1171E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B924D61-E610-BC85-43A7-A15995A89AD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152F9D9-BAA0-42C1-99D8-CB4D4DFF34DE}" type="slidenum">
              <a:rPr lang="en-GB" altLang="en-US"/>
              <a:pPr/>
              <a:t>14</a:t>
            </a:fld>
            <a:endParaRPr lang="en-GB" altLang="en-US"/>
          </a:p>
        </p:txBody>
      </p:sp>
      <p:sp>
        <p:nvSpPr>
          <p:cNvPr id="55298" name="Rectangle 2">
            <a:extLst>
              <a:ext uri="{FF2B5EF4-FFF2-40B4-BE49-F238E27FC236}">
                <a16:creationId xmlns:a16="http://schemas.microsoft.com/office/drawing/2014/main" id="{22B9C895-72E2-D8DD-7660-7CDCD989DAC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B8F08CF0-0C1E-B93B-94BE-0E9D692078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FC8C66E-365E-1EBC-009E-F2DB5081039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835B726-9A75-41A6-AF8E-DF9A63506439}" type="slidenum">
              <a:rPr lang="en-GB" altLang="en-US"/>
              <a:pPr/>
              <a:t>15</a:t>
            </a:fld>
            <a:endParaRPr lang="en-GB" altLang="en-US"/>
          </a:p>
        </p:txBody>
      </p:sp>
      <p:sp>
        <p:nvSpPr>
          <p:cNvPr id="57346" name="Rectangle 2">
            <a:extLst>
              <a:ext uri="{FF2B5EF4-FFF2-40B4-BE49-F238E27FC236}">
                <a16:creationId xmlns:a16="http://schemas.microsoft.com/office/drawing/2014/main" id="{499723FD-EE60-C688-ABB8-21BA808A8FC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62EE8AD6-DF73-A1BB-1F8D-E17046824F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B65A96D1-F6A6-2FC4-4ACB-2076861791BE}"/>
              </a:ext>
            </a:extLst>
          </p:cNvPr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997075"/>
            <a:ext cx="7772400" cy="1431925"/>
          </a:xfrm>
        </p:spPr>
        <p:txBody>
          <a:bodyPr anchor="b" anchorCtr="1"/>
          <a:lstStyle>
            <a:lvl1pPr algn="ctr">
              <a:defRPr/>
            </a:lvl1pPr>
          </a:lstStyle>
          <a:p>
            <a:pPr lvl="0"/>
            <a:r>
              <a:rPr lang="en-GB" altLang="en-US" noProof="0"/>
              <a:t>Click to edit Master title style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E9CCC625-247B-871D-6F20-9D29A0400838}"/>
              </a:ext>
            </a:extLst>
          </p:cNvPr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GB" altLang="en-US" noProof="0"/>
              <a:t>Click to edit Master subtitle style</a:t>
            </a:r>
          </a:p>
        </p:txBody>
      </p:sp>
      <p:sp>
        <p:nvSpPr>
          <p:cNvPr id="6148" name="Freeform 4">
            <a:extLst>
              <a:ext uri="{FF2B5EF4-FFF2-40B4-BE49-F238E27FC236}">
                <a16:creationId xmlns:a16="http://schemas.microsoft.com/office/drawing/2014/main" id="{5D318820-4CED-2D03-4A61-3A0DE0C9351F}"/>
              </a:ext>
            </a:extLst>
          </p:cNvPr>
          <p:cNvSpPr>
            <a:spLocks/>
          </p:cNvSpPr>
          <p:nvPr/>
        </p:nvSpPr>
        <p:spPr bwMode="auto">
          <a:xfrm>
            <a:off x="285750" y="2803525"/>
            <a:ext cx="1588" cy="3035300"/>
          </a:xfrm>
          <a:custGeom>
            <a:avLst/>
            <a:gdLst>
              <a:gd name="T0" fmla="*/ 0 h 1912"/>
              <a:gd name="T1" fmla="*/ 6 h 1912"/>
              <a:gd name="T2" fmla="*/ 6 h 1912"/>
              <a:gd name="T3" fmla="*/ 60 h 1912"/>
              <a:gd name="T4" fmla="*/ 1912 h 1912"/>
              <a:gd name="T5" fmla="*/ 1912 h 1912"/>
              <a:gd name="T6" fmla="*/ 0 h 1912"/>
              <a:gd name="T7" fmla="*/ 0 h 191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  <a:cxn ang="0">
                <a:pos x="0" y="T5"/>
              </a:cxn>
              <a:cxn ang="0">
                <a:pos x="0" y="T6"/>
              </a:cxn>
              <a:cxn ang="0">
                <a:pos x="0" y="T7"/>
              </a:cxn>
            </a:cxnLst>
            <a:rect l="0" t="0" r="r" b="b"/>
            <a:pathLst>
              <a:path h="1912">
                <a:moveTo>
                  <a:pt x="0" y="0"/>
                </a:moveTo>
                <a:lnTo>
                  <a:pt x="0" y="6"/>
                </a:lnTo>
                <a:lnTo>
                  <a:pt x="0" y="6"/>
                </a:lnTo>
                <a:lnTo>
                  <a:pt x="0" y="60"/>
                </a:lnTo>
                <a:lnTo>
                  <a:pt x="0" y="1912"/>
                </a:lnTo>
                <a:lnTo>
                  <a:pt x="0" y="191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6BBA2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81FEC41E-102E-9BF3-7EA1-DFF2C957361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150" name="Rectangle 6">
            <a:extLst>
              <a:ext uri="{FF2B5EF4-FFF2-40B4-BE49-F238E27FC236}">
                <a16:creationId xmlns:a16="http://schemas.microsoft.com/office/drawing/2014/main" id="{490C3766-B099-3B4F-7231-C7271131C47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0DA08B77-5B66-431E-B286-8D7AACDB1F89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6151" name="Rectangle 7">
            <a:extLst>
              <a:ext uri="{FF2B5EF4-FFF2-40B4-BE49-F238E27FC236}">
                <a16:creationId xmlns:a16="http://schemas.microsoft.com/office/drawing/2014/main" id="{AFB70808-FF6F-97AA-804C-1117D4EDBB18}"/>
              </a:ext>
            </a:extLst>
          </p:cNvPr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2B6FC-AEDD-00D4-EC52-2683BB6D5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AEC3D9-9F47-52EA-AA8C-65C652B6BE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F0A3E2-4712-3FD3-2091-226E6605D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8D8274-CE71-F44E-90ED-6AB1D7987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AD3FA3-37E2-6E50-4B36-02491EC6A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D4518D-A9FC-442A-9857-C0DA2DED573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00262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5805F-FEF5-70A2-61F5-1E321C7214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CCF482-3E06-47A7-9B00-092D2976E6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A0FAC0-65D0-4C0B-DEF2-3CDC79EFE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4CD7DC-8642-2405-DC84-45C8BBFB8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775421-DC4B-7ED1-2416-E8BE02705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DFD268-F5FA-4B18-9AD4-D17F8C8FC3D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34681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6A88B-B357-795E-5856-C070D202A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B119C0-A954-D012-FCF1-D2B7C559FE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6BAA0B-DB4A-1635-F18B-F1C75D44AD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0A114D-C464-170D-4A35-834D03BC0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11F0E4-ABBB-4E0B-4210-48308A5E9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3655FC-065D-9000-D2D7-0049FAA79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C4FCC7-E12F-4E6A-A5EB-ABE80FAC248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73604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077CC-0E86-023D-751D-E30F9E09C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3233CC-016C-8E78-1BB2-0FB99C5406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79736E-ACBF-21B6-9985-B088EAD463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194F94-C515-16B0-FDBC-BC1B7E023F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24EBB6-D29E-89E1-D661-DE6813B697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0634DEF-30FA-B86C-E84E-9BE70AB9CC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B5C1E5-9755-890B-9963-C83085453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F4F5319-71F5-C316-6E68-CB12944F3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6C65D1-D0D2-457F-9DB6-ABB3D11E430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61122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9C335-595C-816B-1731-D33B8C3E7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A52069-594E-4B6F-0355-3167CB7CF3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05BFA4-E7B8-4CD8-BA66-1E222C67A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188379-6CB1-953C-4D44-3523CF276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486861-A8BF-4A26-AD32-10504F64669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17283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FF1B66-ECA6-8086-2083-6F21EF65C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575D18-313C-95D7-CA81-CDD2F4FA3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96CA53-DB10-AE77-74DA-BF0DB42EA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F52DD0-6B7C-4C08-8AD1-9B60FFF03FA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48436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22CD89-76A5-C7E0-565A-1F131A820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CAD1EE-2FC3-5271-12DB-9F528BF8E0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B2C9E7-D1A7-AC2C-EC8E-C79AC76169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567129-8CB3-F337-C1F5-E3F2307EE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9A65A1-78C4-9C04-830B-49163388E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9B67EE-C991-E235-109F-A58C72560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CD0BDE-9B78-4BA6-82D3-513C3544EC2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2799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D03B0-DBA6-A698-1550-49E2CC2AA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5316E5-F223-CE15-73DC-6C8CFEA514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1D130A-F828-33B7-7EB4-163CC510C0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BF52AD-185C-D807-2C54-0E8B5CBD9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F93170-2501-7EA7-8B43-19A15DCEE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F1371B-471D-9C5E-61D8-99EEC2C68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A08EAA-3BBC-4103-AAC1-11579385096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738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A500A-5FC8-FCD3-3D42-EF97F6388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CE281A-8C4D-F6C4-F345-80E4A3AC2B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4FF849-18CF-F0D2-16A4-A1FA52C8D7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D88123-753F-B99C-EB00-6BDB44C6A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4FBA12-F7AB-5AE1-EB0E-CDB8862E0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FAD587-86C9-4187-8422-D3EF2EA6CF9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96811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F99D061-8696-E8A0-97CF-F9D51FC9A8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92100"/>
            <a:ext cx="2057400" cy="57277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57058B-E6DA-DEE9-6929-07B8FBCF84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92100"/>
            <a:ext cx="6019800" cy="57277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3BE8EA-F26F-6F63-AB55-6E63E49446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63878C-B4FB-5158-105A-90AAF14DF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D0695A-BB59-3912-5DDD-B413C99A5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83769B-3EC6-475C-8BAE-6A32ACDA529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20426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134AFE49-0FC6-28D6-A0FE-2451332CCC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92100"/>
            <a:ext cx="8229600" cy="138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FC66636A-279C-11CE-768B-2E78795B5D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05000"/>
            <a:ext cx="82296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AF6D4179-E476-0936-17AD-A0EB92BDBB9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</a:lstStyle>
          <a:p>
            <a:endParaRPr lang="en-GB" altLang="en-US"/>
          </a:p>
        </p:txBody>
      </p:sp>
      <p:sp>
        <p:nvSpPr>
          <p:cNvPr id="5125" name="Rectangle 5">
            <a:extLst>
              <a:ext uri="{FF2B5EF4-FFF2-40B4-BE49-F238E27FC236}">
                <a16:creationId xmlns:a16="http://schemas.microsoft.com/office/drawing/2014/main" id="{0E90C335-7E69-3D0A-F926-329302B3AEF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</a:lstStyle>
          <a:p>
            <a:endParaRPr lang="en-GB" altLang="en-US"/>
          </a:p>
        </p:txBody>
      </p:sp>
      <p:sp>
        <p:nvSpPr>
          <p:cNvPr id="5126" name="Rectangle 6">
            <a:extLst>
              <a:ext uri="{FF2B5EF4-FFF2-40B4-BE49-F238E27FC236}">
                <a16:creationId xmlns:a16="http://schemas.microsoft.com/office/drawing/2014/main" id="{D864AEB1-1BD0-4985-B8A0-BA2E0EC2CAB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</a:lstStyle>
          <a:p>
            <a:fld id="{B40C76BF-4153-433D-B3AB-BEFC6A028F80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Tahoma" panose="020B0604030504040204" pitchFamily="34" charset="0"/>
        <a:buChar char="–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Tahoma" panose="020B0604030504040204" pitchFamily="34" charset="0"/>
        <a:buChar char="–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v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eachers.tv/video/12098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bpischools.org.uk/page/modules/solids-liquids-gases/slg2.cfm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resources.schoolscience.co.uk/ICI/11-14/materials/match1pg1.html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lgfl.skoool.co.uk/content/keystage3/chemistry/pc/learningsteps/TPTLC/launch.html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F9C2FA3E-B646-F0CF-4F32-A1ED3D92173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 sz="9600"/>
              <a:t>Matter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77D50C99-E887-3973-09A7-A4F0888DAE9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altLang="en-US"/>
              <a:t>Solid, liquid and gas</a:t>
            </a:r>
          </a:p>
        </p:txBody>
      </p:sp>
      <p:sp>
        <p:nvSpPr>
          <p:cNvPr id="8196" name="Text Box 4">
            <a:extLst>
              <a:ext uri="{FF2B5EF4-FFF2-40B4-BE49-F238E27FC236}">
                <a16:creationId xmlns:a16="http://schemas.microsoft.com/office/drawing/2014/main" id="{39DAD3C1-2713-EC57-44F9-09B50C7540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8038" y="4868863"/>
            <a:ext cx="20875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/>
              <a:t>Miss Doig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4">
            <a:extLst>
              <a:ext uri="{FF2B5EF4-FFF2-40B4-BE49-F238E27FC236}">
                <a16:creationId xmlns:a16="http://schemas.microsoft.com/office/drawing/2014/main" id="{8EC98952-47D1-339C-DB72-62BE8D2AB89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 sz="4000">
                <a:hlinkClick r:id="rId3"/>
              </a:rPr>
              <a:t>http://www.teachers.tv/video/12098</a:t>
            </a:r>
            <a:br>
              <a:rPr lang="en-GB" altLang="en-US" sz="4000"/>
            </a:br>
            <a:endParaRPr lang="en-GB" altLang="en-US" sz="4000"/>
          </a:p>
        </p:txBody>
      </p:sp>
      <p:sp>
        <p:nvSpPr>
          <p:cNvPr id="9221" name="Rectangle 5">
            <a:extLst>
              <a:ext uri="{FF2B5EF4-FFF2-40B4-BE49-F238E27FC236}">
                <a16:creationId xmlns:a16="http://schemas.microsoft.com/office/drawing/2014/main" id="{E405C0EA-75C4-8932-C905-77A5FD2730C0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altLang="en-US"/>
              <a:t>4.42 – 8.35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>
            <a:extLst>
              <a:ext uri="{FF2B5EF4-FFF2-40B4-BE49-F238E27FC236}">
                <a16:creationId xmlns:a16="http://schemas.microsoft.com/office/drawing/2014/main" id="{A8E71D23-E1AD-FEBE-B4ED-BD15B71197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476250"/>
            <a:ext cx="7775575" cy="5832475"/>
          </a:xfrm>
          <a:prstGeom prst="rect">
            <a:avLst/>
          </a:prstGeom>
          <a:noFill/>
          <a:ln w="412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53" name="Line 5">
            <a:extLst>
              <a:ext uri="{FF2B5EF4-FFF2-40B4-BE49-F238E27FC236}">
                <a16:creationId xmlns:a16="http://schemas.microsoft.com/office/drawing/2014/main" id="{21051ECB-A4FE-0F20-0893-6D399D7DA2C7}"/>
              </a:ext>
            </a:extLst>
          </p:cNvPr>
          <p:cNvSpPr>
            <a:spLocks noChangeShapeType="1"/>
          </p:cNvSpPr>
          <p:nvPr/>
        </p:nvSpPr>
        <p:spPr bwMode="auto">
          <a:xfrm>
            <a:off x="684213" y="1341438"/>
            <a:ext cx="777557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54" name="Line 6">
            <a:extLst>
              <a:ext uri="{FF2B5EF4-FFF2-40B4-BE49-F238E27FC236}">
                <a16:creationId xmlns:a16="http://schemas.microsoft.com/office/drawing/2014/main" id="{9F49E906-8C03-708C-5A0D-55B38AD551E4}"/>
              </a:ext>
            </a:extLst>
          </p:cNvPr>
          <p:cNvSpPr>
            <a:spLocks noChangeShapeType="1"/>
          </p:cNvSpPr>
          <p:nvPr/>
        </p:nvSpPr>
        <p:spPr bwMode="auto">
          <a:xfrm>
            <a:off x="684213" y="2565400"/>
            <a:ext cx="777557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55" name="Line 7">
            <a:extLst>
              <a:ext uri="{FF2B5EF4-FFF2-40B4-BE49-F238E27FC236}">
                <a16:creationId xmlns:a16="http://schemas.microsoft.com/office/drawing/2014/main" id="{45DCC537-4F0C-2B6B-9417-1DCDE7E85308}"/>
              </a:ext>
            </a:extLst>
          </p:cNvPr>
          <p:cNvSpPr>
            <a:spLocks noChangeShapeType="1"/>
          </p:cNvSpPr>
          <p:nvPr/>
        </p:nvSpPr>
        <p:spPr bwMode="auto">
          <a:xfrm>
            <a:off x="684213" y="3860800"/>
            <a:ext cx="777557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56" name="Line 8">
            <a:extLst>
              <a:ext uri="{FF2B5EF4-FFF2-40B4-BE49-F238E27FC236}">
                <a16:creationId xmlns:a16="http://schemas.microsoft.com/office/drawing/2014/main" id="{606AEDC7-7B2A-4BEE-A65D-6C7BFF742DF6}"/>
              </a:ext>
            </a:extLst>
          </p:cNvPr>
          <p:cNvSpPr>
            <a:spLocks noChangeShapeType="1"/>
          </p:cNvSpPr>
          <p:nvPr/>
        </p:nvSpPr>
        <p:spPr bwMode="auto">
          <a:xfrm>
            <a:off x="684213" y="5157788"/>
            <a:ext cx="777557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58" name="Line 10">
            <a:extLst>
              <a:ext uri="{FF2B5EF4-FFF2-40B4-BE49-F238E27FC236}">
                <a16:creationId xmlns:a16="http://schemas.microsoft.com/office/drawing/2014/main" id="{6B2AC96A-73A9-3EC6-255A-5A51338CAC6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276600" y="476250"/>
            <a:ext cx="0" cy="58324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59" name="Line 11">
            <a:extLst>
              <a:ext uri="{FF2B5EF4-FFF2-40B4-BE49-F238E27FC236}">
                <a16:creationId xmlns:a16="http://schemas.microsoft.com/office/drawing/2014/main" id="{8C1C373E-7313-37C2-7CF6-1D0B9A9F494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867400" y="476250"/>
            <a:ext cx="0" cy="58324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60" name="Text Box 12">
            <a:extLst>
              <a:ext uri="{FF2B5EF4-FFF2-40B4-BE49-F238E27FC236}">
                <a16:creationId xmlns:a16="http://schemas.microsoft.com/office/drawing/2014/main" id="{41466A2F-9939-6A91-3D0C-8FF676EBB0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620713"/>
            <a:ext cx="23050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2800"/>
              <a:t>SOLID</a:t>
            </a:r>
          </a:p>
        </p:txBody>
      </p:sp>
      <p:sp>
        <p:nvSpPr>
          <p:cNvPr id="2061" name="Text Box 13">
            <a:extLst>
              <a:ext uri="{FF2B5EF4-FFF2-40B4-BE49-F238E27FC236}">
                <a16:creationId xmlns:a16="http://schemas.microsoft.com/office/drawing/2014/main" id="{447F849A-0B49-DE78-672E-7150337339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620713"/>
            <a:ext cx="25908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2800"/>
              <a:t>LIQUID</a:t>
            </a:r>
          </a:p>
        </p:txBody>
      </p:sp>
      <p:sp>
        <p:nvSpPr>
          <p:cNvPr id="2062" name="Text Box 14">
            <a:extLst>
              <a:ext uri="{FF2B5EF4-FFF2-40B4-BE49-F238E27FC236}">
                <a16:creationId xmlns:a16="http://schemas.microsoft.com/office/drawing/2014/main" id="{F793BA94-8099-E2DA-611F-4E0BFBDF85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0425" y="620713"/>
            <a:ext cx="251936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2800"/>
              <a:t>GAS</a:t>
            </a:r>
          </a:p>
        </p:txBody>
      </p:sp>
      <p:sp>
        <p:nvSpPr>
          <p:cNvPr id="2063" name="Text Box 15">
            <a:extLst>
              <a:ext uri="{FF2B5EF4-FFF2-40B4-BE49-F238E27FC236}">
                <a16:creationId xmlns:a16="http://schemas.microsoft.com/office/drawing/2014/main" id="{F373FD5C-6AC3-F5D8-7F90-F9D99A64D5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6100" y="0"/>
            <a:ext cx="14398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/>
              <a:t>Are runny</a:t>
            </a:r>
          </a:p>
        </p:txBody>
      </p:sp>
      <p:sp>
        <p:nvSpPr>
          <p:cNvPr id="2064" name="Text Box 16">
            <a:extLst>
              <a:ext uri="{FF2B5EF4-FFF2-40B4-BE49-F238E27FC236}">
                <a16:creationId xmlns:a16="http://schemas.microsoft.com/office/drawing/2014/main" id="{E5E0E969-81A0-CF2F-6207-BA8E4475EB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6238" y="0"/>
            <a:ext cx="122396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/>
              <a:t>Are hard</a:t>
            </a:r>
          </a:p>
        </p:txBody>
      </p:sp>
      <p:sp>
        <p:nvSpPr>
          <p:cNvPr id="2066" name="Text Box 18">
            <a:extLst>
              <a:ext uri="{FF2B5EF4-FFF2-40B4-BE49-F238E27FC236}">
                <a16:creationId xmlns:a16="http://schemas.microsoft.com/office/drawing/2014/main" id="{CA846CD3-F49D-0539-7949-BD3FC3E1E4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67625" y="0"/>
            <a:ext cx="1296988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/>
              <a:t>Can be easily squashed</a:t>
            </a:r>
          </a:p>
        </p:txBody>
      </p:sp>
      <p:sp>
        <p:nvSpPr>
          <p:cNvPr id="2067" name="Text Box 19">
            <a:extLst>
              <a:ext uri="{FF2B5EF4-FFF2-40B4-BE49-F238E27FC236}">
                <a16:creationId xmlns:a16="http://schemas.microsoft.com/office/drawing/2014/main" id="{36F4B333-DE26-1E28-14B2-F4E1415762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6192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/>
              <a:t>Have a fixed shape</a:t>
            </a:r>
          </a:p>
        </p:txBody>
      </p:sp>
      <p:sp>
        <p:nvSpPr>
          <p:cNvPr id="2068" name="Text Box 20">
            <a:extLst>
              <a:ext uri="{FF2B5EF4-FFF2-40B4-BE49-F238E27FC236}">
                <a16:creationId xmlns:a16="http://schemas.microsoft.com/office/drawing/2014/main" id="{600CB786-8361-D9E1-B060-58DDF4ED27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021388"/>
            <a:ext cx="241141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/>
              <a:t>Take the shape of container</a:t>
            </a:r>
          </a:p>
        </p:txBody>
      </p:sp>
      <p:sp>
        <p:nvSpPr>
          <p:cNvPr id="2070" name="Text Box 22">
            <a:extLst>
              <a:ext uri="{FF2B5EF4-FFF2-40B4-BE49-F238E27FC236}">
                <a16:creationId xmlns:a16="http://schemas.microsoft.com/office/drawing/2014/main" id="{9EDBD167-A213-4297-FE26-66C39FF77F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2275" y="6491288"/>
            <a:ext cx="18002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/>
              <a:t>Can be stirred</a:t>
            </a:r>
          </a:p>
        </p:txBody>
      </p:sp>
      <p:sp>
        <p:nvSpPr>
          <p:cNvPr id="2071" name="Text Box 23">
            <a:extLst>
              <a:ext uri="{FF2B5EF4-FFF2-40B4-BE49-F238E27FC236}">
                <a16:creationId xmlns:a16="http://schemas.microsoft.com/office/drawing/2014/main" id="{F156CF76-0627-F681-DA64-F8DFA32A97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5375" y="6491288"/>
            <a:ext cx="18002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/>
              <a:t>Can be poured</a:t>
            </a:r>
          </a:p>
        </p:txBody>
      </p:sp>
      <p:sp>
        <p:nvSpPr>
          <p:cNvPr id="2073" name="Text Box 25">
            <a:extLst>
              <a:ext uri="{FF2B5EF4-FFF2-40B4-BE49-F238E27FC236}">
                <a16:creationId xmlns:a16="http://schemas.microsoft.com/office/drawing/2014/main" id="{52EE63EB-1C15-5693-E305-FADAF15DB5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1863" y="6237288"/>
            <a:ext cx="18732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/>
              <a:t>Fill any space they are put in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Line 4">
            <a:extLst>
              <a:ext uri="{FF2B5EF4-FFF2-40B4-BE49-F238E27FC236}">
                <a16:creationId xmlns:a16="http://schemas.microsoft.com/office/drawing/2014/main" id="{08D716D6-AA1E-E378-AB04-0DB9F8050A45}"/>
              </a:ext>
            </a:extLst>
          </p:cNvPr>
          <p:cNvSpPr>
            <a:spLocks noChangeShapeType="1"/>
          </p:cNvSpPr>
          <p:nvPr/>
        </p:nvSpPr>
        <p:spPr bwMode="auto">
          <a:xfrm>
            <a:off x="1187450" y="3789363"/>
            <a:ext cx="0" cy="15113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7" name="Line 5">
            <a:extLst>
              <a:ext uri="{FF2B5EF4-FFF2-40B4-BE49-F238E27FC236}">
                <a16:creationId xmlns:a16="http://schemas.microsoft.com/office/drawing/2014/main" id="{DB941C7D-6F89-6366-E735-69084A5A94F7}"/>
              </a:ext>
            </a:extLst>
          </p:cNvPr>
          <p:cNvSpPr>
            <a:spLocks noChangeShapeType="1"/>
          </p:cNvSpPr>
          <p:nvPr/>
        </p:nvSpPr>
        <p:spPr bwMode="auto">
          <a:xfrm>
            <a:off x="2411413" y="3789363"/>
            <a:ext cx="0" cy="15113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8" name="Line 6">
            <a:extLst>
              <a:ext uri="{FF2B5EF4-FFF2-40B4-BE49-F238E27FC236}">
                <a16:creationId xmlns:a16="http://schemas.microsoft.com/office/drawing/2014/main" id="{2683DA30-5677-CF21-DF6F-8DC8863ED6DF}"/>
              </a:ext>
            </a:extLst>
          </p:cNvPr>
          <p:cNvSpPr>
            <a:spLocks noChangeShapeType="1"/>
          </p:cNvSpPr>
          <p:nvPr/>
        </p:nvSpPr>
        <p:spPr bwMode="auto">
          <a:xfrm>
            <a:off x="3995738" y="3789363"/>
            <a:ext cx="0" cy="15113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9" name="Line 7">
            <a:extLst>
              <a:ext uri="{FF2B5EF4-FFF2-40B4-BE49-F238E27FC236}">
                <a16:creationId xmlns:a16="http://schemas.microsoft.com/office/drawing/2014/main" id="{7C485911-97EC-617D-5351-BB849C6DF5EA}"/>
              </a:ext>
            </a:extLst>
          </p:cNvPr>
          <p:cNvSpPr>
            <a:spLocks noChangeShapeType="1"/>
          </p:cNvSpPr>
          <p:nvPr/>
        </p:nvSpPr>
        <p:spPr bwMode="auto">
          <a:xfrm>
            <a:off x="5219700" y="3789363"/>
            <a:ext cx="0" cy="15113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80" name="Line 8">
            <a:extLst>
              <a:ext uri="{FF2B5EF4-FFF2-40B4-BE49-F238E27FC236}">
                <a16:creationId xmlns:a16="http://schemas.microsoft.com/office/drawing/2014/main" id="{9D7B5627-4D77-A906-AC09-80E4B3F55D3D}"/>
              </a:ext>
            </a:extLst>
          </p:cNvPr>
          <p:cNvSpPr>
            <a:spLocks noChangeShapeType="1"/>
          </p:cNvSpPr>
          <p:nvPr/>
        </p:nvSpPr>
        <p:spPr bwMode="auto">
          <a:xfrm>
            <a:off x="8101013" y="3860800"/>
            <a:ext cx="0" cy="15113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81" name="Line 9">
            <a:extLst>
              <a:ext uri="{FF2B5EF4-FFF2-40B4-BE49-F238E27FC236}">
                <a16:creationId xmlns:a16="http://schemas.microsoft.com/office/drawing/2014/main" id="{C3BCFCD6-9B58-478A-796E-10AEBA388C22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7050" y="3860800"/>
            <a:ext cx="0" cy="15113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82" name="Line 10">
            <a:extLst>
              <a:ext uri="{FF2B5EF4-FFF2-40B4-BE49-F238E27FC236}">
                <a16:creationId xmlns:a16="http://schemas.microsoft.com/office/drawing/2014/main" id="{0FECCAD6-A4AD-ECBC-DB10-B12F340000A2}"/>
              </a:ext>
            </a:extLst>
          </p:cNvPr>
          <p:cNvSpPr>
            <a:spLocks noChangeShapeType="1"/>
          </p:cNvSpPr>
          <p:nvPr/>
        </p:nvSpPr>
        <p:spPr bwMode="auto">
          <a:xfrm>
            <a:off x="1187450" y="5300663"/>
            <a:ext cx="12239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83" name="Line 11">
            <a:extLst>
              <a:ext uri="{FF2B5EF4-FFF2-40B4-BE49-F238E27FC236}">
                <a16:creationId xmlns:a16="http://schemas.microsoft.com/office/drawing/2014/main" id="{EC521185-4156-6CC4-1DF5-EF00B260974D}"/>
              </a:ext>
            </a:extLst>
          </p:cNvPr>
          <p:cNvSpPr>
            <a:spLocks noChangeShapeType="1"/>
          </p:cNvSpPr>
          <p:nvPr/>
        </p:nvSpPr>
        <p:spPr bwMode="auto">
          <a:xfrm>
            <a:off x="3995738" y="5300663"/>
            <a:ext cx="12239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84" name="Line 12">
            <a:extLst>
              <a:ext uri="{FF2B5EF4-FFF2-40B4-BE49-F238E27FC236}">
                <a16:creationId xmlns:a16="http://schemas.microsoft.com/office/drawing/2014/main" id="{F66661BE-E98C-4FFE-C3D7-C10063504428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7050" y="5373688"/>
            <a:ext cx="12239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3087" name="Picture 15">
            <a:extLst>
              <a:ext uri="{FF2B5EF4-FFF2-40B4-BE49-F238E27FC236}">
                <a16:creationId xmlns:a16="http://schemas.microsoft.com/office/drawing/2014/main" id="{4E11C682-6973-EEDD-85D9-8D78BDE2D1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4149725"/>
            <a:ext cx="460375" cy="100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8" name="Line 16">
            <a:extLst>
              <a:ext uri="{FF2B5EF4-FFF2-40B4-BE49-F238E27FC236}">
                <a16:creationId xmlns:a16="http://schemas.microsoft.com/office/drawing/2014/main" id="{E472031F-4E44-64BB-C306-69306AB4AE22}"/>
              </a:ext>
            </a:extLst>
          </p:cNvPr>
          <p:cNvSpPr>
            <a:spLocks noChangeShapeType="1"/>
          </p:cNvSpPr>
          <p:nvPr/>
        </p:nvSpPr>
        <p:spPr bwMode="auto">
          <a:xfrm>
            <a:off x="3995738" y="4365625"/>
            <a:ext cx="12239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89" name="Text Box 17">
            <a:extLst>
              <a:ext uri="{FF2B5EF4-FFF2-40B4-BE49-F238E27FC236}">
                <a16:creationId xmlns:a16="http://schemas.microsoft.com/office/drawing/2014/main" id="{5FA75558-2ADB-89F8-28E7-46CA86EC2C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6021388"/>
            <a:ext cx="122396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/>
              <a:t>Key</a:t>
            </a:r>
          </a:p>
        </p:txBody>
      </p:sp>
      <p:sp>
        <p:nvSpPr>
          <p:cNvPr id="3090" name="Text Box 18">
            <a:extLst>
              <a:ext uri="{FF2B5EF4-FFF2-40B4-BE49-F238E27FC236}">
                <a16:creationId xmlns:a16="http://schemas.microsoft.com/office/drawing/2014/main" id="{8EC88012-CD61-F9CB-6FE4-F82FBDAF76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4300" y="5949950"/>
            <a:ext cx="143986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/>
              <a:t>Water</a:t>
            </a:r>
          </a:p>
        </p:txBody>
      </p:sp>
      <p:sp>
        <p:nvSpPr>
          <p:cNvPr id="3091" name="Text Box 19">
            <a:extLst>
              <a:ext uri="{FF2B5EF4-FFF2-40B4-BE49-F238E27FC236}">
                <a16:creationId xmlns:a16="http://schemas.microsoft.com/office/drawing/2014/main" id="{0EF39D78-5B76-F583-FB23-F587EC693A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8488" y="6021388"/>
            <a:ext cx="122396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/>
              <a:t>Air</a:t>
            </a:r>
          </a:p>
        </p:txBody>
      </p:sp>
      <p:sp>
        <p:nvSpPr>
          <p:cNvPr id="3092" name="Rectangle 20">
            <a:extLst>
              <a:ext uri="{FF2B5EF4-FFF2-40B4-BE49-F238E27FC236}">
                <a16:creationId xmlns:a16="http://schemas.microsoft.com/office/drawing/2014/main" id="{B2088710-79F8-101B-1D70-E368ECDCE1A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4213" y="476250"/>
            <a:ext cx="7772400" cy="1431925"/>
          </a:xfrm>
        </p:spPr>
        <p:txBody>
          <a:bodyPr/>
          <a:lstStyle/>
          <a:p>
            <a:r>
              <a:rPr lang="en-GB" altLang="en-US"/>
              <a:t>Solids, liquids, gases</a:t>
            </a:r>
          </a:p>
        </p:txBody>
      </p:sp>
      <p:sp>
        <p:nvSpPr>
          <p:cNvPr id="3093" name="Rectangle 21">
            <a:extLst>
              <a:ext uri="{FF2B5EF4-FFF2-40B4-BE49-F238E27FC236}">
                <a16:creationId xmlns:a16="http://schemas.microsoft.com/office/drawing/2014/main" id="{E9625A8A-0BB7-61E2-D18E-BE0CCB3ADCEC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03350" y="1989138"/>
            <a:ext cx="6400800" cy="1752600"/>
          </a:xfrm>
        </p:spPr>
        <p:txBody>
          <a:bodyPr/>
          <a:lstStyle/>
          <a:p>
            <a:r>
              <a:rPr lang="en-GB" altLang="en-US"/>
              <a:t>Description of substance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>
            <a:extLst>
              <a:ext uri="{FF2B5EF4-FFF2-40B4-BE49-F238E27FC236}">
                <a16:creationId xmlns:a16="http://schemas.microsoft.com/office/drawing/2014/main" id="{03DDCCC9-A8EF-6DCC-0ED3-44E5B30777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 sz="4000">
                <a:hlinkClick r:id="rId3"/>
              </a:rPr>
              <a:t>http://www.abpischools.org.uk/page/modules/solids-liquids-gases/slg2.cfm</a:t>
            </a:r>
            <a:br>
              <a:rPr lang="en-GB" altLang="en-US" sz="4000"/>
            </a:br>
            <a:endParaRPr lang="en-GB" altLang="en-US" sz="4000"/>
          </a:p>
        </p:txBody>
      </p:sp>
      <p:sp>
        <p:nvSpPr>
          <p:cNvPr id="13317" name="Rectangle 5">
            <a:extLst>
              <a:ext uri="{FF2B5EF4-FFF2-40B4-BE49-F238E27FC236}">
                <a16:creationId xmlns:a16="http://schemas.microsoft.com/office/drawing/2014/main" id="{6634AA5E-9E67-4105-B74F-15D5CBA9813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altLang="en-US"/>
              <a:t>2, 3, 6, 7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02" name="Rectangle 54">
            <a:extLst>
              <a:ext uri="{FF2B5EF4-FFF2-40B4-BE49-F238E27FC236}">
                <a16:creationId xmlns:a16="http://schemas.microsoft.com/office/drawing/2014/main" id="{06856582-4E05-3B9C-4BAE-798812A19D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229600" cy="1841500"/>
          </a:xfrm>
        </p:spPr>
        <p:txBody>
          <a:bodyPr/>
          <a:lstStyle/>
          <a:p>
            <a:r>
              <a:rPr lang="en-GB" altLang="en-US" sz="4800"/>
              <a:t>Solids</a:t>
            </a:r>
          </a:p>
        </p:txBody>
      </p:sp>
      <p:sp>
        <p:nvSpPr>
          <p:cNvPr id="27705" name="Text Box 57">
            <a:extLst>
              <a:ext uri="{FF2B5EF4-FFF2-40B4-BE49-F238E27FC236}">
                <a16:creationId xmlns:a16="http://schemas.microsoft.com/office/drawing/2014/main" id="{48730A35-EDD5-C5BC-5B96-6474688439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852738"/>
            <a:ext cx="8316913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4800">
                <a:effectLst>
                  <a:outerShdw blurRad="38100" dist="38100" dir="2700000" algn="tl">
                    <a:srgbClr val="000000"/>
                  </a:outerShdw>
                </a:effectLst>
              </a:rPr>
              <a:t>Liquids</a:t>
            </a:r>
          </a:p>
        </p:txBody>
      </p:sp>
      <p:sp>
        <p:nvSpPr>
          <p:cNvPr id="27706" name="Text Box 58">
            <a:extLst>
              <a:ext uri="{FF2B5EF4-FFF2-40B4-BE49-F238E27FC236}">
                <a16:creationId xmlns:a16="http://schemas.microsoft.com/office/drawing/2014/main" id="{60C4D4B0-67AF-424A-A717-7EAB750281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013325"/>
            <a:ext cx="8459788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4800">
                <a:effectLst>
                  <a:outerShdw blurRad="38100" dist="38100" dir="2700000" algn="tl">
                    <a:srgbClr val="000000"/>
                  </a:outerShdw>
                </a:effectLst>
              </a:rPr>
              <a:t>Gases</a:t>
            </a:r>
          </a:p>
        </p:txBody>
      </p:sp>
      <p:sp>
        <p:nvSpPr>
          <p:cNvPr id="27707" name="Line 59">
            <a:extLst>
              <a:ext uri="{FF2B5EF4-FFF2-40B4-BE49-F238E27FC236}">
                <a16:creationId xmlns:a16="http://schemas.microsoft.com/office/drawing/2014/main" id="{CB21BDAA-56B7-DBF2-0B29-0B18790112E1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4581525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7708" name="Line 60">
            <a:extLst>
              <a:ext uri="{FF2B5EF4-FFF2-40B4-BE49-F238E27FC236}">
                <a16:creationId xmlns:a16="http://schemas.microsoft.com/office/drawing/2014/main" id="{2E2A73BC-5184-0FEC-1E39-579D50ECE91C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989138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7709" name="Text Box 61">
            <a:extLst>
              <a:ext uri="{FF2B5EF4-FFF2-40B4-BE49-F238E27FC236}">
                <a16:creationId xmlns:a16="http://schemas.microsoft.com/office/drawing/2014/main" id="{DE071EE3-8A1C-D50F-5235-EFDC5FAF7D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888" y="6308725"/>
            <a:ext cx="35290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/>
              <a:t>Can’t be squashed</a:t>
            </a:r>
          </a:p>
        </p:txBody>
      </p:sp>
      <p:sp>
        <p:nvSpPr>
          <p:cNvPr id="27710" name="Text Box 62">
            <a:extLst>
              <a:ext uri="{FF2B5EF4-FFF2-40B4-BE49-F238E27FC236}">
                <a16:creationId xmlns:a16="http://schemas.microsoft.com/office/drawing/2014/main" id="{029105F2-2EB5-E803-9F5F-B5BB110933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6463" y="3933825"/>
            <a:ext cx="28797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/>
              <a:t>Keeps the same volume</a:t>
            </a:r>
          </a:p>
        </p:txBody>
      </p:sp>
      <p:sp>
        <p:nvSpPr>
          <p:cNvPr id="27711" name="Text Box 63">
            <a:extLst>
              <a:ext uri="{FF2B5EF4-FFF2-40B4-BE49-F238E27FC236}">
                <a16:creationId xmlns:a16="http://schemas.microsoft.com/office/drawing/2014/main" id="{6B77FD3E-A7E0-DB32-90D8-0469A79A5C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0563" y="5013325"/>
            <a:ext cx="230346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/>
              <a:t>Keeps its shape</a:t>
            </a:r>
          </a:p>
        </p:txBody>
      </p:sp>
      <p:sp>
        <p:nvSpPr>
          <p:cNvPr id="27712" name="Text Box 64">
            <a:extLst>
              <a:ext uri="{FF2B5EF4-FFF2-40B4-BE49-F238E27FC236}">
                <a16:creationId xmlns:a16="http://schemas.microsoft.com/office/drawing/2014/main" id="{8167B3EF-7277-3802-CD96-F0F5ADD830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2138" y="1125538"/>
            <a:ext cx="1727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/>
              <a:t>Flows</a:t>
            </a:r>
          </a:p>
        </p:txBody>
      </p:sp>
      <p:sp>
        <p:nvSpPr>
          <p:cNvPr id="27713" name="Text Box 65">
            <a:extLst>
              <a:ext uri="{FF2B5EF4-FFF2-40B4-BE49-F238E27FC236}">
                <a16:creationId xmlns:a16="http://schemas.microsoft.com/office/drawing/2014/main" id="{59054BB8-B2EF-0172-B4C1-A29C104A95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5963" y="1773238"/>
            <a:ext cx="28797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/>
              <a:t>Keeps the same volume</a:t>
            </a:r>
          </a:p>
        </p:txBody>
      </p:sp>
      <p:sp>
        <p:nvSpPr>
          <p:cNvPr id="27714" name="Text Box 66">
            <a:extLst>
              <a:ext uri="{FF2B5EF4-FFF2-40B4-BE49-F238E27FC236}">
                <a16:creationId xmlns:a16="http://schemas.microsoft.com/office/drawing/2014/main" id="{93BAD88E-A5DA-B403-E761-EEA21EA8DB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8175" y="2420938"/>
            <a:ext cx="27352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/>
              <a:t>Can change shape</a:t>
            </a:r>
          </a:p>
        </p:txBody>
      </p:sp>
      <p:sp>
        <p:nvSpPr>
          <p:cNvPr id="27715" name="Text Box 67">
            <a:extLst>
              <a:ext uri="{FF2B5EF4-FFF2-40B4-BE49-F238E27FC236}">
                <a16:creationId xmlns:a16="http://schemas.microsoft.com/office/drawing/2014/main" id="{4BFE0CB7-68F0-91EC-DFD5-CD081C7EB4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0"/>
            <a:ext cx="35290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/>
              <a:t>Can’t be squashed</a:t>
            </a:r>
          </a:p>
        </p:txBody>
      </p:sp>
      <p:sp>
        <p:nvSpPr>
          <p:cNvPr id="27716" name="Text Box 68">
            <a:extLst>
              <a:ext uri="{FF2B5EF4-FFF2-40B4-BE49-F238E27FC236}">
                <a16:creationId xmlns:a16="http://schemas.microsoft.com/office/drawing/2014/main" id="{E9498EB1-3CDA-EE79-891B-A735F920F7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4525" y="836613"/>
            <a:ext cx="28082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/>
              <a:t>Spreads to fill container</a:t>
            </a:r>
          </a:p>
        </p:txBody>
      </p:sp>
      <p:sp>
        <p:nvSpPr>
          <p:cNvPr id="27717" name="Text Box 69">
            <a:extLst>
              <a:ext uri="{FF2B5EF4-FFF2-40B4-BE49-F238E27FC236}">
                <a16:creationId xmlns:a16="http://schemas.microsoft.com/office/drawing/2014/main" id="{1807A1D2-1F66-88BF-1F7C-0929978836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5600" y="2781300"/>
            <a:ext cx="3168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/>
              <a:t>Can be squashed smaller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4">
            <a:extLst>
              <a:ext uri="{FF2B5EF4-FFF2-40B4-BE49-F238E27FC236}">
                <a16:creationId xmlns:a16="http://schemas.microsoft.com/office/drawing/2014/main" id="{F5EB52AE-7B1F-B225-FB2B-E1F3280EF46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 sz="4000">
                <a:hlinkClick r:id="rId3"/>
              </a:rPr>
              <a:t>http://resources.schoolscience.co.uk/ICI/11-14/materials/match1pg1.html</a:t>
            </a:r>
            <a:br>
              <a:rPr lang="en-GB" altLang="en-US" sz="4000"/>
            </a:br>
            <a:endParaRPr lang="en-GB" altLang="en-US" sz="4000"/>
          </a:p>
        </p:txBody>
      </p:sp>
      <p:sp>
        <p:nvSpPr>
          <p:cNvPr id="19461" name="Rectangle 5">
            <a:extLst>
              <a:ext uri="{FF2B5EF4-FFF2-40B4-BE49-F238E27FC236}">
                <a16:creationId xmlns:a16="http://schemas.microsoft.com/office/drawing/2014/main" id="{5114FFE5-BDBF-1B5B-931E-C148914DBA6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altLang="en-US"/>
              <a:t>Scroll down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4">
            <a:extLst>
              <a:ext uri="{FF2B5EF4-FFF2-40B4-BE49-F238E27FC236}">
                <a16:creationId xmlns:a16="http://schemas.microsoft.com/office/drawing/2014/main" id="{3B572FF4-FDF1-58B3-8A6D-E42A4163134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 sz="4000">
                <a:hlinkClick r:id="rId3"/>
              </a:rPr>
              <a:t>http://lgfl.skoool.co.uk/content/keystage3/chemistry/pc/learningsteps/TPTLC/launch.html</a:t>
            </a:r>
            <a:br>
              <a:rPr lang="en-GB" altLang="en-US" sz="4000"/>
            </a:br>
            <a:endParaRPr lang="en-GB" altLang="en-US" sz="4000"/>
          </a:p>
        </p:txBody>
      </p:sp>
      <p:sp>
        <p:nvSpPr>
          <p:cNvPr id="21509" name="Rectangle 5">
            <a:extLst>
              <a:ext uri="{FF2B5EF4-FFF2-40B4-BE49-F238E27FC236}">
                <a16:creationId xmlns:a16="http://schemas.microsoft.com/office/drawing/2014/main" id="{6905FA8E-DA46-EC91-8A4E-79198BC7DF40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altLang="en-US"/>
              <a:t>Also test, Q1 + 2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BF8EA567-21E6-6B8C-DF23-AC453BD8F8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4000"/>
              <a:t>Can you arrange yourselves as a…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6301A4D2-106D-0C7C-F183-60112C2736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sz="4800"/>
              <a:t>Solid</a:t>
            </a:r>
          </a:p>
          <a:p>
            <a:endParaRPr lang="en-GB" altLang="en-US" sz="4800"/>
          </a:p>
          <a:p>
            <a:r>
              <a:rPr lang="en-GB" altLang="en-US" sz="4800"/>
              <a:t>Liquid</a:t>
            </a:r>
          </a:p>
          <a:p>
            <a:endParaRPr lang="en-GB" altLang="en-US" sz="4800"/>
          </a:p>
          <a:p>
            <a:r>
              <a:rPr lang="en-GB" altLang="en-US" sz="4800"/>
              <a:t>Gas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2E205D19-D6B9-F927-11D9-98418155E8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229600" cy="1841500"/>
          </a:xfrm>
        </p:spPr>
        <p:txBody>
          <a:bodyPr/>
          <a:lstStyle/>
          <a:p>
            <a:r>
              <a:rPr lang="en-GB" altLang="en-US" sz="4800"/>
              <a:t>Solids</a:t>
            </a:r>
          </a:p>
        </p:txBody>
      </p:sp>
      <p:sp>
        <p:nvSpPr>
          <p:cNvPr id="37891" name="Text Box 3">
            <a:extLst>
              <a:ext uri="{FF2B5EF4-FFF2-40B4-BE49-F238E27FC236}">
                <a16:creationId xmlns:a16="http://schemas.microsoft.com/office/drawing/2014/main" id="{F12CE5D7-F588-B7F6-7919-6675BC27AD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852738"/>
            <a:ext cx="8316913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4800">
                <a:effectLst>
                  <a:outerShdw blurRad="38100" dist="38100" dir="2700000" algn="tl">
                    <a:srgbClr val="000000"/>
                  </a:outerShdw>
                </a:effectLst>
              </a:rPr>
              <a:t>Liquids</a:t>
            </a:r>
          </a:p>
        </p:txBody>
      </p:sp>
      <p:sp>
        <p:nvSpPr>
          <p:cNvPr id="37892" name="Text Box 4">
            <a:extLst>
              <a:ext uri="{FF2B5EF4-FFF2-40B4-BE49-F238E27FC236}">
                <a16:creationId xmlns:a16="http://schemas.microsoft.com/office/drawing/2014/main" id="{336660DB-BD18-91D0-A7F2-18DAC0D1ED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013325"/>
            <a:ext cx="8459788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4800">
                <a:effectLst>
                  <a:outerShdw blurRad="38100" dist="38100" dir="2700000" algn="tl">
                    <a:srgbClr val="000000"/>
                  </a:outerShdw>
                </a:effectLst>
              </a:rPr>
              <a:t>Gases</a:t>
            </a:r>
          </a:p>
        </p:txBody>
      </p:sp>
      <p:sp>
        <p:nvSpPr>
          <p:cNvPr id="37893" name="Line 5">
            <a:extLst>
              <a:ext uri="{FF2B5EF4-FFF2-40B4-BE49-F238E27FC236}">
                <a16:creationId xmlns:a16="http://schemas.microsoft.com/office/drawing/2014/main" id="{051B0B6D-3832-01E4-EB42-036E5EB26523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4581525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7894" name="Line 6">
            <a:extLst>
              <a:ext uri="{FF2B5EF4-FFF2-40B4-BE49-F238E27FC236}">
                <a16:creationId xmlns:a16="http://schemas.microsoft.com/office/drawing/2014/main" id="{677128CB-7AC3-EB21-083B-3FC72AEC385A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989138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7895" name="Text Box 7">
            <a:extLst>
              <a:ext uri="{FF2B5EF4-FFF2-40B4-BE49-F238E27FC236}">
                <a16:creationId xmlns:a16="http://schemas.microsoft.com/office/drawing/2014/main" id="{3E352764-D964-9EFC-F9BF-56626B9126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888" y="6308725"/>
            <a:ext cx="35290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/>
              <a:t>Can slide over each other</a:t>
            </a:r>
          </a:p>
        </p:txBody>
      </p:sp>
      <p:sp>
        <p:nvSpPr>
          <p:cNvPr id="37897" name="Text Box 9">
            <a:extLst>
              <a:ext uri="{FF2B5EF4-FFF2-40B4-BE49-F238E27FC236}">
                <a16:creationId xmlns:a16="http://schemas.microsoft.com/office/drawing/2014/main" id="{014B8470-AB92-803E-FDF6-5144B35301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0563" y="5013325"/>
            <a:ext cx="230346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/>
              <a:t>Close together</a:t>
            </a:r>
          </a:p>
        </p:txBody>
      </p:sp>
      <p:sp>
        <p:nvSpPr>
          <p:cNvPr id="37898" name="Text Box 10">
            <a:extLst>
              <a:ext uri="{FF2B5EF4-FFF2-40B4-BE49-F238E27FC236}">
                <a16:creationId xmlns:a16="http://schemas.microsoft.com/office/drawing/2014/main" id="{3B2C0D87-B731-9060-6819-35057C376C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2138" y="1125538"/>
            <a:ext cx="1727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/>
              <a:t>Close together</a:t>
            </a:r>
          </a:p>
        </p:txBody>
      </p:sp>
      <p:sp>
        <p:nvSpPr>
          <p:cNvPr id="37899" name="Text Box 11">
            <a:extLst>
              <a:ext uri="{FF2B5EF4-FFF2-40B4-BE49-F238E27FC236}">
                <a16:creationId xmlns:a16="http://schemas.microsoft.com/office/drawing/2014/main" id="{5CF7A38B-732B-0008-8ADF-0EA71D864F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5963" y="1773238"/>
            <a:ext cx="28797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/>
              <a:t>Free to move</a:t>
            </a:r>
          </a:p>
        </p:txBody>
      </p:sp>
      <p:sp>
        <p:nvSpPr>
          <p:cNvPr id="37900" name="Text Box 12">
            <a:extLst>
              <a:ext uri="{FF2B5EF4-FFF2-40B4-BE49-F238E27FC236}">
                <a16:creationId xmlns:a16="http://schemas.microsoft.com/office/drawing/2014/main" id="{A2989509-A99C-3447-55A7-F9165A96A0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8175" y="2420938"/>
            <a:ext cx="27352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/>
              <a:t>In a regular pattern</a:t>
            </a:r>
          </a:p>
        </p:txBody>
      </p:sp>
      <p:sp>
        <p:nvSpPr>
          <p:cNvPr id="37901" name="Text Box 13">
            <a:extLst>
              <a:ext uri="{FF2B5EF4-FFF2-40B4-BE49-F238E27FC236}">
                <a16:creationId xmlns:a16="http://schemas.microsoft.com/office/drawing/2014/main" id="{C55AA8BA-C9AD-EB02-25E3-71D13B3ACB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0"/>
            <a:ext cx="35290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/>
              <a:t>Widely spread out</a:t>
            </a:r>
          </a:p>
        </p:txBody>
      </p:sp>
      <p:sp>
        <p:nvSpPr>
          <p:cNvPr id="37902" name="Text Box 14">
            <a:extLst>
              <a:ext uri="{FF2B5EF4-FFF2-40B4-BE49-F238E27FC236}">
                <a16:creationId xmlns:a16="http://schemas.microsoft.com/office/drawing/2014/main" id="{FD52A366-140C-298D-D5FF-B0E5230F8C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4525" y="836613"/>
            <a:ext cx="28082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/>
              <a:t>Not in a regular pattern</a:t>
            </a:r>
          </a:p>
        </p:txBody>
      </p:sp>
      <p:sp>
        <p:nvSpPr>
          <p:cNvPr id="37903" name="Text Box 15">
            <a:extLst>
              <a:ext uri="{FF2B5EF4-FFF2-40B4-BE49-F238E27FC236}">
                <a16:creationId xmlns:a16="http://schemas.microsoft.com/office/drawing/2014/main" id="{08187356-8CBC-3F71-475C-09DB98515C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5600" y="2781300"/>
            <a:ext cx="3168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/>
              <a:t>Not in regular pattern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>
            <a:extLst>
              <a:ext uri="{FF2B5EF4-FFF2-40B4-BE49-F238E27FC236}">
                <a16:creationId xmlns:a16="http://schemas.microsoft.com/office/drawing/2014/main" id="{77BC6463-7B2F-A12E-AA8D-A79ABCBE8C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457200"/>
            <a:ext cx="35814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800" b="1" i="1">
                <a:latin typeface="Times New Roman" panose="02020603050405020304" pitchFamily="18" charset="0"/>
              </a:rPr>
              <a:t>Matter</a:t>
            </a:r>
          </a:p>
        </p:txBody>
      </p:sp>
      <p:grpSp>
        <p:nvGrpSpPr>
          <p:cNvPr id="14339" name="Group 3">
            <a:extLst>
              <a:ext uri="{FF2B5EF4-FFF2-40B4-BE49-F238E27FC236}">
                <a16:creationId xmlns:a16="http://schemas.microsoft.com/office/drawing/2014/main" id="{E9DEAB72-3A93-1EF4-1411-EB4F7941F236}"/>
              </a:ext>
            </a:extLst>
          </p:cNvPr>
          <p:cNvGrpSpPr>
            <a:grpSpLocks/>
          </p:cNvGrpSpPr>
          <p:nvPr/>
        </p:nvGrpSpPr>
        <p:grpSpPr bwMode="auto">
          <a:xfrm>
            <a:off x="304800" y="2819400"/>
            <a:ext cx="2857500" cy="3695700"/>
            <a:chOff x="192" y="1776"/>
            <a:chExt cx="1800" cy="2328"/>
          </a:xfrm>
        </p:grpSpPr>
        <p:pic>
          <p:nvPicPr>
            <p:cNvPr id="14340" name="Picture 4">
              <a:extLst>
                <a:ext uri="{FF2B5EF4-FFF2-40B4-BE49-F238E27FC236}">
                  <a16:creationId xmlns:a16="http://schemas.microsoft.com/office/drawing/2014/main" id="{DC5EB6D7-7D10-3F78-DD00-FFDBFF4C0E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" y="2304"/>
              <a:ext cx="1800" cy="1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341" name="Text Box 5">
              <a:extLst>
                <a:ext uri="{FF2B5EF4-FFF2-40B4-BE49-F238E27FC236}">
                  <a16:creationId xmlns:a16="http://schemas.microsoft.com/office/drawing/2014/main" id="{6A5BD4A7-00C4-B1FA-FE21-495A3A26DC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" y="1776"/>
              <a:ext cx="1152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3200" b="1" i="1">
                  <a:latin typeface="Times New Roman" panose="02020603050405020304" pitchFamily="18" charset="0"/>
                </a:rPr>
                <a:t>Solid</a:t>
              </a:r>
            </a:p>
          </p:txBody>
        </p:sp>
      </p:grpSp>
      <p:grpSp>
        <p:nvGrpSpPr>
          <p:cNvPr id="14342" name="Group 6">
            <a:extLst>
              <a:ext uri="{FF2B5EF4-FFF2-40B4-BE49-F238E27FC236}">
                <a16:creationId xmlns:a16="http://schemas.microsoft.com/office/drawing/2014/main" id="{D8F96AFD-3542-A43A-7615-464800C798BF}"/>
              </a:ext>
            </a:extLst>
          </p:cNvPr>
          <p:cNvGrpSpPr>
            <a:grpSpLocks/>
          </p:cNvGrpSpPr>
          <p:nvPr/>
        </p:nvGrpSpPr>
        <p:grpSpPr bwMode="auto">
          <a:xfrm>
            <a:off x="3276600" y="2205038"/>
            <a:ext cx="2743200" cy="2941637"/>
            <a:chOff x="1968" y="1392"/>
            <a:chExt cx="1728" cy="1853"/>
          </a:xfrm>
        </p:grpSpPr>
        <p:pic>
          <p:nvPicPr>
            <p:cNvPr id="14343" name="Picture 7">
              <a:extLst>
                <a:ext uri="{FF2B5EF4-FFF2-40B4-BE49-F238E27FC236}">
                  <a16:creationId xmlns:a16="http://schemas.microsoft.com/office/drawing/2014/main" id="{21BEDBA3-C967-F363-AFEA-4ABAE39265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68" y="1392"/>
              <a:ext cx="1728" cy="12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344" name="Text Box 8">
              <a:extLst>
                <a:ext uri="{FF2B5EF4-FFF2-40B4-BE49-F238E27FC236}">
                  <a16:creationId xmlns:a16="http://schemas.microsoft.com/office/drawing/2014/main" id="{3D6A3155-3BB9-5F46-CAA7-EEE0390FF1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56" y="2880"/>
              <a:ext cx="1152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3200" b="1" i="1">
                  <a:latin typeface="Times New Roman" panose="02020603050405020304" pitchFamily="18" charset="0"/>
                </a:rPr>
                <a:t>Liquid</a:t>
              </a:r>
            </a:p>
          </p:txBody>
        </p:sp>
      </p:grpSp>
      <p:grpSp>
        <p:nvGrpSpPr>
          <p:cNvPr id="14345" name="Group 9">
            <a:extLst>
              <a:ext uri="{FF2B5EF4-FFF2-40B4-BE49-F238E27FC236}">
                <a16:creationId xmlns:a16="http://schemas.microsoft.com/office/drawing/2014/main" id="{E1A1ABC7-852B-F1F6-D2A1-42D8F6F1A10F}"/>
              </a:ext>
            </a:extLst>
          </p:cNvPr>
          <p:cNvGrpSpPr>
            <a:grpSpLocks/>
          </p:cNvGrpSpPr>
          <p:nvPr/>
        </p:nvGrpSpPr>
        <p:grpSpPr bwMode="auto">
          <a:xfrm>
            <a:off x="5943600" y="2971800"/>
            <a:ext cx="2971800" cy="3600450"/>
            <a:chOff x="3744" y="1872"/>
            <a:chExt cx="1872" cy="2268"/>
          </a:xfrm>
        </p:grpSpPr>
        <p:pic>
          <p:nvPicPr>
            <p:cNvPr id="14346" name="Picture 10">
              <a:extLst>
                <a:ext uri="{FF2B5EF4-FFF2-40B4-BE49-F238E27FC236}">
                  <a16:creationId xmlns:a16="http://schemas.microsoft.com/office/drawing/2014/main" id="{25EF9B8B-309D-FAEE-4A11-1BDB4C7D06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44" y="2736"/>
              <a:ext cx="1872" cy="14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347" name="Text Box 11">
              <a:extLst>
                <a:ext uri="{FF2B5EF4-FFF2-40B4-BE49-F238E27FC236}">
                  <a16:creationId xmlns:a16="http://schemas.microsoft.com/office/drawing/2014/main" id="{438BA625-97B5-B6F0-9735-C4650C725B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76" y="1872"/>
              <a:ext cx="1152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3200" b="1" i="1">
                  <a:latin typeface="Times New Roman" panose="02020603050405020304" pitchFamily="18" charset="0"/>
                </a:rPr>
                <a:t>Gas</a:t>
              </a:r>
            </a:p>
          </p:txBody>
        </p:sp>
      </p:grpSp>
      <p:sp>
        <p:nvSpPr>
          <p:cNvPr id="14348" name="Text Box 12">
            <a:extLst>
              <a:ext uri="{FF2B5EF4-FFF2-40B4-BE49-F238E27FC236}">
                <a16:creationId xmlns:a16="http://schemas.microsoft.com/office/drawing/2014/main" id="{D69B2AAA-FBB4-D35C-0737-58F8E3BD07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609600"/>
            <a:ext cx="3505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200" b="1" i="1">
                <a:latin typeface="Times New Roman" panose="02020603050405020304" pitchFamily="18" charset="0"/>
              </a:rPr>
              <a:t>comes in 3 types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3" presetID="3" presetClass="entr" presetSubtype="5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5" dur="5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>
            <a:extLst>
              <a:ext uri="{FF2B5EF4-FFF2-40B4-BE49-F238E27FC236}">
                <a16:creationId xmlns:a16="http://schemas.microsoft.com/office/drawing/2014/main" id="{F676E1A9-6039-34BB-E25D-A2951FB103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609600"/>
            <a:ext cx="25146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800" b="1" i="1">
                <a:latin typeface="Times New Roman" panose="02020603050405020304" pitchFamily="18" charset="0"/>
              </a:rPr>
              <a:t>Solid</a:t>
            </a:r>
          </a:p>
        </p:txBody>
      </p:sp>
      <p:pic>
        <p:nvPicPr>
          <p:cNvPr id="15363" name="Picture 3">
            <a:extLst>
              <a:ext uri="{FF2B5EF4-FFF2-40B4-BE49-F238E27FC236}">
                <a16:creationId xmlns:a16="http://schemas.microsoft.com/office/drawing/2014/main" id="{359E942B-0D0E-C521-8D58-AAFC0FAA7F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2743200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4" name="Text Box 4">
            <a:extLst>
              <a:ext uri="{FF2B5EF4-FFF2-40B4-BE49-F238E27FC236}">
                <a16:creationId xmlns:a16="http://schemas.microsoft.com/office/drawing/2014/main" id="{9B8624AD-22D0-ACB6-B886-2DCBA5E4F5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13" y="1989138"/>
            <a:ext cx="35052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600" b="1" i="1">
                <a:latin typeface="Times New Roman" panose="02020603050405020304" pitchFamily="18" charset="0"/>
              </a:rPr>
              <a:t>Definite Shape</a:t>
            </a:r>
          </a:p>
        </p:txBody>
      </p:sp>
      <p:sp>
        <p:nvSpPr>
          <p:cNvPr id="15365" name="Text Box 5">
            <a:extLst>
              <a:ext uri="{FF2B5EF4-FFF2-40B4-BE49-F238E27FC236}">
                <a16:creationId xmlns:a16="http://schemas.microsoft.com/office/drawing/2014/main" id="{6B0E16DA-5FA3-BF5C-0332-51EC918424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5486400"/>
            <a:ext cx="35052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600" b="1" i="1">
                <a:latin typeface="Times New Roman" panose="02020603050405020304" pitchFamily="18" charset="0"/>
              </a:rPr>
              <a:t>Definite Volume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2" presetID="2" presetClass="entr" presetSubtype="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 autoUpdateAnimBg="0"/>
      <p:bldP spid="15365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>
            <a:extLst>
              <a:ext uri="{FF2B5EF4-FFF2-40B4-BE49-F238E27FC236}">
                <a16:creationId xmlns:a16="http://schemas.microsoft.com/office/drawing/2014/main" id="{53ECCDB2-77AE-8DCE-7FE2-4983A30DDA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533400"/>
            <a:ext cx="23622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800" b="1" i="1">
                <a:latin typeface="Times New Roman" panose="02020603050405020304" pitchFamily="18" charset="0"/>
              </a:rPr>
              <a:t>Liquid</a:t>
            </a:r>
          </a:p>
        </p:txBody>
      </p:sp>
      <p:pic>
        <p:nvPicPr>
          <p:cNvPr id="16387" name="Picture 3">
            <a:extLst>
              <a:ext uri="{FF2B5EF4-FFF2-40B4-BE49-F238E27FC236}">
                <a16:creationId xmlns:a16="http://schemas.microsoft.com/office/drawing/2014/main" id="{225A0DBA-B8AB-BE06-B7AF-A76F2A9FD4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3429000"/>
            <a:ext cx="3276600" cy="2457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88" name="Text Box 4">
            <a:extLst>
              <a:ext uri="{FF2B5EF4-FFF2-40B4-BE49-F238E27FC236}">
                <a16:creationId xmlns:a16="http://schemas.microsoft.com/office/drawing/2014/main" id="{0EAB8EBF-B9B5-8E41-FDE0-7A0B4CE4B0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2275" y="1773238"/>
            <a:ext cx="3810000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600" b="1" i="1">
                <a:latin typeface="Times New Roman" panose="02020603050405020304" pitchFamily="18" charset="0"/>
              </a:rPr>
              <a:t>Indefinite Shape</a:t>
            </a:r>
            <a:r>
              <a:rPr lang="en-US" altLang="en-US" sz="3200" b="1" i="1">
                <a:latin typeface="Times New Roman" panose="02020603050405020304" pitchFamily="18" charset="0"/>
              </a:rPr>
              <a:t> – takes the shape of the container</a:t>
            </a:r>
          </a:p>
        </p:txBody>
      </p:sp>
      <p:sp>
        <p:nvSpPr>
          <p:cNvPr id="16389" name="Text Box 5">
            <a:extLst>
              <a:ext uri="{FF2B5EF4-FFF2-40B4-BE49-F238E27FC236}">
                <a16:creationId xmlns:a16="http://schemas.microsoft.com/office/drawing/2014/main" id="{343A3ECE-0E61-1E8E-B59F-4563C62D9A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5943600"/>
            <a:ext cx="35052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600" b="1" i="1">
                <a:latin typeface="Times New Roman" panose="02020603050405020304" pitchFamily="18" charset="0"/>
              </a:rPr>
              <a:t>Definite Volume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2" presetID="2" presetClass="entr" presetSubtype="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8" grpId="0" autoUpdateAnimBg="0"/>
      <p:bldP spid="16389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>
            <a:extLst>
              <a:ext uri="{FF2B5EF4-FFF2-40B4-BE49-F238E27FC236}">
                <a16:creationId xmlns:a16="http://schemas.microsoft.com/office/drawing/2014/main" id="{A2567631-9333-5342-9901-B8C29E96A3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533400"/>
            <a:ext cx="23622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800" b="1" i="1">
                <a:latin typeface="Times New Roman" panose="02020603050405020304" pitchFamily="18" charset="0"/>
              </a:rPr>
              <a:t>Gas</a:t>
            </a:r>
          </a:p>
        </p:txBody>
      </p:sp>
      <p:pic>
        <p:nvPicPr>
          <p:cNvPr id="17411" name="Picture 3">
            <a:extLst>
              <a:ext uri="{FF2B5EF4-FFF2-40B4-BE49-F238E27FC236}">
                <a16:creationId xmlns:a16="http://schemas.microsoft.com/office/drawing/2014/main" id="{2AEF19CF-2DAF-11B4-16CB-11AE18F2F3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200400"/>
            <a:ext cx="3505200" cy="262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12" name="Text Box 4">
            <a:extLst>
              <a:ext uri="{FF2B5EF4-FFF2-40B4-BE49-F238E27FC236}">
                <a16:creationId xmlns:a16="http://schemas.microsoft.com/office/drawing/2014/main" id="{36A6F709-0E0A-9CFA-DFAF-152869C94D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2133600"/>
            <a:ext cx="3657600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600" b="1" i="1">
                <a:latin typeface="Times New Roman" panose="02020603050405020304" pitchFamily="18" charset="0"/>
              </a:rPr>
              <a:t>Indefinite Shape</a:t>
            </a:r>
            <a:r>
              <a:rPr lang="en-US" altLang="en-US" sz="3200" b="1" i="1">
                <a:latin typeface="Times New Roman" panose="02020603050405020304" pitchFamily="18" charset="0"/>
              </a:rPr>
              <a:t> – takes the shape of the container</a:t>
            </a:r>
          </a:p>
        </p:txBody>
      </p:sp>
      <p:sp>
        <p:nvSpPr>
          <p:cNvPr id="17413" name="Text Box 5">
            <a:extLst>
              <a:ext uri="{FF2B5EF4-FFF2-40B4-BE49-F238E27FC236}">
                <a16:creationId xmlns:a16="http://schemas.microsoft.com/office/drawing/2014/main" id="{F9C3C032-5A6E-EF48-5E7D-FCEC2276B9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4797425"/>
            <a:ext cx="3962400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600" b="1" i="1">
                <a:latin typeface="Times New Roman" panose="02020603050405020304" pitchFamily="18" charset="0"/>
              </a:rPr>
              <a:t>Indefinite Volume</a:t>
            </a:r>
            <a:r>
              <a:rPr lang="en-US" altLang="en-US" sz="3200" b="1" i="1">
                <a:latin typeface="Times New Roman" panose="02020603050405020304" pitchFamily="18" charset="0"/>
              </a:rPr>
              <a:t> – can expand and be compressed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17" presetID="2" presetClass="entr" presetSubtype="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2" grpId="0" autoUpdateAnimBg="0"/>
      <p:bldP spid="17413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2">
            <a:extLst>
              <a:ext uri="{FF2B5EF4-FFF2-40B4-BE49-F238E27FC236}">
                <a16:creationId xmlns:a16="http://schemas.microsoft.com/office/drawing/2014/main" id="{5E12E9DF-1D75-F839-F083-1E9076D251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400">
                <a:latin typeface="Arial" panose="020B0604020202020204" pitchFamily="34" charset="0"/>
                <a:cs typeface="Arial" panose="020B0604020202020204" pitchFamily="34" charset="0"/>
              </a:rPr>
              <a:t>This powerpoint was kindly donated to </a:t>
            </a:r>
            <a:r>
              <a:rPr lang="en-GB" altLang="en-US" sz="240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www.worldofteaching.com</a:t>
            </a:r>
            <a:endParaRPr lang="en-GB" altLang="en-US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sz="240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http://www.worldofteaching.com</a:t>
            </a:r>
            <a:r>
              <a:rPr lang="en-GB" altLang="en-US" sz="2400">
                <a:latin typeface="Arial" panose="020B0604020202020204" pitchFamily="34" charset="0"/>
                <a:cs typeface="Arial" panose="020B0604020202020204" pitchFamily="34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lang="en-US" alt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cean">
  <a:themeElements>
    <a:clrScheme name="Ocean 1">
      <a:dk1>
        <a:srgbClr val="010199"/>
      </a:dk1>
      <a:lt1>
        <a:srgbClr val="FFFFFF"/>
      </a:lt1>
      <a:dk2>
        <a:srgbClr val="000099"/>
      </a:dk2>
      <a:lt2>
        <a:srgbClr val="FFFFFF"/>
      </a:lt2>
      <a:accent1>
        <a:srgbClr val="33CCCC"/>
      </a:accent1>
      <a:accent2>
        <a:srgbClr val="00C600"/>
      </a:accent2>
      <a:accent3>
        <a:srgbClr val="AAAACA"/>
      </a:accent3>
      <a:accent4>
        <a:srgbClr val="DADADA"/>
      </a:accent4>
      <a:accent5>
        <a:srgbClr val="ADE2E2"/>
      </a:accent5>
      <a:accent6>
        <a:srgbClr val="00B300"/>
      </a:accent6>
      <a:hlink>
        <a:srgbClr val="FFCC00"/>
      </a:hlink>
      <a:folHlink>
        <a:srgbClr val="6699FF"/>
      </a:folHlink>
    </a:clrScheme>
    <a:fontScheme name="Ocea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Ocean 1">
        <a:dk1>
          <a:srgbClr val="010199"/>
        </a:dk1>
        <a:lt1>
          <a:srgbClr val="FFFFFF"/>
        </a:lt1>
        <a:dk2>
          <a:srgbClr val="000099"/>
        </a:dk2>
        <a:lt2>
          <a:srgbClr val="FFFFFF"/>
        </a:lt2>
        <a:accent1>
          <a:srgbClr val="33CCCC"/>
        </a:accent1>
        <a:accent2>
          <a:srgbClr val="00C600"/>
        </a:accent2>
        <a:accent3>
          <a:srgbClr val="AAAACA"/>
        </a:accent3>
        <a:accent4>
          <a:srgbClr val="DADADA"/>
        </a:accent4>
        <a:accent5>
          <a:srgbClr val="ADE2E2"/>
        </a:accent5>
        <a:accent6>
          <a:srgbClr val="00B300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2">
        <a:dk1>
          <a:srgbClr val="000066"/>
        </a:dk1>
        <a:lt1>
          <a:srgbClr val="FFFFFF"/>
        </a:lt1>
        <a:dk2>
          <a:srgbClr val="5D93FF"/>
        </a:dk2>
        <a:lt2>
          <a:srgbClr val="FFFFFF"/>
        </a:lt2>
        <a:accent1>
          <a:srgbClr val="6666FF"/>
        </a:accent1>
        <a:accent2>
          <a:srgbClr val="9999FF"/>
        </a:accent2>
        <a:accent3>
          <a:srgbClr val="B6C8FF"/>
        </a:accent3>
        <a:accent4>
          <a:srgbClr val="DADADA"/>
        </a:accent4>
        <a:accent5>
          <a:srgbClr val="B8B8FF"/>
        </a:accent5>
        <a:accent6>
          <a:srgbClr val="8A8AE7"/>
        </a:accent6>
        <a:hlink>
          <a:srgbClr val="FF33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3">
        <a:dk1>
          <a:srgbClr val="000000"/>
        </a:dk1>
        <a:lt1>
          <a:srgbClr val="FFFFFF"/>
        </a:lt1>
        <a:dk2>
          <a:srgbClr val="572E88"/>
        </a:dk2>
        <a:lt2>
          <a:srgbClr val="FFFFFF"/>
        </a:lt2>
        <a:accent1>
          <a:srgbClr val="FF6600"/>
        </a:accent1>
        <a:accent2>
          <a:srgbClr val="FFCC00"/>
        </a:accent2>
        <a:accent3>
          <a:srgbClr val="B4ADC3"/>
        </a:accent3>
        <a:accent4>
          <a:srgbClr val="DADADA"/>
        </a:accent4>
        <a:accent5>
          <a:srgbClr val="FFB8AA"/>
        </a:accent5>
        <a:accent6>
          <a:srgbClr val="E7B900"/>
        </a:accent6>
        <a:hlink>
          <a:srgbClr val="33CCCC"/>
        </a:hlink>
        <a:folHlink>
          <a:srgbClr val="36CC6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4">
        <a:dk1>
          <a:srgbClr val="003366"/>
        </a:dk1>
        <a:lt1>
          <a:srgbClr val="FFFFFF"/>
        </a:lt1>
        <a:dk2>
          <a:srgbClr val="666699"/>
        </a:dk2>
        <a:lt2>
          <a:srgbClr val="FFFFFF"/>
        </a:lt2>
        <a:accent1>
          <a:srgbClr val="9966FF"/>
        </a:accent1>
        <a:accent2>
          <a:srgbClr val="00CC66"/>
        </a:accent2>
        <a:accent3>
          <a:srgbClr val="B8B8CA"/>
        </a:accent3>
        <a:accent4>
          <a:srgbClr val="DADADA"/>
        </a:accent4>
        <a:accent5>
          <a:srgbClr val="CAB8FF"/>
        </a:accent5>
        <a:accent6>
          <a:srgbClr val="00B95C"/>
        </a:accent6>
        <a:hlink>
          <a:srgbClr val="65C8FF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5">
        <a:dk1>
          <a:srgbClr val="000000"/>
        </a:dk1>
        <a:lt1>
          <a:srgbClr val="FFFFFF"/>
        </a:lt1>
        <a:dk2>
          <a:srgbClr val="336600"/>
        </a:dk2>
        <a:lt2>
          <a:srgbClr val="FFFFFF"/>
        </a:lt2>
        <a:accent1>
          <a:srgbClr val="B7C533"/>
        </a:accent1>
        <a:accent2>
          <a:srgbClr val="CCCCFF"/>
        </a:accent2>
        <a:accent3>
          <a:srgbClr val="ADB8AA"/>
        </a:accent3>
        <a:accent4>
          <a:srgbClr val="DADADA"/>
        </a:accent4>
        <a:accent5>
          <a:srgbClr val="D8DFAD"/>
        </a:accent5>
        <a:accent6>
          <a:srgbClr val="B9B9E7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6">
        <a:dk1>
          <a:srgbClr val="000000"/>
        </a:dk1>
        <a:lt1>
          <a:srgbClr val="FFFFFF"/>
        </a:lt1>
        <a:dk2>
          <a:srgbClr val="006B80"/>
        </a:dk2>
        <a:lt2>
          <a:srgbClr val="C1CB75"/>
        </a:lt2>
        <a:accent1>
          <a:srgbClr val="6F8406"/>
        </a:accent1>
        <a:accent2>
          <a:srgbClr val="D9E288"/>
        </a:accent2>
        <a:accent3>
          <a:srgbClr val="AABAC0"/>
        </a:accent3>
        <a:accent4>
          <a:srgbClr val="DADADA"/>
        </a:accent4>
        <a:accent5>
          <a:srgbClr val="BBC2AA"/>
        </a:accent5>
        <a:accent6>
          <a:srgbClr val="C4CD7B"/>
        </a:accent6>
        <a:hlink>
          <a:srgbClr val="00CC00"/>
        </a:hlink>
        <a:folHlink>
          <a:srgbClr val="C0FF7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7">
        <a:dk1>
          <a:srgbClr val="5F5F5F"/>
        </a:dk1>
        <a:lt1>
          <a:srgbClr val="FFFFFF"/>
        </a:lt1>
        <a:dk2>
          <a:srgbClr val="FF6600"/>
        </a:dk2>
        <a:lt2>
          <a:srgbClr val="FFFFFF"/>
        </a:lt2>
        <a:accent1>
          <a:srgbClr val="CC6600"/>
        </a:accent1>
        <a:accent2>
          <a:srgbClr val="FF6600"/>
        </a:accent2>
        <a:accent3>
          <a:srgbClr val="FFB8AA"/>
        </a:accent3>
        <a:accent4>
          <a:srgbClr val="DADADA"/>
        </a:accent4>
        <a:accent5>
          <a:srgbClr val="E2B8AA"/>
        </a:accent5>
        <a:accent6>
          <a:srgbClr val="E75C00"/>
        </a:accent6>
        <a:hlink>
          <a:srgbClr val="FFFF99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8">
        <a:dk1>
          <a:srgbClr val="000000"/>
        </a:dk1>
        <a:lt1>
          <a:srgbClr val="FFFFFF"/>
        </a:lt1>
        <a:dk2>
          <a:srgbClr val="FFBA2F"/>
        </a:dk2>
        <a:lt2>
          <a:srgbClr val="A50021"/>
        </a:lt2>
        <a:accent1>
          <a:srgbClr val="FF6600"/>
        </a:accent1>
        <a:accent2>
          <a:srgbClr val="CC6600"/>
        </a:accent2>
        <a:accent3>
          <a:srgbClr val="FFD9AD"/>
        </a:accent3>
        <a:accent4>
          <a:srgbClr val="DADADA"/>
        </a:accent4>
        <a:accent5>
          <a:srgbClr val="FFB8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Ocean</Template>
  <TotalTime>155</TotalTime>
  <Words>331</Words>
  <Application>Microsoft Office PowerPoint</Application>
  <PresentationFormat>On-screen Show (4:3)</PresentationFormat>
  <Paragraphs>91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Tahoma</vt:lpstr>
      <vt:lpstr>Wingdings</vt:lpstr>
      <vt:lpstr>Times New Roman</vt:lpstr>
      <vt:lpstr>Ocean</vt:lpstr>
      <vt:lpstr>Matter</vt:lpstr>
      <vt:lpstr>http://www.teachers.tv/video/12098 </vt:lpstr>
      <vt:lpstr>PowerPoint Presentation</vt:lpstr>
      <vt:lpstr>Solids, liquids, gases</vt:lpstr>
      <vt:lpstr>http://www.abpischools.org.uk/page/modules/solids-liquids-gases/slg2.cfm </vt:lpstr>
      <vt:lpstr>Solids</vt:lpstr>
      <vt:lpstr>http://resources.schoolscience.co.uk/ICI/11-14/materials/match1pg1.html </vt:lpstr>
      <vt:lpstr>http://lgfl.skoool.co.uk/content/keystage3/chemistry/pc/learningsteps/TPTLC/launch.html </vt:lpstr>
      <vt:lpstr>Can you arrange yourselves as a…</vt:lpstr>
      <vt:lpstr>Solids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Matter Solid liquid Gas</dc:title>
  <dc:creator>Lis</dc:creator>
  <cp:lastModifiedBy>Nayan GRIFFITHS</cp:lastModifiedBy>
  <cp:revision>12</cp:revision>
  <dcterms:created xsi:type="dcterms:W3CDTF">2008-02-25T19:40:37Z</dcterms:created>
  <dcterms:modified xsi:type="dcterms:W3CDTF">2023-05-23T22:15:56Z</dcterms:modified>
</cp:coreProperties>
</file>