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00FF"/>
    <a:srgbClr val="9966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71AE2F0-9769-1276-D5DE-031B83A60E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3217B2C-98CC-C0A6-7300-D355BE9042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8F9D63-E6F3-480C-BDEA-0486D9965A32}" type="datetimeFigureOut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5DA7A4C-9A2E-3F84-4657-A6600F11189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EC44CF57-534E-C076-C6D9-DCAA8BE354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FA1C9BAC-1638-B6EC-0C69-D1209D9FE4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A57B3977-092B-0822-6E99-69DDA4DBCB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4BAB1E-1B73-4FEC-802C-E4B024F19D7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6C00988-3103-37A3-DAA2-52C3B19450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D4A2E29-8D9B-4D70-9329-B351FCDF6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B61ED5E-F9CE-203E-9A97-180D5D7132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39D39D4-02C7-AA51-CDA0-D90D6CE1E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C338818-A492-7088-5E62-352CD392A0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43B7B60-0741-F5A0-148F-83614718E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D6B5B25-CC5C-C82E-5DBA-E48C0D4584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0F75B0B-B446-BA05-ABC7-15A1759F1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58EACFD-8AA2-C198-3910-C6916B7F21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D291D94-F4CF-B5F4-361A-8308FA496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6006B28-917F-03FD-D74C-974CADFD48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559EFBE-BD87-7B8B-FBF5-23C4D459B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ED0E321-1C87-1D63-7733-E80966291A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899610F-E710-BE13-9F58-9A7CF3608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095D44F-A87F-BA24-1D2B-D085981821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F838208-5D2E-096D-4AE0-F287280F7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772AE2DE-A0CF-884F-A8F4-910447BF00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13490F5-0F62-87FE-89AE-EB38F3D0C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745C58E-E504-5706-29FA-AC96E66C61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CC936F8-D8E4-1866-52A2-FABF58149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72498EA-826D-E2BC-19D5-C11CAEF811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9BA0FDA-BEA2-DBE9-D64D-377351924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1FF1827-4EEE-22EC-CEEB-12A75C82E8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E27ACA2-BA41-CF62-9657-808A59966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156B85B-A6D5-B8B3-006A-E7A550CB01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FB11E3A-CFEA-5DA7-2146-4C9A1B866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6F0910E-E7F1-1CC7-4A34-803408735D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1F08019-2550-93B7-02CF-49B26C063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8752AF9-4B37-1563-BDE2-90FD76FBE7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9864F69-479A-D5F8-EBE7-5409ECCD4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704EE0A-3261-FC94-3EDA-F7EA479654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CD5BB99-6928-2467-FCDC-462417EB5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6B88FAC-AAED-6F9C-3CDD-1BDE3CB234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6DC40DC-DF51-50FF-1C23-FB875FA23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B24EEFD-7B21-5108-6523-E0D07A7DA3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DD1F440-ABC7-47D5-D29D-6CB4D12E1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F9ECCEF-95F2-DD8A-5C3E-817D174C60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661040B-DDED-B8EC-AB2D-D6340E252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EA0461-7E07-9DD3-9233-020F1DF7BB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D602E97-81B1-F947-8AFF-B8C8C5BB0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3920918-4A95-B063-369F-6E4BFFCCC3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9B38AF9-3579-3E56-23CD-AA223DDC9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3F6E997-988B-E460-70C6-45D5B6A8B08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50CBB47B-3DDB-9963-0605-FEC653BB5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A699B1E6-DD20-B2A3-27F2-F9C427F174C5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55FFE268-AFBB-68C0-13DF-C3D87401B401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85AB1F24-D4AD-BC44-F8D9-4BB5FDADFDD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7304B15E-EA94-604A-4620-5A1241BED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9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C7E69C7-B8E6-E7C4-BDFF-378E69D1958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B8D03FA-52CF-30D7-0F7C-19FD901025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ECA6152-068A-B76A-640E-F947D6B39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9DB3E67-1FA7-4B76-85DF-890CBCD5A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29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267D56B-4861-FF76-89ED-79E43D7F25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6036D6D-2AD1-06D9-7A67-8560021CC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0862C4E-DE60-ACB9-BBA9-BB4890FE0F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554B2-4CFE-43F0-9819-DC88F4423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09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22832A3-4078-5F91-1EBE-4407A8118D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21B5D7B-C35F-85B2-DB60-55054FA80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9A96D87-C36A-FE6E-65CB-05EA3B2AF3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8D3C4-FC56-4EC2-8170-FADB20977B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37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BD9002D-B418-1E60-4B0F-7331EC95E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90BB60D-2F28-F622-4AFB-DD3494EC69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9DD2A2A-CB54-A366-AF08-18C901C87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D5A32-4371-4523-84AE-B3D75FF3B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93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F3CFD68-56C6-B9EF-C040-D7B1491B9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145D636-633A-0C5A-DA48-D24366459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D9E1323-12FE-A911-AFCD-CCA82991D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E2225-65FA-425B-B8B2-CF9204E93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D35B588-12BA-8E41-E073-526F107A8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9D80C27-69B2-5DF2-7338-BB27A76CE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226F63D-4B6F-DC8C-4A99-41E81D3344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74354-5650-496B-AF54-C7268E15D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CE8F39B-DC08-8229-58DA-2F3D6BC4C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70CAE11-E12F-B0D5-7FCE-FB0558C0B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F49193A-58B2-CA39-EA08-228672232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E1B5-EBBD-4AE8-96E2-845336884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39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4048C65-A8F1-9189-A1B3-F79A2D56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22CB41F-4209-5E81-847F-C24DE391A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BDF4BF4-B7C1-3F1D-6F73-C8D9E2EBA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09D79-B64F-4336-AB46-ECB0C1198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8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6E14B8A-2518-79C5-CF62-DA488B70D5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ABE1AC7-68C0-6967-5FA5-19CEF5557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B844596-07D8-2929-BD60-65878DE22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F4C45-B5BD-436B-8217-CC3C91039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9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7AA50D5-FA89-E8D4-119A-EE6037DB30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2635F20-6347-97DC-B6C7-6D7C48608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78ABDBE-8058-F6E8-0424-C8ECF9C35D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3A1AD-D0F0-4F61-B378-8DAD8BD8FF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7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FBDA747-A436-92DB-4977-8B94E0462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0DDDBFE-CF68-C631-5236-18F2478CB0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8C55590-EBBB-A036-FD59-5CAD7D0453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CB25F-A493-4727-BCC1-9AD8CA81B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28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70C825B-023C-E772-0A53-EEEA231CA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B3CFC58-6DAB-8552-F9B7-47D380BBE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74C33C8-1010-F40B-1A02-A64F8C2CC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43158-F757-4305-8838-2341D59D3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5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92CCCB6-8A84-5D72-91CD-B7034A28D43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5A16E797-A5D6-661F-7E51-4DB48200178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6868" name="Rectangle 4">
                <a:extLst>
                  <a:ext uri="{FF2B5EF4-FFF2-40B4-BE49-F238E27FC236}">
                    <a16:creationId xmlns:a16="http://schemas.microsoft.com/office/drawing/2014/main" id="{C451332C-CACB-A798-48EC-12605C1D1F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6869" name="Freeform 5">
                <a:extLst>
                  <a:ext uri="{FF2B5EF4-FFF2-40B4-BE49-F238E27FC236}">
                    <a16:creationId xmlns:a16="http://schemas.microsoft.com/office/drawing/2014/main" id="{ED474D6B-3C3B-7FDC-8F17-B6B2F9809A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83FC24D0-D918-64F5-859D-1447C99B4D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6871" name="AutoShape 7">
                <a:extLst>
                  <a:ext uri="{FF2B5EF4-FFF2-40B4-BE49-F238E27FC236}">
                    <a16:creationId xmlns:a16="http://schemas.microsoft.com/office/drawing/2014/main" id="{F8DB774D-14A4-06D4-9023-5FEDE1ED0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6872" name="AutoShape 8">
                <a:extLst>
                  <a:ext uri="{FF2B5EF4-FFF2-40B4-BE49-F238E27FC236}">
                    <a16:creationId xmlns:a16="http://schemas.microsoft.com/office/drawing/2014/main" id="{A270E0D7-79C5-53C8-AB30-80AD22A29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0F92AB9D-E2C6-2E1E-259C-A4041F750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D3F260C6-6664-B3C3-86BB-9452A34DC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A0DFE307-237F-EBCF-0779-862778616D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0ED71734-E9A3-EE34-DBCE-8F26808B43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3C49B127-E1AB-B7EB-C35F-C6AECA9A06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6062B0CE-825E-4D34-A0EE-DBCD7115A3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  <p:sldLayoutId id="214748372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44EEAD0A-6C83-9571-DD21-69407BB8BA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685800" y="685800"/>
            <a:ext cx="11049000" cy="2971800"/>
          </a:xfrm>
        </p:spPr>
        <p:txBody>
          <a:bodyPr/>
          <a:lstStyle/>
          <a:p>
            <a:pPr eaLnBrk="1" hangingPunct="1"/>
            <a:r>
              <a:rPr lang="en-US" altLang="en-US" sz="7200"/>
              <a:t>STOICHIOMETRY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88FF8275-4388-B919-0E6A-936028DF5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Mole-Mass Problems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9C72CEC-2CBD-7B91-8BCF-48CA35A26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/>
            <a:r>
              <a:rPr lang="en-US" altLang="en-US" sz="4400" b="1" u="sng">
                <a:solidFill>
                  <a:srgbClr val="0000FF"/>
                </a:solidFill>
              </a:rPr>
              <a:t>Problem 1</a:t>
            </a:r>
            <a:r>
              <a:rPr lang="en-US" altLang="en-US" sz="4400" b="1">
                <a:solidFill>
                  <a:srgbClr val="0000FF"/>
                </a:solidFill>
              </a:rPr>
              <a:t>: 1.50 mol of KClO</a:t>
            </a:r>
            <a:r>
              <a:rPr lang="en-US" altLang="en-US" sz="4400" b="1" baseline="-25000">
                <a:solidFill>
                  <a:srgbClr val="0000FF"/>
                </a:solidFill>
              </a:rPr>
              <a:t>3</a:t>
            </a:r>
            <a:r>
              <a:rPr lang="en-US" altLang="en-US" sz="4400" b="1">
                <a:solidFill>
                  <a:srgbClr val="0000FF"/>
                </a:solidFill>
              </a:rPr>
              <a:t> decomposes. How many grams of O</a:t>
            </a:r>
            <a:r>
              <a:rPr lang="en-US" altLang="en-US" sz="4400" b="1" baseline="-25000">
                <a:solidFill>
                  <a:srgbClr val="0000FF"/>
                </a:solidFill>
              </a:rPr>
              <a:t>2</a:t>
            </a:r>
            <a:r>
              <a:rPr lang="en-US" altLang="en-US" sz="4400" b="1">
                <a:solidFill>
                  <a:srgbClr val="0000FF"/>
                </a:solidFill>
              </a:rPr>
              <a:t> will be produced? [k = 39, Cl = 35.5, O = 16]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171CF7"/>
                </a:solidFill>
              </a:rPr>
              <a:t>	2 KClO</a:t>
            </a:r>
            <a:r>
              <a:rPr lang="en-US" altLang="en-US" sz="4400" b="1" baseline="-25000">
                <a:solidFill>
                  <a:srgbClr val="171CF7"/>
                </a:solidFill>
              </a:rPr>
              <a:t>3</a:t>
            </a:r>
            <a:r>
              <a:rPr lang="en-US" altLang="en-US" sz="4400" b="1">
                <a:solidFill>
                  <a:srgbClr val="171CF7"/>
                </a:solidFill>
              </a:rPr>
              <a:t> 		 2 KCl + 3 O</a:t>
            </a:r>
            <a:r>
              <a:rPr lang="en-US" altLang="en-US" sz="4400" b="1" baseline="-25000">
                <a:solidFill>
                  <a:srgbClr val="171CF7"/>
                </a:solidFill>
              </a:rPr>
              <a:t>2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777E05DA-CF29-B34D-0A40-9FF3CA2E06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3775" y="6248400"/>
            <a:ext cx="609600" cy="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5649AD41-A8E8-71BF-8A24-7A1EFB163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371600"/>
          </a:xfrm>
        </p:spPr>
        <p:txBody>
          <a:bodyPr/>
          <a:lstStyle/>
          <a:p>
            <a:pPr eaLnBrk="1" hangingPunct="1"/>
            <a:r>
              <a:rPr lang="en-US" altLang="en-US" sz="4400">
                <a:latin typeface="Arial Black" panose="020B0A04020102020204" pitchFamily="34" charset="0"/>
              </a:rPr>
              <a:t>Three steps…Get Your Correct Answer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6119BF0-DEBA-D6DA-BA90-71FA1B7E3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8305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171CF7"/>
                </a:solidFill>
                <a:latin typeface="Comic Sans MS" panose="030F0702030302020204" pitchFamily="66" charset="0"/>
              </a:rPr>
              <a:t>Use mole ratio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171CF7"/>
                </a:solidFill>
                <a:latin typeface="Comic Sans MS" panose="030F0702030302020204" pitchFamily="66" charset="0"/>
              </a:rPr>
              <a:t>Get the answer in moles and then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171CF7"/>
                </a:solidFill>
                <a:latin typeface="Comic Sans MS" panose="030F0702030302020204" pitchFamily="66" charset="0"/>
              </a:rPr>
              <a:t>Convert to Mass. [</a:t>
            </a:r>
            <a:r>
              <a:rPr lang="en-US" altLang="en-US" sz="3200" b="1">
                <a:solidFill>
                  <a:srgbClr val="996633"/>
                </a:solidFill>
                <a:latin typeface="Comic Sans MS" panose="030F0702030302020204" pitchFamily="66" charset="0"/>
              </a:rPr>
              <a:t>Simple Arithmetic</a:t>
            </a:r>
            <a:r>
              <a:rPr lang="en-US" altLang="en-US" sz="3200" b="1">
                <a:solidFill>
                  <a:srgbClr val="171CF7"/>
                </a:solidFill>
                <a:latin typeface="Comic Sans MS" panose="030F0702030302020204" pitchFamily="66" charset="0"/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171CF7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5050"/>
                </a:solidFill>
                <a:latin typeface="Comic Sans MS" panose="030F0702030302020204" pitchFamily="66" charset="0"/>
              </a:rPr>
              <a:t>Hello!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171CF7"/>
                </a:solidFill>
                <a:latin typeface="Comic Sans MS" panose="030F0702030302020204" pitchFamily="66" charset="0"/>
              </a:rPr>
              <a:t>If you are given </a:t>
            </a:r>
            <a:r>
              <a:rPr lang="en-US" altLang="en-US" sz="3200" b="1">
                <a:solidFill>
                  <a:srgbClr val="FF5050"/>
                </a:solidFill>
                <a:latin typeface="Comic Sans MS" panose="030F0702030302020204" pitchFamily="66" charset="0"/>
              </a:rPr>
              <a:t>a mass</a:t>
            </a:r>
            <a:r>
              <a:rPr lang="en-US" altLang="en-US" sz="3200" b="1">
                <a:solidFill>
                  <a:srgbClr val="171CF7"/>
                </a:solidFill>
                <a:latin typeface="Comic Sans MS" panose="030F0702030302020204" pitchFamily="66" charset="0"/>
              </a:rPr>
              <a:t> in the problem, you will need to convert this to moles </a:t>
            </a:r>
            <a:r>
              <a:rPr lang="en-US" altLang="en-US" sz="3200" b="1">
                <a:solidFill>
                  <a:srgbClr val="FF5050"/>
                </a:solidFill>
                <a:latin typeface="Comic Sans MS" panose="030F0702030302020204" pitchFamily="66" charset="0"/>
              </a:rPr>
              <a:t>first. Ok?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518E0E97-DE60-BF44-356B-A9E8C4FFD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8000"/>
              <a:t>Let’s go!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A7145A4-6DD4-4832-A107-97AB6DE73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	</a:t>
            </a:r>
            <a:r>
              <a:rPr lang="en-US" altLang="en-US" sz="4000" b="1">
                <a:solidFill>
                  <a:srgbClr val="171CF7"/>
                </a:solidFill>
                <a:latin typeface="Comic Sans MS" panose="030F0702030302020204" pitchFamily="66" charset="0"/>
              </a:rPr>
              <a:t>2 KClO</a:t>
            </a:r>
            <a:r>
              <a:rPr lang="en-US" altLang="en-US" sz="4000" b="1" baseline="-25000">
                <a:solidFill>
                  <a:srgbClr val="171CF7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 sz="4000" b="1">
                <a:solidFill>
                  <a:srgbClr val="171CF7"/>
                </a:solidFill>
                <a:latin typeface="Comic Sans MS" panose="030F0702030302020204" pitchFamily="66" charset="0"/>
              </a:rPr>
              <a:t> 		 2 KCl + 3 O</a:t>
            </a:r>
            <a:r>
              <a:rPr lang="en-US" altLang="en-US" sz="4000" b="1" baseline="-25000">
                <a:solidFill>
                  <a:srgbClr val="171CF7"/>
                </a:solidFill>
                <a:latin typeface="Comic Sans MS" panose="030F0702030302020204" pitchFamily="66" charset="0"/>
              </a:rPr>
              <a:t>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171CF7"/>
                </a:solidFill>
                <a:latin typeface="Comic Sans MS" panose="030F0702030302020204" pitchFamily="66" charset="0"/>
              </a:rPr>
              <a:t>	2			:			   3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0000FF"/>
                </a:solidFill>
                <a:latin typeface="Comic Sans MS" panose="030F0702030302020204" pitchFamily="66" charset="0"/>
              </a:rPr>
              <a:t>1.50 </a:t>
            </a:r>
            <a:r>
              <a:rPr lang="en-US" altLang="en-US" sz="4000" b="1">
                <a:solidFill>
                  <a:srgbClr val="171CF7"/>
                </a:solidFill>
                <a:latin typeface="Comic Sans MS" panose="030F0702030302020204" pitchFamily="66" charset="0"/>
              </a:rPr>
              <a:t>		:			  X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171CF7"/>
                </a:solidFill>
                <a:latin typeface="Comic Sans MS" panose="030F0702030302020204" pitchFamily="66" charset="0"/>
              </a:rPr>
              <a:t>X = 2.25mol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>
                <a:solidFill>
                  <a:srgbClr val="996633"/>
                </a:solidFill>
                <a:latin typeface="Comic Sans MS" panose="030F0702030302020204" pitchFamily="66" charset="0"/>
              </a:rPr>
              <a:t>Convert to mass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5050"/>
                </a:solidFill>
                <a:latin typeface="Comic Sans MS" panose="030F0702030302020204" pitchFamily="66" charset="0"/>
              </a:rPr>
              <a:t>2.25 mol x 32.0 g/mol = 72.0 grams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5050"/>
                </a:solidFill>
                <a:latin typeface="Comic Sans MS" panose="030F0702030302020204" pitchFamily="66" charset="0"/>
              </a:rPr>
              <a:t>							</a:t>
            </a:r>
            <a:r>
              <a:rPr lang="en-US" altLang="en-US" sz="3200" b="1">
                <a:solidFill>
                  <a:srgbClr val="996633"/>
                </a:solidFill>
                <a:latin typeface="Comic Sans MS" panose="030F0702030302020204" pitchFamily="66" charset="0"/>
              </a:rPr>
              <a:t>Cool!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B1B918B4-847B-67E9-6177-C166D38C1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19400"/>
            <a:ext cx="609600" cy="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F99ED592-8EED-699B-904D-83B34212C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/>
              <a:t>Try This: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5AD8EE9-4BF6-488A-4ECC-D0C847E80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We want to produce 2.75 mol of KCl. How many grams of KClO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 would be required?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Soln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			</a:t>
            </a: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KClO</a:t>
            </a:r>
            <a:r>
              <a:rPr lang="en-US" altLang="en-US" b="1" baseline="-25000">
                <a:solidFill>
                  <a:srgbClr val="0000FF"/>
                </a:solidFill>
                <a:latin typeface="Comic Sans MS" panose="030F0702030302020204" pitchFamily="66" charset="0"/>
              </a:rPr>
              <a:t>3    :	</a:t>
            </a: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KCl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			2	   :     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			X 	   :	2.75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			X = 2.75mol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In mass: 2.75mol X 122.55 g/mol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				= </a:t>
            </a:r>
            <a:r>
              <a:rPr lang="en-US" altLang="en-US" b="1">
                <a:solidFill>
                  <a:srgbClr val="FF5050"/>
                </a:solidFill>
                <a:latin typeface="Comic Sans MS" panose="030F0702030302020204" pitchFamily="66" charset="0"/>
              </a:rPr>
              <a:t>337 grams </a:t>
            </a:r>
            <a:r>
              <a:rPr lang="en-US" altLang="en-US" sz="3200" b="1">
                <a:solidFill>
                  <a:srgbClr val="996633"/>
                </a:solidFill>
                <a:latin typeface="Comic Sans MS" panose="030F0702030302020204" pitchFamily="66" charset="0"/>
              </a:rPr>
              <a:t>zooo zimple!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970A2C8D-7EE4-1818-B173-2DECB48F7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/>
              <a:t>Mass-Mass</a:t>
            </a:r>
            <a:r>
              <a:rPr lang="en-US" altLang="en-US" sz="2800"/>
              <a:t> </a:t>
            </a:r>
            <a:r>
              <a:rPr lang="en-US" altLang="en-US" sz="5400"/>
              <a:t>Problems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F70C4AB-6EAC-E67E-70B9-35D81EC0A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FF"/>
                </a:solidFill>
              </a:rPr>
              <a:t>	</a:t>
            </a: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There are four steps involved in solving these problems: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Make sure you are working with a properly balanced equation.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Convert grams of the substance given in the problem to moles.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Construct two ratios - one from the problem and one from the equation and set them equal. Solve for "x," which is usually found in the ratio from the problem.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Convert moles of the substance just solved for into grams.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E991EA39-C818-5929-6E3D-09C372E7D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0000FF"/>
                </a:solidFill>
              </a:rPr>
              <a:t>Just follow mass-mass problem to the penultimate level</a:t>
            </a:r>
          </a:p>
        </p:txBody>
      </p:sp>
      <p:sp>
        <p:nvSpPr>
          <p:cNvPr id="19459" name="AutoShape 4">
            <a:extLst>
              <a:ext uri="{FF2B5EF4-FFF2-40B4-BE49-F238E27FC236}">
                <a16:creationId xmlns:a16="http://schemas.microsoft.com/office/drawing/2014/main" id="{CC2E8E25-5D73-2004-97F7-4D3171310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066800"/>
          </a:xfrm>
          <a:noFill/>
        </p:spPr>
        <p:txBody>
          <a:bodyPr/>
          <a:lstStyle/>
          <a:p>
            <a:pPr eaLnBrk="1" hangingPunct="1"/>
            <a:r>
              <a:rPr lang="en-US" altLang="en-US" sz="4400">
                <a:latin typeface="Arial Black" panose="020B0A04020102020204" pitchFamily="34" charset="0"/>
              </a:rPr>
              <a:t>Mass-Volume</a:t>
            </a:r>
            <a:r>
              <a:rPr lang="en-US" altLang="en-US" sz="2400">
                <a:latin typeface="Arial Black" panose="020B0A04020102020204" pitchFamily="34" charset="0"/>
              </a:rPr>
              <a:t> </a:t>
            </a:r>
            <a:r>
              <a:rPr lang="en-US" altLang="en-US" sz="4400">
                <a:latin typeface="Arial Black" panose="020B0A04020102020204" pitchFamily="34" charset="0"/>
              </a:rPr>
              <a:t>Problems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extLst>
              <a:ext uri="{FF2B5EF4-FFF2-40B4-BE49-F238E27FC236}">
                <a16:creationId xmlns:a16="http://schemas.microsoft.com/office/drawing/2014/main" id="{0D5DBA5F-8C56-E175-3C2B-5144AB341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>
                <a:latin typeface="Arial Black" panose="020B0A04020102020204" pitchFamily="34" charset="0"/>
              </a:rPr>
              <a:t>Like this: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06AB261C-92BE-8951-51F5-2E88080C8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53400" cy="43434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There are four steps involved in solving these problems: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Make sure you are working with a properly balanced equation. 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Convert grams of the substance given in the problem to moles.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Construct two ratios - one from the problem and one from the equation and set them equal. Solve for "x," which is usually found in the ratio from the problem. 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b="1">
                <a:solidFill>
                  <a:srgbClr val="FF5050"/>
                </a:solidFill>
                <a:latin typeface="Comic Sans MS" panose="030F0702030302020204" pitchFamily="66" charset="0"/>
              </a:rPr>
              <a:t>Convert moles of the substance just solved for into Volume.</a:t>
            </a:r>
          </a:p>
          <a:p>
            <a:pPr eaLnBrk="1" hangingPunct="1">
              <a:lnSpc>
                <a:spcPct val="75000"/>
              </a:lnSpc>
            </a:pPr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EF8C56A8-A797-8750-849F-200938FE9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5400"/>
              <a:t>Conversion of mole to 			volume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F4FC974-128F-4F6B-7725-F730395ED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229600" cy="3724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54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5400" b="1">
                <a:solidFill>
                  <a:srgbClr val="0000FF"/>
                </a:solidFill>
                <a:latin typeface="Comic Sans MS" panose="030F0702030302020204" pitchFamily="66" charset="0"/>
              </a:rPr>
              <a:t>	No of moles = Volume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5400" b="1">
                <a:solidFill>
                  <a:srgbClr val="0000FF"/>
                </a:solidFill>
                <a:latin typeface="Comic Sans MS" panose="030F0702030302020204" pitchFamily="66" charset="0"/>
              </a:rPr>
              <a:t>					Molar volume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5050"/>
                </a:solidFill>
                <a:latin typeface="Comic Sans MS" panose="030F0702030302020204" pitchFamily="66" charset="0"/>
              </a:rPr>
              <a:t>	Can you remember a similar equation?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54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5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0" name="Line 7">
            <a:extLst>
              <a:ext uri="{FF2B5EF4-FFF2-40B4-BE49-F238E27FC236}">
                <a16:creationId xmlns:a16="http://schemas.microsoft.com/office/drawing/2014/main" id="{B76B247C-3764-6C1C-96DE-DD060707E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267200"/>
            <a:ext cx="2362200" cy="0"/>
          </a:xfrm>
          <a:prstGeom prst="line">
            <a:avLst/>
          </a:prstGeom>
          <a:noFill/>
          <a:ln w="57150" cap="sq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extLst>
              <a:ext uri="{FF2B5EF4-FFF2-40B4-BE49-F238E27FC236}">
                <a16:creationId xmlns:a16="http://schemas.microsoft.com/office/drawing/2014/main" id="{3C7D42A1-5260-50C8-35B7-938E23A13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b="0">
                <a:solidFill>
                  <a:schemeClr val="tx1"/>
                </a:solidFill>
                <a:latin typeface="Arial Black" panose="020B0A04020102020204" pitchFamily="34" charset="0"/>
              </a:rPr>
              <a:t>Molar</a:t>
            </a:r>
            <a:r>
              <a:rPr lang="en-US" altLang="en-US" sz="6600" b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6600">
                <a:solidFill>
                  <a:schemeClr val="tx1"/>
                </a:solidFill>
                <a:latin typeface="Arial Black" panose="020B0A04020102020204" pitchFamily="34" charset="0"/>
              </a:rPr>
              <a:t>volume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2BB2C87-2A66-B264-A99C-DDCE52C25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latin typeface="Comic Sans MS" panose="030F0702030302020204" pitchFamily="66" charset="0"/>
              </a:rPr>
              <a:t>	</a:t>
            </a:r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The molar volume is the volume occupied by one mole of ideal gas at STP. Its value is: </a:t>
            </a:r>
            <a:r>
              <a:rPr lang="en-US" altLang="en-US" sz="4800" b="1">
                <a:solidFill>
                  <a:srgbClr val="FF5050"/>
                </a:solidFill>
                <a:latin typeface="Comic Sans MS" panose="030F0702030302020204" pitchFamily="66" charset="0"/>
              </a:rPr>
              <a:t>22.4dm</a:t>
            </a:r>
            <a:r>
              <a:rPr lang="en-US" altLang="en-US" sz="4800" b="1" baseline="30000">
                <a:solidFill>
                  <a:srgbClr val="FF5050"/>
                </a:solidFill>
                <a:latin typeface="Comic Sans MS" panose="030F0702030302020204" pitchFamily="66" charset="0"/>
              </a:rPr>
              <a:t>3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">
            <a:extLst>
              <a:ext uri="{FF2B5EF4-FFF2-40B4-BE49-F238E27FC236}">
                <a16:creationId xmlns:a16="http://schemas.microsoft.com/office/drawing/2014/main" id="{F849E14A-EF1D-DF3F-7949-4EF73A6C9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6600"/>
              <a:t>Practice Problems</a:t>
            </a:r>
          </a:p>
        </p:txBody>
      </p:sp>
      <p:sp>
        <p:nvSpPr>
          <p:cNvPr id="23555" name="AutoShape 5">
            <a:extLst>
              <a:ext uri="{FF2B5EF4-FFF2-40B4-BE49-F238E27FC236}">
                <a16:creationId xmlns:a16="http://schemas.microsoft.com/office/drawing/2014/main" id="{839B2F6C-B84D-DC47-8745-2F78595FFB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286000"/>
            <a:ext cx="7924800" cy="4572000"/>
          </a:xfrm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Calculate the volume of carbon dioxide formed at STP in ‘dm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' by the complete thermal decomposition of 3.125 g of pure calcium carbonate (Relative atomic mass of Ca=40, C=12, O=16)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Solution: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Convert the mass to mole: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Molar mass of CaCO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anose="030F0702030302020204" pitchFamily="66" charset="0"/>
              </a:rPr>
              <a:t>3 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2000" b="1">
                <a:solidFill>
                  <a:srgbClr val="0000FF"/>
                </a:solidFill>
                <a:latin typeface="Comic Sans MS" panose="030F0702030302020204" pitchFamily="66" charset="0"/>
              </a:rPr>
              <a:t>40 + 12 + (16 x 3) = 100gmol</a:t>
            </a:r>
            <a:r>
              <a:rPr lang="en-US" altLang="en-US" sz="2000" b="1" baseline="30000">
                <a:solidFill>
                  <a:srgbClr val="0000FF"/>
                </a:solidFill>
                <a:latin typeface="Comic Sans MS" panose="030F0702030302020204" pitchFamily="66" charset="0"/>
              </a:rPr>
              <a:t>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mic Sans MS" panose="030F0702030302020204" pitchFamily="66" charset="0"/>
              </a:rPr>
              <a:t>Mole = mass/molar mass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mic Sans MS" panose="030F0702030302020204" pitchFamily="66" charset="0"/>
              </a:rPr>
              <a:t>		</a:t>
            </a:r>
            <a:r>
              <a:rPr lang="en-US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3.125/100 = 0.03125mol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b="1" baseline="3000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b="1" baseline="3000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FD2AEA16-D576-EF7F-5F38-8549BBDCF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is stoichiometry?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B34AB5B-1F2D-A53E-A773-BB6D65BFC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1752600"/>
          </a:xfrm>
        </p:spPr>
        <p:txBody>
          <a:bodyPr/>
          <a:lstStyle/>
          <a:p>
            <a:pPr eaLnBrk="1" hangingPunct="1"/>
            <a:r>
              <a:rPr lang="en-US" altLang="en-US" sz="4800"/>
              <a:t>Stoichiometry is the quantitative study of reactants and products in a chemical reaction.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9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14A96BC1-C605-B624-43F7-628B970C8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Practice Problems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3077C8F-8766-AA43-83A2-F7B6838036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As per the equation,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FF"/>
                </a:solidFill>
                <a:latin typeface="Comic Sans MS" panose="030F0702030302020204" pitchFamily="66" charset="0"/>
              </a:rPr>
              <a:t>Mole ratio	1	      :	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problem		0.03125mol  	   X</a:t>
            </a:r>
          </a:p>
          <a:p>
            <a:pPr lvl="3" eaLnBrk="1" hangingPunct="1">
              <a:buFontTx/>
              <a:buNone/>
            </a:pPr>
            <a:r>
              <a:rPr lang="en-US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X = 0.03125mol  of CO</a:t>
            </a:r>
            <a:r>
              <a:rPr lang="en-US" altLang="en-US" sz="3200" b="1" baseline="-2500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  <a:p>
            <a:pPr lvl="3" eaLnBrk="1" hangingPunct="1">
              <a:buFontTx/>
              <a:buNone/>
            </a:pPr>
            <a:r>
              <a:rPr lang="en-US" altLang="en-US" sz="3200" b="1" baseline="-25000">
                <a:solidFill>
                  <a:srgbClr val="0000FF"/>
                </a:solidFill>
                <a:latin typeface="Comic Sans MS" panose="030F0702030302020204" pitchFamily="66" charset="0"/>
              </a:rPr>
              <a:t>Convert mole to volume [slide 17]</a:t>
            </a:r>
          </a:p>
          <a:p>
            <a:pPr lvl="3" eaLnBrk="1" hangingPunct="1">
              <a:buFontTx/>
              <a:buNone/>
            </a:pPr>
            <a:r>
              <a:rPr lang="en-US" altLang="en-US" sz="3200" b="1" baseline="-25000">
                <a:solidFill>
                  <a:srgbClr val="0000FF"/>
                </a:solidFill>
                <a:latin typeface="Comic Sans MS" panose="030F0702030302020204" pitchFamily="66" charset="0"/>
              </a:rPr>
              <a:t>Volume = (</a:t>
            </a:r>
            <a:r>
              <a:rPr lang="en-US" altLang="en-US" sz="4400" b="1" baseline="-25000">
                <a:solidFill>
                  <a:srgbClr val="0000FF"/>
                </a:solidFill>
                <a:latin typeface="Comic Sans MS" panose="030F0702030302020204" pitchFamily="66" charset="0"/>
              </a:rPr>
              <a:t>0.03125</a:t>
            </a:r>
            <a:r>
              <a:rPr lang="en-US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 x 22.4)dm</a:t>
            </a:r>
            <a:r>
              <a:rPr lang="en-US" altLang="en-US" sz="3200" b="1" baseline="3000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</a:p>
          <a:p>
            <a:pPr lvl="3" eaLnBrk="1" hangingPunct="1">
              <a:buFontTx/>
              <a:buNone/>
            </a:pPr>
            <a:r>
              <a:rPr lang="en-US" altLang="en-US" sz="3200" b="1" baseline="-25000">
                <a:solidFill>
                  <a:srgbClr val="0000FF"/>
                </a:solidFill>
                <a:latin typeface="Comic Sans MS" panose="030F0702030302020204" pitchFamily="66" charset="0"/>
              </a:rPr>
              <a:t>		</a:t>
            </a:r>
            <a:r>
              <a:rPr lang="en-US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    </a:t>
            </a:r>
            <a:r>
              <a:rPr lang="en-US" altLang="en-US" sz="3200" b="1">
                <a:solidFill>
                  <a:srgbClr val="FF5050"/>
                </a:solidFill>
                <a:latin typeface="Comic Sans MS" panose="030F0702030302020204" pitchFamily="66" charset="0"/>
              </a:rPr>
              <a:t>=</a:t>
            </a:r>
            <a:r>
              <a:rPr lang="en-US" alt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200" b="1">
                <a:solidFill>
                  <a:srgbClr val="FF5050"/>
                </a:solidFill>
                <a:latin typeface="Comic Sans MS" panose="030F0702030302020204" pitchFamily="66" charset="0"/>
              </a:rPr>
              <a:t>0.7dm</a:t>
            </a:r>
            <a:r>
              <a:rPr lang="en-US" altLang="en-US" sz="3200" b="1" baseline="30000">
                <a:solidFill>
                  <a:srgbClr val="FF5050"/>
                </a:solidFill>
                <a:latin typeface="Comic Sans MS" panose="030F0702030302020204" pitchFamily="66" charset="0"/>
              </a:rPr>
              <a:t>3</a:t>
            </a: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 baseline="-25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3" eaLnBrk="1" hangingPunct="1">
              <a:buFontTx/>
              <a:buNone/>
            </a:pPr>
            <a:endParaRPr lang="en-US" altLang="en-US" sz="1800"/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BDE68FE9-4F4A-03E1-503D-E81D828AF82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3057525"/>
            <a:ext cx="4043363" cy="447675"/>
          </a:xfr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6FDB3AE4-0949-93E3-37F5-0D0AA5AEE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extLst>
              <a:ext uri="{FF2B5EF4-FFF2-40B4-BE49-F238E27FC236}">
                <a16:creationId xmlns:a16="http://schemas.microsoft.com/office/drawing/2014/main" id="{00740156-3B69-3731-8FA6-05136864B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You Should Expect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D73EC47-A9E9-EB73-2755-655224A2E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Given : </a:t>
            </a:r>
            <a:r>
              <a:rPr lang="en-US" altLang="en-US" b="1" i="1">
                <a:solidFill>
                  <a:srgbClr val="0000FF"/>
                </a:solidFill>
              </a:rPr>
              <a:t>Amount of reactants </a:t>
            </a:r>
          </a:p>
          <a:p>
            <a:pPr eaLnBrk="1" hangingPunct="1"/>
            <a:r>
              <a:rPr lang="en-US" altLang="en-US" b="1"/>
              <a:t>Question:</a:t>
            </a:r>
            <a:r>
              <a:rPr lang="en-US" altLang="en-US"/>
              <a:t> </a:t>
            </a:r>
            <a:r>
              <a:rPr lang="en-US" altLang="en-US" b="1" i="1">
                <a:solidFill>
                  <a:srgbClr val="0000FF"/>
                </a:solidFill>
              </a:rPr>
              <a:t>how much of products can be formed.</a:t>
            </a:r>
          </a:p>
          <a:p>
            <a:pPr algn="ctr" eaLnBrk="1" hangingPunct="1"/>
            <a:r>
              <a:rPr lang="en-US" altLang="en-US"/>
              <a:t> </a:t>
            </a:r>
            <a:r>
              <a:rPr lang="en-US" altLang="en-US" b="1" u="sng"/>
              <a:t>Example  </a:t>
            </a:r>
          </a:p>
          <a:p>
            <a:pPr algn="ctr" eaLnBrk="1" hangingPunct="1"/>
            <a:r>
              <a:rPr lang="en-US" altLang="en-US" sz="3200"/>
              <a:t>2 A + 2B           3C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Given 20.0 grams of A and sufficient B, how many grams of C can be produced?</a:t>
            </a: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3FB80DE7-AC08-628A-66ED-0E54109B8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572000"/>
            <a:ext cx="83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extLst>
              <a:ext uri="{FF2B5EF4-FFF2-40B4-BE49-F238E27FC236}">
                <a16:creationId xmlns:a16="http://schemas.microsoft.com/office/drawing/2014/main" id="{E79C65C9-C811-43D9-B562-0FE7F99B8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you need?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C40CD20-5795-07E3-8713-55929F22D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610600" cy="4495800"/>
          </a:xfrm>
        </p:spPr>
        <p:txBody>
          <a:bodyPr/>
          <a:lstStyle/>
          <a:p>
            <a:pPr marL="577850" indent="-577850" eaLnBrk="1" hangingPunct="1">
              <a:buFont typeface="Wingdings" panose="05000000000000000000" pitchFamily="2" charset="2"/>
              <a:buNone/>
            </a:pPr>
            <a:r>
              <a:rPr lang="en-US" altLang="en-US" b="1" i="1">
                <a:solidFill>
                  <a:srgbClr val="0000FF"/>
                </a:solidFill>
              </a:rPr>
              <a:t>			</a:t>
            </a:r>
            <a:r>
              <a:rPr lang="en-US" altLang="en-US" b="1"/>
              <a:t>You will need to use </a:t>
            </a:r>
          </a:p>
          <a:p>
            <a:pPr marL="577850" indent="-577850" eaLnBrk="1" hangingPunct="1">
              <a:buFont typeface="Wingdings" panose="05000000000000000000" pitchFamily="2" charset="2"/>
              <a:buAutoNum type="romanLcPeriod"/>
            </a:pPr>
            <a:r>
              <a:rPr lang="en-US" altLang="en-US" b="1" i="1">
                <a:solidFill>
                  <a:srgbClr val="0000FF"/>
                </a:solidFill>
              </a:rPr>
              <a:t>molar ratios, </a:t>
            </a:r>
          </a:p>
          <a:p>
            <a:pPr marL="577850" indent="-577850" eaLnBrk="1" hangingPunct="1">
              <a:buFont typeface="Wingdings" panose="05000000000000000000" pitchFamily="2" charset="2"/>
              <a:buAutoNum type="romanLcPeriod"/>
            </a:pPr>
            <a:r>
              <a:rPr lang="en-US" altLang="en-US" b="1" i="1">
                <a:solidFill>
                  <a:srgbClr val="0000FF"/>
                </a:solidFill>
              </a:rPr>
              <a:t>molar masses, </a:t>
            </a:r>
          </a:p>
          <a:p>
            <a:pPr marL="577850" indent="-577850" eaLnBrk="1" hangingPunct="1">
              <a:buFont typeface="Wingdings" panose="05000000000000000000" pitchFamily="2" charset="2"/>
              <a:buAutoNum type="romanLcPeriod"/>
            </a:pPr>
            <a:r>
              <a:rPr lang="en-US" altLang="en-US" b="1" i="1">
                <a:solidFill>
                  <a:srgbClr val="0000FF"/>
                </a:solidFill>
              </a:rPr>
              <a:t>balancing and interpreting equations, and</a:t>
            </a:r>
          </a:p>
          <a:p>
            <a:pPr marL="577850" indent="-577850" eaLnBrk="1" hangingPunct="1">
              <a:buFont typeface="Wingdings" panose="05000000000000000000" pitchFamily="2" charset="2"/>
              <a:buAutoNum type="romanLcPeriod"/>
            </a:pPr>
            <a:r>
              <a:rPr lang="en-US" altLang="en-US" b="1" i="1">
                <a:solidFill>
                  <a:srgbClr val="0000FF"/>
                </a:solidFill>
              </a:rPr>
              <a:t> conversions between grams and moles.</a:t>
            </a:r>
          </a:p>
          <a:p>
            <a:pPr marL="577850" indent="-577850" eaLnBrk="1" hangingPunct="1">
              <a:buFont typeface="Wingdings" panose="05000000000000000000" pitchFamily="2" charset="2"/>
              <a:buNone/>
            </a:pPr>
            <a:endParaRPr lang="en-US" altLang="en-US" b="1" i="1">
              <a:solidFill>
                <a:srgbClr val="0000FF"/>
              </a:solidFill>
            </a:endParaRPr>
          </a:p>
          <a:p>
            <a:pPr marL="577850" indent="-577850" eaLnBrk="1" hangingPunct="1"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Note: </a:t>
            </a:r>
            <a:r>
              <a:rPr lang="en-US" altLang="en-US" sz="2400" b="1" i="1"/>
              <a:t>This type of problem is often called "mass-mass."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extLst>
              <a:ext uri="{FF2B5EF4-FFF2-40B4-BE49-F238E27FC236}">
                <a16:creationId xmlns:a16="http://schemas.microsoft.com/office/drawing/2014/main" id="{29B2ECCD-D746-FD9D-3BFB-2C2036D35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/>
              <a:t>Steps Involved in Solving Mass-Mass    	Stoichiometry Problems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15D3305-1C1A-6F60-FBF8-ACBEA8E23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Balance the chemical equation correctly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Using the molar mass of the given substance, convert the mass given to moles. 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Construct a molar proportion (two molar ratios set equal to each other) 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Using the molar mass of the unknown substance, convert the moles just calculated to mass.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04D583FB-FA0E-77B7-4F69-CD62A9585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7200">
                <a:solidFill>
                  <a:schemeClr val="tx1"/>
                </a:solidFill>
              </a:rPr>
              <a:t>Mole Ratios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75AC8BE-9851-1D75-5439-0A762EE6E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 </a:t>
            </a:r>
            <a:r>
              <a:rPr lang="en-US" altLang="en-US" sz="4800">
                <a:solidFill>
                  <a:srgbClr val="0000FF"/>
                </a:solidFill>
              </a:rPr>
              <a:t>A mole ratio converts moles of one compound in a balanced chemical equation into moles of another compound.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99956EAD-3FAA-4E66-573C-CBE6F30B2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2E2C673-2F22-C052-09A8-E86D18027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9144000" cy="3724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3200" b="1">
                <a:solidFill>
                  <a:srgbClr val="0000FF"/>
                </a:solidFill>
              </a:rPr>
              <a:t>Reaction between magnesium and oxygen to form magnesium oxide. ( fireworks)</a:t>
            </a:r>
          </a:p>
          <a:p>
            <a:pPr eaLnBrk="1" hangingPunct="1"/>
            <a:endParaRPr lang="en-US" altLang="en-US" sz="3200" b="1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</a:rPr>
              <a:t>	</a:t>
            </a:r>
            <a:r>
              <a:rPr lang="en-US" altLang="en-US" b="1">
                <a:solidFill>
                  <a:srgbClr val="0000FF"/>
                </a:solidFill>
              </a:rPr>
              <a:t>2 Mg(s) + O2(g)          	 2 MgO(s)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   Mole Ratios: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	2	   :	  1		:	  2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DA5824C9-71FD-038A-2D83-F9B47BA5F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8063" y="42672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0A967A5B-1B75-1267-07F8-968ADCC91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sz="3200" b="1" i="1">
                <a:solidFill>
                  <a:srgbClr val="0000FF"/>
                </a:solidFill>
              </a:rPr>
              <a:t>1) N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2</a:t>
            </a:r>
            <a:r>
              <a:rPr lang="en-US" altLang="en-US" sz="3200" b="1" i="1">
                <a:solidFill>
                  <a:srgbClr val="0000FF"/>
                </a:solidFill>
              </a:rPr>
              <a:t> + 3 H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2</a:t>
            </a:r>
            <a:r>
              <a:rPr lang="en-US" altLang="en-US" sz="3200" b="1" i="1">
                <a:solidFill>
                  <a:srgbClr val="0000FF"/>
                </a:solidFill>
              </a:rPr>
              <a:t> ---&gt; 2 NH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3 </a:t>
            </a:r>
            <a:endParaRPr lang="en-US" altLang="en-US" sz="3200" b="1" i="1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i="1">
                <a:solidFill>
                  <a:srgbClr val="0000FF"/>
                </a:solidFill>
              </a:rPr>
              <a:t> Write the mole ratios for N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2</a:t>
            </a:r>
            <a:r>
              <a:rPr lang="en-US" altLang="en-US" sz="3200" b="1" i="1">
                <a:solidFill>
                  <a:srgbClr val="0000FF"/>
                </a:solidFill>
              </a:rPr>
              <a:t> to H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2</a:t>
            </a:r>
            <a:r>
              <a:rPr lang="en-US" altLang="en-US" sz="3200" b="1" i="1">
                <a:solidFill>
                  <a:srgbClr val="0000FF"/>
                </a:solidFill>
              </a:rPr>
              <a:t> and NH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3</a:t>
            </a:r>
            <a:r>
              <a:rPr lang="en-US" altLang="en-US" sz="3200" b="1" i="1">
                <a:solidFill>
                  <a:srgbClr val="0000FF"/>
                </a:solidFill>
              </a:rPr>
              <a:t> to H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2</a:t>
            </a:r>
            <a:r>
              <a:rPr lang="en-US" altLang="en-US" sz="3200" b="1" i="1">
                <a:solidFill>
                  <a:srgbClr val="0000FF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i="1">
                <a:solidFill>
                  <a:srgbClr val="0000FF"/>
                </a:solidFill>
              </a:rPr>
              <a:t> 2) A can of butane lighter fluid contains 1.20 moles of butane (C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4</a:t>
            </a:r>
            <a:r>
              <a:rPr lang="en-US" altLang="en-US" sz="3200" b="1" i="1">
                <a:solidFill>
                  <a:srgbClr val="0000FF"/>
                </a:solidFill>
              </a:rPr>
              <a:t>H</a:t>
            </a:r>
            <a:r>
              <a:rPr lang="en-US" altLang="en-US" sz="3200" b="1" i="1" baseline="-25000">
                <a:solidFill>
                  <a:srgbClr val="0000FF"/>
                </a:solidFill>
              </a:rPr>
              <a:t>10</a:t>
            </a:r>
            <a:r>
              <a:rPr lang="en-US" altLang="en-US" sz="3200" b="1" i="1">
                <a:solidFill>
                  <a:srgbClr val="0000FF"/>
                </a:solidFill>
              </a:rPr>
              <a:t>). Calculate the number of moles of carbon dioxide given off when this butane is burned.</a:t>
            </a:r>
          </a:p>
        </p:txBody>
      </p:sp>
      <p:sp>
        <p:nvSpPr>
          <p:cNvPr id="12291" name="AutoShape 5">
            <a:extLst>
              <a:ext uri="{FF2B5EF4-FFF2-40B4-BE49-F238E27FC236}">
                <a16:creationId xmlns:a16="http://schemas.microsoft.com/office/drawing/2014/main" id="{09D86F88-AA81-5E13-2CC4-B74316FF1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6600"/>
              <a:t>Practice Problems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  <p:bldP spid="12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9DF9CA11-70F3-A674-339F-8FC9E5E87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Mole-Mole Problems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FBD65C8-F84D-8675-71D7-4C4441D02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90678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  <a:r>
              <a:rPr lang="en-US" altLang="en-US" sz="2400" b="1"/>
              <a:t>Using the  practice question 2) above: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  <a:r>
              <a:rPr lang="en-US" altLang="en-US" sz="2400" b="1">
                <a:solidFill>
                  <a:srgbClr val="0000FF"/>
                </a:solidFill>
              </a:rPr>
              <a:t>Equation of reaction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</a:t>
            </a:r>
            <a:r>
              <a:rPr lang="en-US" altLang="en-US" sz="2400" b="1">
                <a:solidFill>
                  <a:srgbClr val="0000FF"/>
                </a:solidFill>
              </a:rPr>
              <a:t>2C</a:t>
            </a:r>
            <a:r>
              <a:rPr lang="en-US" altLang="en-US" sz="2400" b="1" baseline="-25000">
                <a:solidFill>
                  <a:srgbClr val="0000FF"/>
                </a:solidFill>
              </a:rPr>
              <a:t>4</a:t>
            </a:r>
            <a:r>
              <a:rPr lang="en-US" altLang="en-US" sz="2400" b="1">
                <a:solidFill>
                  <a:srgbClr val="0000FF"/>
                </a:solidFill>
              </a:rPr>
              <a:t>H</a:t>
            </a:r>
            <a:r>
              <a:rPr lang="en-US" altLang="en-US" sz="2400" b="1" baseline="-25000">
                <a:solidFill>
                  <a:srgbClr val="0000FF"/>
                </a:solidFill>
              </a:rPr>
              <a:t>10  </a:t>
            </a:r>
            <a:r>
              <a:rPr lang="en-US" altLang="en-US" sz="2400" b="1">
                <a:solidFill>
                  <a:srgbClr val="0000FF"/>
                </a:solidFill>
              </a:rPr>
              <a:t>+  13O</a:t>
            </a:r>
            <a:r>
              <a:rPr lang="en-US" altLang="en-US" sz="2400" b="1" baseline="-25000">
                <a:solidFill>
                  <a:srgbClr val="0000FF"/>
                </a:solidFill>
              </a:rPr>
              <a:t>2                </a:t>
            </a:r>
            <a:r>
              <a:rPr lang="en-US" altLang="en-US" sz="2400" b="1">
                <a:solidFill>
                  <a:srgbClr val="0000FF"/>
                </a:solidFill>
              </a:rPr>
              <a:t>8CO</a:t>
            </a:r>
            <a:r>
              <a:rPr lang="en-US" altLang="en-US" sz="2400" b="1" baseline="-25000">
                <a:solidFill>
                  <a:srgbClr val="0000FF"/>
                </a:solidFill>
              </a:rPr>
              <a:t>2    </a:t>
            </a:r>
            <a:r>
              <a:rPr lang="en-US" altLang="en-US" sz="2400" b="1">
                <a:solidFill>
                  <a:srgbClr val="0000FF"/>
                </a:solidFill>
              </a:rPr>
              <a:t>+    10H</a:t>
            </a:r>
            <a:r>
              <a:rPr lang="en-US" altLang="en-US" sz="2400" b="1" baseline="-25000">
                <a:solidFill>
                  <a:srgbClr val="0000FF"/>
                </a:solidFill>
              </a:rPr>
              <a:t>2</a:t>
            </a:r>
            <a:r>
              <a:rPr lang="en-US" altLang="en-US" sz="2400" b="1">
                <a:solidFill>
                  <a:srgbClr val="0000FF"/>
                </a:solidFill>
              </a:rPr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 Mole ratio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	C</a:t>
            </a:r>
            <a:r>
              <a:rPr lang="en-US" altLang="en-US" sz="2400" b="1" baseline="-25000">
                <a:solidFill>
                  <a:srgbClr val="0000FF"/>
                </a:solidFill>
              </a:rPr>
              <a:t>4</a:t>
            </a:r>
            <a:r>
              <a:rPr lang="en-US" altLang="en-US" sz="2400" b="1">
                <a:solidFill>
                  <a:srgbClr val="0000FF"/>
                </a:solidFill>
              </a:rPr>
              <a:t>H</a:t>
            </a:r>
            <a:r>
              <a:rPr lang="en-US" altLang="en-US" sz="2400" b="1" baseline="-25000">
                <a:solidFill>
                  <a:srgbClr val="0000FF"/>
                </a:solidFill>
              </a:rPr>
              <a:t>10		          </a:t>
            </a:r>
            <a:r>
              <a:rPr lang="en-US" altLang="en-US" sz="2400" b="1">
                <a:solidFill>
                  <a:srgbClr val="0000FF"/>
                </a:solidFill>
              </a:rPr>
              <a:t>CO</a:t>
            </a:r>
            <a:r>
              <a:rPr lang="en-US" altLang="en-US" sz="2400" b="1" baseline="-25000">
                <a:solidFill>
                  <a:srgbClr val="0000FF"/>
                </a:solidFill>
              </a:rPr>
              <a:t>2</a:t>
            </a:r>
            <a:endParaRPr lang="en-US" altLang="en-US" sz="2400" b="1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 	   1		:	        4      [ bases]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	  1.2          :                  X	      [ problem]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By cross-multiplication, X = </a:t>
            </a:r>
            <a:r>
              <a:rPr lang="en-US" altLang="en-US" sz="2400" b="1">
                <a:solidFill>
                  <a:srgbClr val="FF5050"/>
                </a:solidFill>
              </a:rPr>
              <a:t>4.8 mols</a:t>
            </a:r>
            <a:r>
              <a:rPr lang="en-US" altLang="en-US" sz="2400" b="1">
                <a:solidFill>
                  <a:srgbClr val="0000FF"/>
                </a:solidFill>
              </a:rPr>
              <a:t> of CO</a:t>
            </a:r>
            <a:r>
              <a:rPr lang="en-US" altLang="en-US" sz="2400" b="1" baseline="-25000">
                <a:solidFill>
                  <a:srgbClr val="0000FF"/>
                </a:solidFill>
              </a:rPr>
              <a:t>2 </a:t>
            </a:r>
            <a:r>
              <a:rPr lang="en-US" altLang="en-US" sz="2400" b="1">
                <a:solidFill>
                  <a:srgbClr val="0000FF"/>
                </a:solidFill>
              </a:rPr>
              <a:t>given off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	   </a:t>
            </a:r>
          </a:p>
        </p:txBody>
      </p:sp>
      <p:sp>
        <p:nvSpPr>
          <p:cNvPr id="11268" name="Line 7">
            <a:extLst>
              <a:ext uri="{FF2B5EF4-FFF2-40B4-BE49-F238E27FC236}">
                <a16:creationId xmlns:a16="http://schemas.microsoft.com/office/drawing/2014/main" id="{83CEF5AF-99F4-0EC5-F16D-53D1923B7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6075" y="3429000"/>
            <a:ext cx="790575" cy="0"/>
          </a:xfrm>
          <a:prstGeom prst="line">
            <a:avLst/>
          </a:prstGeom>
          <a:noFill/>
          <a:ln w="57150" cap="sq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1072</TotalTime>
  <Words>1000</Words>
  <Application>Microsoft Office PowerPoint</Application>
  <PresentationFormat>On-screen Show (4:3)</PresentationFormat>
  <Paragraphs>127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Wingdings</vt:lpstr>
      <vt:lpstr>Calibri</vt:lpstr>
      <vt:lpstr>Times New Roman</vt:lpstr>
      <vt:lpstr>Arial Black</vt:lpstr>
      <vt:lpstr>Comic Sans MS</vt:lpstr>
      <vt:lpstr>Capsules</vt:lpstr>
      <vt:lpstr>STOICHIOMETRY</vt:lpstr>
      <vt:lpstr>What is stoichiometry?</vt:lpstr>
      <vt:lpstr>What You Should Expect</vt:lpstr>
      <vt:lpstr>What do you need?</vt:lpstr>
      <vt:lpstr>Steps Involved in Solving Mass-Mass     Stoichiometry Problems</vt:lpstr>
      <vt:lpstr>Mole Ratios</vt:lpstr>
      <vt:lpstr>Example</vt:lpstr>
      <vt:lpstr>Practice Problems</vt:lpstr>
      <vt:lpstr>Mole-Mole Problems</vt:lpstr>
      <vt:lpstr>Mole-Mass Problems</vt:lpstr>
      <vt:lpstr>Three steps…Get Your Correct Answer</vt:lpstr>
      <vt:lpstr>Let’s go!</vt:lpstr>
      <vt:lpstr>Try This:</vt:lpstr>
      <vt:lpstr>Mass-Mass Problems</vt:lpstr>
      <vt:lpstr>Mass-Volume Problems</vt:lpstr>
      <vt:lpstr>Like this:</vt:lpstr>
      <vt:lpstr>Conversion of mole to    volume</vt:lpstr>
      <vt:lpstr>Molar volume</vt:lpstr>
      <vt:lpstr>Practice Problems</vt:lpstr>
      <vt:lpstr>Practice Problems</vt:lpstr>
      <vt:lpstr>PowerPoint Presentation</vt:lpstr>
    </vt:vector>
  </TitlesOfParts>
  <Company>NHC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Science Dept</dc:creator>
  <cp:lastModifiedBy>Nayan GRIFFITHS</cp:lastModifiedBy>
  <cp:revision>50</cp:revision>
  <dcterms:created xsi:type="dcterms:W3CDTF">2008-12-25T09:52:20Z</dcterms:created>
  <dcterms:modified xsi:type="dcterms:W3CDTF">2023-05-23T22:16:43Z</dcterms:modified>
</cp:coreProperties>
</file>