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9" r:id="rId7"/>
    <p:sldId id="270" r:id="rId8"/>
    <p:sldId id="264" r:id="rId9"/>
    <p:sldId id="266" r:id="rId10"/>
    <p:sldId id="263" r:id="rId11"/>
    <p:sldId id="267" r:id="rId12"/>
    <p:sldId id="265" r:id="rId13"/>
    <p:sldId id="268" r:id="rId14"/>
    <p:sldId id="271" r:id="rId15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C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116" d="100"/>
          <a:sy n="116" d="100"/>
        </p:scale>
        <p:origin x="84" y="2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7F925697-4F1A-B542-AC93-470E51E2E37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GB" altLang="en-US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554EBA8A-E832-F0D8-C9EB-BFDB1B926EF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19460" name="Rectangle 4">
            <a:extLst>
              <a:ext uri="{FF2B5EF4-FFF2-40B4-BE49-F238E27FC236}">
                <a16:creationId xmlns:a16="http://schemas.microsoft.com/office/drawing/2014/main" id="{708ABA3C-F482-438B-D698-151A03B41C3D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9461" name="Rectangle 5">
            <a:extLst>
              <a:ext uri="{FF2B5EF4-FFF2-40B4-BE49-F238E27FC236}">
                <a16:creationId xmlns:a16="http://schemas.microsoft.com/office/drawing/2014/main" id="{CCF79EF6-8282-ED5B-7510-B1AD56B24C8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9462" name="Rectangle 6">
            <a:extLst>
              <a:ext uri="{FF2B5EF4-FFF2-40B4-BE49-F238E27FC236}">
                <a16:creationId xmlns:a16="http://schemas.microsoft.com/office/drawing/2014/main" id="{0405F3E8-4976-63EA-3D96-7EE28F61AAE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GB" altLang="en-US"/>
          </a:p>
        </p:txBody>
      </p:sp>
      <p:sp>
        <p:nvSpPr>
          <p:cNvPr id="19463" name="Rectangle 7">
            <a:extLst>
              <a:ext uri="{FF2B5EF4-FFF2-40B4-BE49-F238E27FC236}">
                <a16:creationId xmlns:a16="http://schemas.microsoft.com/office/drawing/2014/main" id="{ED5A8067-D197-BF88-A996-7E56C6C1E1E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FDED630-AC20-4DC2-BFD2-46568AAEBC82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AB84FDF-AEC3-8A36-2D88-3E22BE86347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67D5543-30FC-4918-BD52-F2EB81644D83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8BEF4B90-568E-79EB-6B2E-7D16CD386EF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FED146C9-AEA1-FECD-881C-9030BFE3EC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0937302-97C5-5477-4264-9D199D11B1E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AF6754-DD39-443F-BAF8-83B0249B3E86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99BB482F-8F70-AB15-1F0E-15A55937896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5D982DA4-A0AF-AE18-DDE8-623EA842E0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11D2217-2011-FCFD-5F2A-D68B395FE20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B479F7-1DA1-4BA3-9EAD-5AB824594898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30722" name="Rectangle 2">
            <a:extLst>
              <a:ext uri="{FF2B5EF4-FFF2-40B4-BE49-F238E27FC236}">
                <a16:creationId xmlns:a16="http://schemas.microsoft.com/office/drawing/2014/main" id="{0F4BE0F8-5F76-D4D2-F582-E223B817134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E1203962-93D0-7F0C-A6A5-3C1686E213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685D901-B167-9D63-B4BA-0CE36C041AB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162788-EAA1-45C0-971E-DE44BEA8D790}" type="slidenum">
              <a:rPr lang="en-GB" altLang="en-US"/>
              <a:pPr/>
              <a:t>12</a:t>
            </a:fld>
            <a:endParaRPr lang="en-GB" altLang="en-US"/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8CFF6EE3-B35C-FF30-B996-C1DE3CE2910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C17C893E-D261-801E-4275-D77295A1BC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8A2E58C-26A1-BD30-48CA-B0551F59257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00D079-2419-460F-B367-97F9230C2BED}" type="slidenum">
              <a:rPr lang="en-GB" altLang="en-US"/>
              <a:pPr/>
              <a:t>13</a:t>
            </a:fld>
            <a:endParaRPr lang="en-GB" altLang="en-US"/>
          </a:p>
        </p:txBody>
      </p:sp>
      <p:sp>
        <p:nvSpPr>
          <p:cNvPr id="32770" name="Rectangle 2">
            <a:extLst>
              <a:ext uri="{FF2B5EF4-FFF2-40B4-BE49-F238E27FC236}">
                <a16:creationId xmlns:a16="http://schemas.microsoft.com/office/drawing/2014/main" id="{B5074810-47CB-8A09-5927-1827B789F26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6142A683-BA7A-C8FF-93DA-A404BB7B97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4FA3167-0F8B-46B4-041B-AECDDBD2262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F82451-85F4-42FF-A2D2-E886316C28B3}" type="slidenum">
              <a:rPr lang="en-GB" altLang="en-US"/>
              <a:pPr/>
              <a:t>14</a:t>
            </a:fld>
            <a:endParaRPr lang="en-GB" altLang="en-US"/>
          </a:p>
        </p:txBody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id="{8A36DE37-53A3-DBA2-F8E4-E4565104184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8C621AFB-1AAB-16DA-1E47-8C1EB0455C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0F2FB57-3F1B-A4EA-AFC5-B9E4EC1CBD7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D1D08D-86FD-47F3-9DBE-AFF66F93BE9E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78D28EC6-54E7-8109-DA34-EDAF69C98E9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20E31AB4-AFF6-889F-111F-E534E8E1B4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CF249DE-C2F9-68A7-B0D2-84F41785A65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C82696-8C44-4C66-8822-5B459E7DFA82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D72B3ACB-8136-3EF9-B62F-02429FB2BB3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2F56A431-3851-AD85-E286-85A65C23C3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F0C42F2-66B4-09F7-E9AE-75CEFC42EE5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3AA56B-C326-43FC-88E2-F113D57C9F60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AC9F5056-4EF9-7738-4D5A-AFD22762630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4EA47177-F816-2310-5570-71713A8B74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EF5435A-93BD-5445-DDCF-AB19E04B372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848313-9C06-4FE7-8F07-5E2441F7B083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id="{AB6F489C-E3F6-8D52-81B6-2B49E77475F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43B44A1E-8076-6FAA-2408-47A30DF0D2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D20EB80-6CB3-07AF-525F-E78FD845534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9F8EF0-DBA9-433C-B10C-256C0C12B1A7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AE6753F8-7BA3-9FEB-6E77-E74E0709908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35998F37-0557-98DA-72E5-079F8B6F37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7C8EAD7-093A-1EF3-20D5-BD93D6090F7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7A4BC7-3461-43C7-A5BE-4650E4BCC2A1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26626" name="Rectangle 2">
            <a:extLst>
              <a:ext uri="{FF2B5EF4-FFF2-40B4-BE49-F238E27FC236}">
                <a16:creationId xmlns:a16="http://schemas.microsoft.com/office/drawing/2014/main" id="{C53AFA23-DC87-7033-35C1-F0BC5D99977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3CF24F37-269E-74AD-152E-CE298DB975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156EC9C-D6A1-A6B7-D3B4-93C0974A79A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AB2302-E96D-407D-AC98-14E2F3F09347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6A12EC33-DBF5-5745-6F94-CBC830CE7D5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BEC1AA7C-799D-1705-5B0E-67917C3F52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C85A94D-BB02-3E87-6E30-23358A3FB5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6BF815-ECDF-49A5-900B-6957CFC0E016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774EE9D2-3DF5-60A8-5C8D-E1E1F865D7E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596DAFFD-EC42-7407-16F3-EFEA714491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5EC106FC-52E8-912B-CD1D-CB8A8A36A32F}"/>
              </a:ext>
            </a:extLst>
          </p:cNvPr>
          <p:cNvSpPr>
            <a:spLocks noChangeArrowheads="1"/>
          </p:cNvSpPr>
          <p:nvPr/>
        </p:nvSpPr>
        <p:spPr bwMode="white">
          <a:xfrm>
            <a:off x="528638" y="201613"/>
            <a:ext cx="8397875" cy="6467475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kumimoji="1" lang="en-GB" altLang="en-US"/>
          </a:p>
        </p:txBody>
      </p:sp>
      <p:pic>
        <p:nvPicPr>
          <p:cNvPr id="18435" name="Picture 3">
            <a:extLst>
              <a:ext uri="{FF2B5EF4-FFF2-40B4-BE49-F238E27FC236}">
                <a16:creationId xmlns:a16="http://schemas.microsoft.com/office/drawing/2014/main" id="{3E88AC1A-4D0F-8560-940C-EB1427C850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50800"/>
            <a:ext cx="1181100" cy="428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436" name="Rectangle 4">
            <a:extLst>
              <a:ext uri="{FF2B5EF4-FFF2-40B4-BE49-F238E27FC236}">
                <a16:creationId xmlns:a16="http://schemas.microsoft.com/office/drawing/2014/main" id="{A3EA8227-E300-4D01-FF62-6DF399CB8BEF}"/>
              </a:ext>
            </a:extLst>
          </p:cNvPr>
          <p:cNvSpPr>
            <a:spLocks noChangeArrowheads="1"/>
          </p:cNvSpPr>
          <p:nvPr/>
        </p:nvSpPr>
        <p:spPr bwMode="white">
          <a:xfrm>
            <a:off x="596900" y="4130675"/>
            <a:ext cx="1041400" cy="45720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kumimoji="1" lang="en-GB" altLang="en-US"/>
          </a:p>
        </p:txBody>
      </p:sp>
      <p:pic>
        <p:nvPicPr>
          <p:cNvPr id="18437" name="Picture 5">
            <a:extLst>
              <a:ext uri="{FF2B5EF4-FFF2-40B4-BE49-F238E27FC236}">
                <a16:creationId xmlns:a16="http://schemas.microsoft.com/office/drawing/2014/main" id="{DB62D698-3584-C54F-8999-1C2518FC37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438" name="Rectangle 6">
            <a:extLst>
              <a:ext uri="{FF2B5EF4-FFF2-40B4-BE49-F238E27FC236}">
                <a16:creationId xmlns:a16="http://schemas.microsoft.com/office/drawing/2014/main" id="{DE2060CE-A35C-AE3D-50BA-6E46F6FB7E9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14400" y="20574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18439" name="Rectangle 7">
            <a:extLst>
              <a:ext uri="{FF2B5EF4-FFF2-40B4-BE49-F238E27FC236}">
                <a16:creationId xmlns:a16="http://schemas.microsoft.com/office/drawing/2014/main" id="{7FB401C2-BB0C-41A7-91AA-2441F095D41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625600" y="3886200"/>
            <a:ext cx="6400800" cy="177165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18440" name="Rectangle 8">
            <a:extLst>
              <a:ext uri="{FF2B5EF4-FFF2-40B4-BE49-F238E27FC236}">
                <a16:creationId xmlns:a16="http://schemas.microsoft.com/office/drawing/2014/main" id="{13970AB4-51A9-EA45-4866-D2333EECC42A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>
          <a:xfrm>
            <a:off x="10842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8441" name="Rectangle 9">
            <a:extLst>
              <a:ext uri="{FF2B5EF4-FFF2-40B4-BE49-F238E27FC236}">
                <a16:creationId xmlns:a16="http://schemas.microsoft.com/office/drawing/2014/main" id="{6163B327-E71E-6A42-654F-509DF78CAA3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522663" y="60960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8442" name="Rectangle 10">
            <a:extLst>
              <a:ext uri="{FF2B5EF4-FFF2-40B4-BE49-F238E27FC236}">
                <a16:creationId xmlns:a16="http://schemas.microsoft.com/office/drawing/2014/main" id="{C20458D4-76DB-7D4F-698F-C1D47B0E378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69516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1704A40-C99B-4695-9334-3BAB137EA7E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1CAEE-5223-3F87-DC3A-B0A5900159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D767B8-25D4-9E43-2421-6054B90465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DFF303-A9D6-96B4-B5B3-5E7AEBFF9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91CC66-C43F-0E73-D2EB-50A1F220A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60DFB2-A217-E92C-5E26-2A4FFFC10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684655-5F7E-4F39-9B6F-75A026BE961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8682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F7DF1C4-2937-7282-9155-338B43C849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790D08-D37B-299C-5A7F-785108C9D3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66800" y="381000"/>
            <a:ext cx="5562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7C413-8B1B-A17F-6B78-3E6DAA456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DEF65-3139-FBEA-B378-2CF7CF993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0151F2-A811-F04A-EA86-139B75C73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614342-AAFA-4F64-A7E3-7FFDB2EF324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0784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3B7E4-2D16-BFB6-4DA8-7D740B9C4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A0B200-F704-5A1D-BA8A-5710E52AF3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28E52B-E405-14B0-D40B-696EE922D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90BDF-8631-1045-296C-C8D72F1AA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534032-455F-3A04-6F26-7F6ECF0B7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E5433B-148E-482F-B7E6-F7D364579D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0081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976B2-E7F7-D4B5-B2A8-ED1596E35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B668E2-FFE8-6B04-63D3-D580520F63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C52B47-C471-AFC4-518A-E6F51EC37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25B29B-B84A-E4E0-5825-0A814DECB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2466D9-5FA7-9A94-84B3-4D3432E20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E5180D-4632-4A47-9B76-96BF2C7C9A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8798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B7962-489F-3B7A-0ADE-4C914B7FE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503CEC-E651-B56A-4E6C-D715CC2BEE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9EF13C-07C2-D6C8-19D0-CB04B8D452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D3C903-DC04-7881-DF78-3F79D0F830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5898F4-E969-BEDD-1C37-30EB339DE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5E0630-F0AC-3B61-9462-2FCD309EB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F346D2-79D7-4B14-916F-9AD4A0DCEC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8951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3709A-E613-31C9-75A6-19EAC7CA1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FC9792-F54B-A9A2-4FDB-7435D5218A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35FED9-2F0B-3108-6414-D9E146DC60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178EE4-0590-EA3C-7EA2-F4A2A994FC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BFF403A-616C-2F14-7F92-8B5B3AF130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3D43C6-BF98-D350-E329-5F9B4AC5D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FECEC1-9491-0975-F592-DEB24D012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969BC79-7931-1FCB-C5DD-40B08D71F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B2DF32-29E2-4982-8921-6F8E79C6E3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2443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50FC7F-7955-0505-9A2B-008D7DC4A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DD9D8F-5A77-E353-C552-34C4E3752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6C6BDC-E52A-6241-DF87-F08D336FD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EAC978-E160-2C85-FA86-8586FE8FB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8D15FA-65DE-4ED1-9871-C93257CD19B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524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2152AA9-5CFF-3EDA-D931-4C90310E1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B8C3A0-12A7-D012-BBED-CCFF29E9F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A8BD51-9C67-141C-A894-D5936A577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86B116-EAED-4A42-8D75-6F1149D321B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733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CEF8E-E597-5B6B-7110-271658C68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CB3F46-AE41-E407-0817-2CF8C9BCF2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F7D181-29D1-BD92-C3D9-7BEA68C964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CE28BB-FCE2-9168-6B6B-EDAD2DE782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DD73F0-5322-7C0C-3967-D17833F98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FF2410-F6A6-4816-78EF-ED8133F22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B7A450-8F20-4ACC-A9C6-0AAB26CE03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192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F66CE-6D3B-6582-E5D4-290A8B275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55CA49-97FD-3F5A-8A50-3342CA61C3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D97CC6-1979-7CC6-89ED-C0F2322A13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557446-4A3D-6B0B-8025-F08EDBAE0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00287F-2764-F2BD-624B-F2EC654D9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94BB86-0D54-5503-55D0-3D26F7B80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2B6B7C-EF06-466B-A089-DF38F0F9480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0075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rgbClr val="906D58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E790D74F-E512-E8C0-D9A6-EB67F137E61F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609600" y="228600"/>
            <a:ext cx="8239125" cy="6391275"/>
          </a:xfrm>
          <a:prstGeom prst="rect">
            <a:avLst/>
          </a:prstGeom>
          <a:solidFill>
            <a:srgbClr val="EDE7E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kumimoji="1" lang="en-GB" altLang="en-US"/>
          </a:p>
        </p:txBody>
      </p:sp>
      <p:sp>
        <p:nvSpPr>
          <p:cNvPr id="17411" name="Line 3">
            <a:extLst>
              <a:ext uri="{FF2B5EF4-FFF2-40B4-BE49-F238E27FC236}">
                <a16:creationId xmlns:a16="http://schemas.microsoft.com/office/drawing/2014/main" id="{99D9FD65-8A05-51E2-2385-C5BF12E7CFD3}"/>
              </a:ext>
            </a:extLst>
          </p:cNvPr>
          <p:cNvSpPr>
            <a:spLocks noChangeShapeType="1"/>
          </p:cNvSpPr>
          <p:nvPr/>
        </p:nvSpPr>
        <p:spPr bwMode="ltGray">
          <a:xfrm>
            <a:off x="1016000" y="1600200"/>
            <a:ext cx="7670800" cy="0"/>
          </a:xfrm>
          <a:prstGeom prst="line">
            <a:avLst/>
          </a:prstGeom>
          <a:noFill/>
          <a:ln w="31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pic>
        <p:nvPicPr>
          <p:cNvPr id="17412" name="Picture 4">
            <a:extLst>
              <a:ext uri="{FF2B5EF4-FFF2-40B4-BE49-F238E27FC236}">
                <a16:creationId xmlns:a16="http://schemas.microsoft.com/office/drawing/2014/main" id="{0730DA5B-F130-9762-BBE8-A8058A58FC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33"/>
          <a:stretch>
            <a:fillRect/>
          </a:stretch>
        </p:blipFill>
        <p:spPr bwMode="ltGray">
          <a:xfrm>
            <a:off x="0" y="50800"/>
            <a:ext cx="1181100" cy="405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13" name="Picture 5">
            <a:extLst>
              <a:ext uri="{FF2B5EF4-FFF2-40B4-BE49-F238E27FC236}">
                <a16:creationId xmlns:a16="http://schemas.microsoft.com/office/drawing/2014/main" id="{C6FF2756-0B16-D36E-3372-E75B36C2D0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414" name="Rectangle 6">
            <a:extLst>
              <a:ext uri="{FF2B5EF4-FFF2-40B4-BE49-F238E27FC236}">
                <a16:creationId xmlns:a16="http://schemas.microsoft.com/office/drawing/2014/main" id="{836F1B91-A172-65CD-7DB1-397A872C78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81000"/>
            <a:ext cx="7620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7415" name="Rectangle 7">
            <a:extLst>
              <a:ext uri="{FF2B5EF4-FFF2-40B4-BE49-F238E27FC236}">
                <a16:creationId xmlns:a16="http://schemas.microsoft.com/office/drawing/2014/main" id="{AAA08192-F1A3-EC1D-F447-9E0CCA84B9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752600"/>
            <a:ext cx="7620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7416" name="Rectangle 8">
            <a:extLst>
              <a:ext uri="{FF2B5EF4-FFF2-40B4-BE49-F238E27FC236}">
                <a16:creationId xmlns:a16="http://schemas.microsoft.com/office/drawing/2014/main" id="{D12F6155-DBD9-7866-B382-CEC63DDD0C9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en-US" altLang="en-US"/>
          </a:p>
        </p:txBody>
      </p:sp>
      <p:sp>
        <p:nvSpPr>
          <p:cNvPr id="17417" name="Rectangle 9">
            <a:extLst>
              <a:ext uri="{FF2B5EF4-FFF2-40B4-BE49-F238E27FC236}">
                <a16:creationId xmlns:a16="http://schemas.microsoft.com/office/drawing/2014/main" id="{6E17F6FC-6C2E-93C9-149E-D91034ADE07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7418" name="Rectangle 10">
            <a:extLst>
              <a:ext uri="{FF2B5EF4-FFF2-40B4-BE49-F238E27FC236}">
                <a16:creationId xmlns:a16="http://schemas.microsoft.com/office/drawing/2014/main" id="{A198C1EE-22BE-5BDA-A127-4D643BF1570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81813" y="610711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6D36AA9-5D6E-4FA4-B8B7-2961F2009C2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6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7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4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793C86F6-B1E8-6FF9-5065-8402351DDE3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14400" y="4800600"/>
            <a:ext cx="7721600" cy="1143000"/>
          </a:xfrm>
        </p:spPr>
        <p:txBody>
          <a:bodyPr/>
          <a:lstStyle/>
          <a:p>
            <a:endParaRPr lang="en-GB" altLang="en-US" sz="4000"/>
          </a:p>
        </p:txBody>
      </p:sp>
      <p:pic>
        <p:nvPicPr>
          <p:cNvPr id="2053" name="Picture 5">
            <a:extLst>
              <a:ext uri="{FF2B5EF4-FFF2-40B4-BE49-F238E27FC236}">
                <a16:creationId xmlns:a16="http://schemas.microsoft.com/office/drawing/2014/main" id="{D5C5C8AD-E087-BE36-034D-A091194539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838200"/>
            <a:ext cx="2684463" cy="2420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5D3E0CB5-16BC-350F-B69D-7A0AF1536D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EXAMPLES: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EDA0788D-CCEA-F3D9-37D4-B611297838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Interrogative:</a:t>
            </a:r>
          </a:p>
          <a:p>
            <a:pPr lvl="1"/>
            <a:r>
              <a:rPr lang="en-US" altLang="en-US" u="sng"/>
              <a:t>When </a:t>
            </a:r>
            <a:r>
              <a:rPr lang="en-US" altLang="en-US"/>
              <a:t>will you return?</a:t>
            </a:r>
            <a:endParaRPr lang="en-US" altLang="en-US" u="sng"/>
          </a:p>
          <a:p>
            <a:pPr lvl="1"/>
            <a:r>
              <a:rPr lang="en-US" altLang="en-US" u="sng"/>
              <a:t>How</a:t>
            </a:r>
            <a:r>
              <a:rPr lang="en-US" altLang="en-US"/>
              <a:t> is the trunk being sent?</a:t>
            </a:r>
            <a:endParaRPr lang="en-US" altLang="en-US" u="sng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autoUpdateAnimBg="0"/>
      <p:bldP spid="9219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F31DC24C-61AD-8815-C34F-8F1C190DF0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Negative Adverb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1CA4E7E3-B127-0852-C069-A509B8B623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Denies or contradicts a statement</a:t>
            </a:r>
          </a:p>
          <a:p>
            <a:r>
              <a:rPr lang="en-US" altLang="en-US"/>
              <a:t> no, not , never, only, scarcely and hardly</a:t>
            </a:r>
          </a:p>
          <a:p>
            <a:pPr>
              <a:buFontTx/>
              <a:buNone/>
            </a:pPr>
            <a:endParaRPr lang="en-US" altLang="en-US"/>
          </a:p>
          <a:p>
            <a:pPr>
              <a:buFontTx/>
              <a:buNone/>
            </a:pPr>
            <a:r>
              <a:rPr lang="en-US" altLang="en-US"/>
              <a:t>Note:  two negative adverbs should not be used together.</a:t>
            </a:r>
          </a:p>
        </p:txBody>
      </p:sp>
      <p:graphicFrame>
        <p:nvGraphicFramePr>
          <p:cNvPr id="13316" name="Object 4">
            <a:extLst>
              <a:ext uri="{FF2B5EF4-FFF2-40B4-BE49-F238E27FC236}">
                <a16:creationId xmlns:a16="http://schemas.microsoft.com/office/drawing/2014/main" id="{ED4E8404-C5CE-29BF-397A-5A6E18D2111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304800"/>
          <a:ext cx="1830388" cy="1316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4" imgW="1830600" imgH="1316520" progId="MS_ClipArt_Gallery.5">
                  <p:embed/>
                </p:oleObj>
              </mc:Choice>
              <mc:Fallback>
                <p:oleObj name="Clip" r:id="rId4" imgW="1830600" imgH="1316520" progId="MS_ClipArt_Gallery.5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04800"/>
                        <a:ext cx="1830388" cy="1316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a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a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a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autoUpdateAnimBg="0"/>
      <p:bldP spid="13315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4F896497-0EFB-E912-64B4-9E976B5F09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EXAMPLES: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163CCAB3-B58F-23DA-5DC8-4933C7E3A0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Negative </a:t>
            </a:r>
          </a:p>
          <a:p>
            <a:r>
              <a:rPr lang="en-US" altLang="en-US"/>
              <a:t>- I can </a:t>
            </a:r>
            <a:r>
              <a:rPr lang="en-US" altLang="en-US" u="sng"/>
              <a:t>scarcely </a:t>
            </a:r>
            <a:r>
              <a:rPr lang="en-US" altLang="en-US"/>
              <a:t>believe my eyes. ( correct)</a:t>
            </a:r>
          </a:p>
          <a:p>
            <a:r>
              <a:rPr lang="en-US" altLang="en-US"/>
              <a:t>- I haven’t no more sea shells. (incorrect)</a:t>
            </a:r>
            <a:endParaRPr lang="en-US" altLang="en-US" u="sng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iveb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iveb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iveb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utoUpdateAnimBg="0"/>
      <p:bldP spid="11267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8A6B19AB-0E83-0A1E-9EC2-D97603B176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Familiar Adverbs</a:t>
            </a:r>
            <a:br>
              <a:rPr lang="en-US" altLang="en-US"/>
            </a:br>
            <a:r>
              <a:rPr lang="en-US" altLang="en-US"/>
              <a:t>to Know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35951952-83A7-B0A9-FB9A-96BC5E00CA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almost		finally	seldom	unusually		certainly    hardly  </a:t>
            </a:r>
          </a:p>
          <a:p>
            <a:pPr>
              <a:buFontTx/>
              <a:buNone/>
            </a:pPr>
            <a:r>
              <a:rPr lang="en-US" altLang="en-US"/>
              <a:t>   quite     so    usually    just  rather    </a:t>
            </a:r>
          </a:p>
          <a:p>
            <a:pPr>
              <a:buFontTx/>
              <a:buNone/>
            </a:pPr>
            <a:r>
              <a:rPr lang="en-US" altLang="en-US"/>
              <a:t>  very     rather     fairly    nearly     too</a:t>
            </a:r>
          </a:p>
          <a:p>
            <a:pPr>
              <a:buFontTx/>
              <a:buNone/>
            </a:pPr>
            <a:r>
              <a:rPr lang="en-US" altLang="en-US"/>
              <a:t>          scarcely     well</a:t>
            </a:r>
          </a:p>
        </p:txBody>
      </p:sp>
      <p:graphicFrame>
        <p:nvGraphicFramePr>
          <p:cNvPr id="14340" name="Object 4">
            <a:extLst>
              <a:ext uri="{FF2B5EF4-FFF2-40B4-BE49-F238E27FC236}">
                <a16:creationId xmlns:a16="http://schemas.microsoft.com/office/drawing/2014/main" id="{4005A18E-CA79-EC9E-D4AA-1AEFEEBB82E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304800"/>
          <a:ext cx="1830388" cy="1316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4" imgW="1830600" imgH="1316520" progId="MS_ClipArt_Gallery.5">
                  <p:embed/>
                </p:oleObj>
              </mc:Choice>
              <mc:Fallback>
                <p:oleObj name="Clip" r:id="rId4" imgW="1830600" imgH="1316520" progId="MS_ClipArt_Gallery.5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04800"/>
                        <a:ext cx="1830388" cy="1316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415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200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autoUpdateAnimBg="0"/>
      <p:bldP spid="14339" grpId="0" build="p" autoUpdateAnimBg="0" advAuto="1000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2">
            <a:extLst>
              <a:ext uri="{FF2B5EF4-FFF2-40B4-BE49-F238E27FC236}">
                <a16:creationId xmlns:a16="http://schemas.microsoft.com/office/drawing/2014/main" id="{65435D8F-5378-9420-42E2-24682873B6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  <a:t>This powerpoint was kindly donated to </a:t>
            </a:r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www.worldofteaching.com</a:t>
            </a:r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http://www.worldofteaching.com</a:t>
            </a:r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EB19D072-84AB-2BF9-4E27-E01E73E0771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ADJECTIVES &amp; ADVERBS 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DC55C6ED-1D72-BC2A-08A4-024473CC10B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/>
              <a:t>RULES TO FOLLOW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utoUpdateAnimBg="0"/>
      <p:bldP spid="3075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6DE0E47D-4091-EFDE-46D2-CAA6BBC9FB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ADJECTIVES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57911CE-C824-0D35-8321-8DAE29679A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2362200"/>
            <a:ext cx="7620000" cy="1524000"/>
          </a:xfrm>
        </p:spPr>
        <p:txBody>
          <a:bodyPr/>
          <a:lstStyle/>
          <a:p>
            <a:r>
              <a:rPr lang="en-US" altLang="en-US"/>
              <a:t>Modifies Nouns</a:t>
            </a:r>
          </a:p>
          <a:p>
            <a:r>
              <a:rPr lang="en-US" altLang="en-US"/>
              <a:t>Modifies Pronouns</a:t>
            </a:r>
          </a:p>
          <a:p>
            <a:endParaRPr lang="en-US" altLang="en-US"/>
          </a:p>
        </p:txBody>
      </p:sp>
      <p:graphicFrame>
        <p:nvGraphicFramePr>
          <p:cNvPr id="4100" name="Object 4">
            <a:extLst>
              <a:ext uri="{FF2B5EF4-FFF2-40B4-BE49-F238E27FC236}">
                <a16:creationId xmlns:a16="http://schemas.microsoft.com/office/drawing/2014/main" id="{126E47E2-5818-8FE3-FE22-A2BEE2E6051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304800"/>
          <a:ext cx="1830388" cy="1316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4" imgW="1830600" imgH="1316520" progId="MS_ClipArt_Gallery.5">
                  <p:embed/>
                </p:oleObj>
              </mc:Choice>
              <mc:Fallback>
                <p:oleObj name="Clip" r:id="rId4" imgW="1830600" imgH="1316520" progId="MS_ClipArt_Gallery.5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04800"/>
                        <a:ext cx="1830388" cy="1316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5C842744-A5D6-F442-B529-BC301DFA94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DEFINITION OF AN ADJECTIVE: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2F035FB7-61FE-859C-4CE5-0ADD232A7C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It tells what kind of person, place, or thing.  A noun or a pronoun is.</a:t>
            </a:r>
          </a:p>
          <a:p>
            <a:r>
              <a:rPr lang="en-US" altLang="en-US"/>
              <a:t>It may also point out which one or how many.</a:t>
            </a:r>
          </a:p>
        </p:txBody>
      </p:sp>
      <p:graphicFrame>
        <p:nvGraphicFramePr>
          <p:cNvPr id="5124" name="Object 4">
            <a:extLst>
              <a:ext uri="{FF2B5EF4-FFF2-40B4-BE49-F238E27FC236}">
                <a16:creationId xmlns:a16="http://schemas.microsoft.com/office/drawing/2014/main" id="{5E18AC8C-5788-033F-242F-680E0F8385E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304800"/>
          <a:ext cx="1830388" cy="1316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4" imgW="1830600" imgH="1316520" progId="MS_ClipArt_Gallery.5">
                  <p:embed/>
                </p:oleObj>
              </mc:Choice>
              <mc:Fallback>
                <p:oleObj name="Clip" r:id="rId4" imgW="1830600" imgH="1316520" progId="MS_ClipArt_Gallery.5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04800"/>
                        <a:ext cx="1830388" cy="1316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utoUpdateAnimBg="0"/>
      <p:bldP spid="5123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6382DD76-D156-B2A7-F976-BB6E6FB1ED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EXAMPLES: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1B883CC0-D3C0-795D-6BEF-987B37C4E4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The ship was an </a:t>
            </a:r>
            <a:r>
              <a:rPr lang="en-US" altLang="en-US" u="sng"/>
              <a:t>English</a:t>
            </a:r>
            <a:r>
              <a:rPr lang="en-US" altLang="en-US"/>
              <a:t> vessel. (what kind)</a:t>
            </a:r>
          </a:p>
          <a:p>
            <a:endParaRPr lang="en-US" altLang="en-US" u="sng"/>
          </a:p>
          <a:p>
            <a:endParaRPr lang="en-US" altLang="en-US" u="sng"/>
          </a:p>
          <a:p>
            <a:r>
              <a:rPr lang="en-US" altLang="en-US" u="sng"/>
              <a:t>This</a:t>
            </a:r>
            <a:r>
              <a:rPr lang="en-US" altLang="en-US"/>
              <a:t> factory is mine. (which one)</a:t>
            </a:r>
          </a:p>
          <a:p>
            <a:r>
              <a:rPr lang="en-US" altLang="en-US" u="sng"/>
              <a:t>Many </a:t>
            </a:r>
            <a:r>
              <a:rPr lang="en-US" altLang="en-US"/>
              <a:t>people enjoy the </a:t>
            </a:r>
            <a:r>
              <a:rPr lang="en-US" altLang="en-US" u="sng"/>
              <a:t>annual</a:t>
            </a:r>
            <a:r>
              <a:rPr lang="en-US" altLang="en-US"/>
              <a:t> dinner. (how many, which one)</a:t>
            </a:r>
            <a:endParaRPr lang="en-US" altLang="en-US" u="sng"/>
          </a:p>
          <a:p>
            <a:endParaRPr lang="en-US" altLang="en-US"/>
          </a:p>
        </p:txBody>
      </p:sp>
      <p:pic>
        <p:nvPicPr>
          <p:cNvPr id="6148" name="Picture 4">
            <a:extLst>
              <a:ext uri="{FF2B5EF4-FFF2-40B4-BE49-F238E27FC236}">
                <a16:creationId xmlns:a16="http://schemas.microsoft.com/office/drawing/2014/main" id="{90EB5EE6-38D9-B1CD-6EB6-C7A35B913B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2362200"/>
            <a:ext cx="1158875" cy="1606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utoUpdateAnimBg="0"/>
      <p:bldP spid="6147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B66652AC-0A15-8A51-B504-8685F5A543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AN ADVERB: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6747BC72-D0F0-29A8-04C5-62A1BCEE41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Modifies an active verb or a verb phrase by expressing manner, place, time, degree, or number.</a:t>
            </a:r>
          </a:p>
        </p:txBody>
      </p:sp>
      <p:graphicFrame>
        <p:nvGraphicFramePr>
          <p:cNvPr id="15364" name="Object 4">
            <a:extLst>
              <a:ext uri="{FF2B5EF4-FFF2-40B4-BE49-F238E27FC236}">
                <a16:creationId xmlns:a16="http://schemas.microsoft.com/office/drawing/2014/main" id="{A44B7E83-8D97-000B-7514-6C18CC7F50E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304800"/>
          <a:ext cx="1830388" cy="1316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4" imgW="1830600" imgH="1316520" progId="MS_ClipArt_Gallery.5">
                  <p:embed/>
                </p:oleObj>
              </mc:Choice>
              <mc:Fallback>
                <p:oleObj name="Clip" r:id="rId4" imgW="1830600" imgH="1316520" progId="MS_ClipArt_Gallery.5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04800"/>
                        <a:ext cx="1830388" cy="1316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autoUpdateAnimBg="0"/>
      <p:bldP spid="15363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043636F4-C6F4-67E1-7DB8-B1AD81DE51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TYPES OF ADVERBS: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CF49AE41-D1CD-2880-3309-ACE8FCED83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Simple</a:t>
            </a:r>
          </a:p>
          <a:p>
            <a:r>
              <a:rPr lang="en-US" altLang="en-US"/>
              <a:t>Interrogative </a:t>
            </a:r>
          </a:p>
          <a:p>
            <a:r>
              <a:rPr lang="en-US" altLang="en-US"/>
              <a:t>Negative</a:t>
            </a:r>
          </a:p>
        </p:txBody>
      </p:sp>
      <p:graphicFrame>
        <p:nvGraphicFramePr>
          <p:cNvPr id="16388" name="Object 4">
            <a:extLst>
              <a:ext uri="{FF2B5EF4-FFF2-40B4-BE49-F238E27FC236}">
                <a16:creationId xmlns:a16="http://schemas.microsoft.com/office/drawing/2014/main" id="{24ABA96D-350C-9F30-F049-953B911674E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66800" y="533400"/>
          <a:ext cx="12192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4" imgW="1830600" imgH="1316520" progId="MS_ClipArt_Gallery.5">
                  <p:embed/>
                </p:oleObj>
              </mc:Choice>
              <mc:Fallback>
                <p:oleObj name="Clip" r:id="rId4" imgW="1830600" imgH="1316520" progId="MS_ClipArt_Gallery.5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533400"/>
                        <a:ext cx="12192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autoUpdateAnimBg="0"/>
      <p:bldP spid="16387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D1C8BDB5-24BF-D75E-43EB-3E0F1BAF5D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EXAMPLES: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FEE28830-2FAA-C115-A4A9-F8FC163AC1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SIMPLE:</a:t>
            </a:r>
          </a:p>
          <a:p>
            <a:pPr lvl="1"/>
            <a:r>
              <a:rPr lang="en-US" altLang="en-US"/>
              <a:t>She moved </a:t>
            </a:r>
            <a:r>
              <a:rPr lang="en-US" altLang="en-US" u="sng"/>
              <a:t>quietly</a:t>
            </a:r>
            <a:r>
              <a:rPr lang="en-US" altLang="en-US"/>
              <a:t>. (Manner and tell how)</a:t>
            </a:r>
          </a:p>
          <a:p>
            <a:pPr lvl="1"/>
            <a:r>
              <a:rPr lang="en-US" altLang="en-US"/>
              <a:t>I waited </a:t>
            </a:r>
            <a:r>
              <a:rPr lang="en-US" altLang="en-US" u="sng"/>
              <a:t>there</a:t>
            </a:r>
            <a:r>
              <a:rPr lang="en-US" altLang="en-US"/>
              <a:t> for an hour. (Place and tell where)</a:t>
            </a:r>
          </a:p>
          <a:p>
            <a:pPr lvl="1"/>
            <a:r>
              <a:rPr lang="en-US" altLang="en-US"/>
              <a:t>You may leave </a:t>
            </a:r>
            <a:r>
              <a:rPr lang="en-US" altLang="en-US" u="sng"/>
              <a:t>soon</a:t>
            </a:r>
            <a:r>
              <a:rPr lang="en-US" altLang="en-US"/>
              <a:t>. (Time, tells when)</a:t>
            </a:r>
          </a:p>
          <a:p>
            <a:pPr lvl="1"/>
            <a:r>
              <a:rPr lang="en-US" altLang="en-US"/>
              <a:t>I called you </a:t>
            </a:r>
            <a:r>
              <a:rPr lang="en-US" altLang="en-US" u="sng"/>
              <a:t>once</a:t>
            </a:r>
            <a:r>
              <a:rPr lang="en-US" altLang="en-US"/>
              <a:t>. (Number, tells how many)</a:t>
            </a:r>
          </a:p>
          <a:p>
            <a:pPr lvl="1"/>
            <a:r>
              <a:rPr lang="en-US" altLang="en-US"/>
              <a:t>He sat </a:t>
            </a:r>
            <a:r>
              <a:rPr lang="en-US" altLang="en-US" u="sng"/>
              <a:t>very</a:t>
            </a:r>
            <a:r>
              <a:rPr lang="en-US" altLang="en-US"/>
              <a:t> still. (Degree, tells how much)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utoUpdateAnimBg="0"/>
      <p:bldP spid="10243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FE24783B-1E9C-7CA9-5FB1-D245D160CC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Interrogative Adverb </a:t>
            </a:r>
            <a:br>
              <a:rPr lang="en-US" altLang="en-US"/>
            </a:br>
            <a:endParaRPr lang="en-US" altLang="en-US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09A90CCE-01C0-7918-AB38-F92F1F491C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Introduces a sentence that asks a question</a:t>
            </a:r>
          </a:p>
          <a:p>
            <a:r>
              <a:rPr lang="en-US" altLang="en-US"/>
              <a:t>where, when, why and how</a:t>
            </a:r>
          </a:p>
        </p:txBody>
      </p:sp>
      <p:graphicFrame>
        <p:nvGraphicFramePr>
          <p:cNvPr id="12292" name="Object 4">
            <a:extLst>
              <a:ext uri="{FF2B5EF4-FFF2-40B4-BE49-F238E27FC236}">
                <a16:creationId xmlns:a16="http://schemas.microsoft.com/office/drawing/2014/main" id="{FB9A4712-BF2F-6D17-7878-BD0355CC024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304800"/>
          <a:ext cx="1830388" cy="1316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4" imgW="1830600" imgH="1316520" progId="MS_ClipArt_Gallery.5">
                  <p:embed/>
                </p:oleObj>
              </mc:Choice>
              <mc:Fallback>
                <p:oleObj name="Clip" r:id="rId4" imgW="1830600" imgH="1316520" progId="MS_ClipArt_Gallery.5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04800"/>
                        <a:ext cx="1830388" cy="1316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autoUpdateAnimBg="0"/>
      <p:bldP spid="12291" grpId="0" build="p" autoUpdateAnimBg="0"/>
    </p:bldLst>
  </p:timing>
</p:sld>
</file>

<file path=ppt/theme/theme1.xml><?xml version="1.0" encoding="utf-8"?>
<a:theme xmlns:a="http://schemas.openxmlformats.org/drawingml/2006/main" name="Notebook">
  <a:themeElements>
    <a:clrScheme name="Notebook 1">
      <a:dk1>
        <a:srgbClr val="000000"/>
      </a:dk1>
      <a:lt1>
        <a:srgbClr val="FEFDE3"/>
      </a:lt1>
      <a:dk2>
        <a:srgbClr val="221304"/>
      </a:dk2>
      <a:lt2>
        <a:srgbClr val="CBBD83"/>
      </a:lt2>
      <a:accent1>
        <a:srgbClr val="A1BD69"/>
      </a:accent1>
      <a:accent2>
        <a:srgbClr val="3694B6"/>
      </a:accent2>
      <a:accent3>
        <a:srgbClr val="FEFEEF"/>
      </a:accent3>
      <a:accent4>
        <a:srgbClr val="000000"/>
      </a:accent4>
      <a:accent5>
        <a:srgbClr val="CDDBB9"/>
      </a:accent5>
      <a:accent6>
        <a:srgbClr val="3086A5"/>
      </a:accent6>
      <a:hlink>
        <a:srgbClr val="660066"/>
      </a:hlink>
      <a:folHlink>
        <a:srgbClr val="666699"/>
      </a:folHlink>
    </a:clrScheme>
    <a:fontScheme name="Notebook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Notebook 1">
        <a:dk1>
          <a:srgbClr val="000000"/>
        </a:dk1>
        <a:lt1>
          <a:srgbClr val="FEFDE3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EFEE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2">
        <a:dk1>
          <a:srgbClr val="000000"/>
        </a:dk1>
        <a:lt1>
          <a:srgbClr val="FFFFFF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FFFF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Designs\Notebook.pot</Template>
  <TotalTime>102</TotalTime>
  <Words>361</Words>
  <Application>Microsoft Office PowerPoint</Application>
  <PresentationFormat>On-screen Show (4:3)</PresentationFormat>
  <Paragraphs>68</Paragraphs>
  <Slides>14</Slides>
  <Notes>14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Times New Roman</vt:lpstr>
      <vt:lpstr>Arial</vt:lpstr>
      <vt:lpstr>Notebook</vt:lpstr>
      <vt:lpstr>Microsoft Clip Gallery</vt:lpstr>
      <vt:lpstr>PowerPoint Presentation</vt:lpstr>
      <vt:lpstr>ADJECTIVES &amp; ADVERBS </vt:lpstr>
      <vt:lpstr>ADJECTIVES</vt:lpstr>
      <vt:lpstr>DEFINITION OF AN ADJECTIVE:</vt:lpstr>
      <vt:lpstr>EXAMPLES:</vt:lpstr>
      <vt:lpstr>AN ADVERB:</vt:lpstr>
      <vt:lpstr>TYPES OF ADVERBS:</vt:lpstr>
      <vt:lpstr>EXAMPLES:</vt:lpstr>
      <vt:lpstr>Interrogative Adverb  </vt:lpstr>
      <vt:lpstr>EXAMPLES:</vt:lpstr>
      <vt:lpstr>Negative Adverb</vt:lpstr>
      <vt:lpstr>EXAMPLES:</vt:lpstr>
      <vt:lpstr>Familiar Adverbs to Know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adjectives and adverbs</dc:title>
  <dc:creator>Tim Williams</dc:creator>
  <cp:lastModifiedBy>Nayan GRIFFITHS</cp:lastModifiedBy>
  <cp:revision>5</cp:revision>
  <dcterms:created xsi:type="dcterms:W3CDTF">2003-03-13T23:16:01Z</dcterms:created>
  <dcterms:modified xsi:type="dcterms:W3CDTF">2023-03-21T13:24:18Z</dcterms:modified>
</cp:coreProperties>
</file>