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63" r:id="rId2"/>
    <p:sldId id="264" r:id="rId3"/>
    <p:sldId id="273" r:id="rId4"/>
    <p:sldId id="259" r:id="rId5"/>
    <p:sldId id="267" r:id="rId6"/>
    <p:sldId id="274" r:id="rId7"/>
    <p:sldId id="277" r:id="rId8"/>
    <p:sldId id="276" r:id="rId9"/>
    <p:sldId id="270" r:id="rId10"/>
    <p:sldId id="271" r:id="rId11"/>
    <p:sldId id="257" r:id="rId12"/>
    <p:sldId id="258" r:id="rId13"/>
    <p:sldId id="260" r:id="rId14"/>
    <p:sldId id="262" r:id="rId15"/>
    <p:sldId id="272" r:id="rId16"/>
    <p:sldId id="278" r:id="rId17"/>
  </p:sldIdLst>
  <p:sldSz cx="9144000" cy="6858000" type="screen4x3"/>
  <p:notesSz cx="6669088" cy="97758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0000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966FF"/>
    <a:srgbClr val="66FF33"/>
    <a:srgbClr val="6666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9" autoAdjust="0"/>
    <p:restoredTop sz="94576" autoAdjust="0"/>
  </p:normalViewPr>
  <p:slideViewPr>
    <p:cSldViewPr>
      <p:cViewPr varScale="1">
        <p:scale>
          <a:sx n="129" d="100"/>
          <a:sy n="129" d="100"/>
        </p:scale>
        <p:origin x="27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>
            <a:extLst>
              <a:ext uri="{FF2B5EF4-FFF2-40B4-BE49-F238E27FC236}">
                <a16:creationId xmlns:a16="http://schemas.microsoft.com/office/drawing/2014/main" id="{76BDCB33-5FCF-4E44-CE2E-0B69C0B553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1027">
            <a:extLst>
              <a:ext uri="{FF2B5EF4-FFF2-40B4-BE49-F238E27FC236}">
                <a16:creationId xmlns:a16="http://schemas.microsoft.com/office/drawing/2014/main" id="{9D4225D0-6EAC-26D3-17C8-8E446B717F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1028">
            <a:extLst>
              <a:ext uri="{FF2B5EF4-FFF2-40B4-BE49-F238E27FC236}">
                <a16:creationId xmlns:a16="http://schemas.microsoft.com/office/drawing/2014/main" id="{5CE29A7A-1DA1-FC52-7846-56ED1FF1531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9" name="Rectangle 1029">
            <a:extLst>
              <a:ext uri="{FF2B5EF4-FFF2-40B4-BE49-F238E27FC236}">
                <a16:creationId xmlns:a16="http://schemas.microsoft.com/office/drawing/2014/main" id="{3980AF6E-3B9A-6EEB-06BA-8D1DE923C4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286875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93D908-5DA2-44BE-961F-44897078D57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D0B5F021-9871-2838-732C-A8AF7CC802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99FF1A3-7DED-9DC4-0351-4163E3648D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CE665611-4EC5-C67B-8260-807255FE34E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4738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E7E61FBD-5FA9-25F0-36A2-A1A7AF5B73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35588" cy="439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99F979C4-FDB9-B447-78F5-065C57A378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2272A273-FF3D-5594-5B08-2D3A803023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03CB12-52D1-428D-A29B-6833B109754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A30381-7361-A378-E05C-155ED6F5B2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30BAD-FD9E-43F6-9658-5C1E8E33022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AADDD126-5ABD-E2D3-3326-E05AD43916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528FBC7-B857-5F33-5707-DBF7FCB36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8DC31B-8F48-887C-866F-7B7FD084A4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7B05F-5882-404E-902B-EA4C18D529F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B7F8CB5C-1582-D08C-96E1-941DC06395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4C189C8-FB5A-E579-794A-85A19F9E0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FE5D74-3E1E-4BBC-8E90-48EA3CB10F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B7372-7AEC-4206-8257-F56EC0D5EAB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2098FD3C-78DD-F618-7A00-81C05F06C6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C906FE0-F75B-BB15-FE3B-986ED20D86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BB57E4-F5A4-E908-D839-EF6C87C411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C86CA-D035-48FC-9ACD-6237C85574AC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9C21DECC-ED32-04FC-0F9D-0C8BAB8DAE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B3C5ECBF-42C0-B41B-CB32-685E8ACCD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4D3248C-29DA-B26F-51BC-D4CE4FBEA2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D8657-296A-4B4F-BD18-4F263238FFC1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48761FDF-F5D9-D854-BCE0-E914679805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2544F9E-51BA-AB12-79E1-AB591BFB48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925D7A-20E4-CFB7-6019-2953282BD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ABDE54-D114-4BC8-8C07-DB6D61A8A50F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A0D24480-74BC-6F22-3CD6-78502376D8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A36F21F-60EC-B1C6-D202-D624292042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D2C4AA-C8FD-453C-048C-8FE95FD651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0DCD6-EF02-43D8-B5F7-BC19ADB13D0C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2D2A67DC-F9F4-2D48-1F93-FFACCA008C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16A155A-19B5-F8F7-DD43-D7BF011576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2526F4-58C4-F460-EDCB-0DFC693C51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D4D2C-964B-4AA0-813B-69B2915AD03E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8A701BD5-CA16-2194-9BC7-528C3038EF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892175" y="733425"/>
            <a:ext cx="4887913" cy="3665538"/>
          </a:xfrm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FC8C0A6-8DBA-6D25-1DCC-3830CD77E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4643438"/>
            <a:ext cx="4891088" cy="4398962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D95403B-DDE9-0F4A-7BE1-02B885C7D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8F6A5-BC17-4F41-B328-CD1B9674825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700BC34A-4EF3-6F97-9BE9-D964B3F755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669A52A-36F2-27C8-F4BE-7A38E84782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37F3E5E-24F5-B868-B679-64574D7C5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F5854-72D6-4E15-8FD8-EE49963DD7D6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30CD79A4-080A-24E9-5C0D-5192CDC5AE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34591F0-4BF2-809F-8E20-4682FE07D1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9CE50B-5760-0D73-1492-07AD7C8F4C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F20400-ED51-4B9A-9A04-9B8EE4445FA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38458979-78A9-4827-193C-698B822F7C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D451EAF-6C87-85A2-0231-808BE2342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CF126C-D9C5-1796-FBAF-CF838F8B4F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1EE39-834F-4239-A29D-61B43972CEB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A6C86F3-3501-88FB-51AC-092D070451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800EC41-AEBC-1957-BACF-D858004D5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01D35D-1F9C-41E8-27ED-A737BA47DF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1AE075-1B51-4393-8F8C-976570EAF36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F5A6967-3606-0D3E-8E52-EC70CEE1D8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A295EFD-A883-C4A3-164E-A57032686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FFCCBD-83A7-FFDA-DB1C-15283EF93E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7E9315-277F-4B9C-A199-EC7796465946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D90DA5F6-E1AC-6F47-80CF-68AF462FC8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5CCC34A-8F7A-04CE-C5D5-355287202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934A4B-0984-CB91-0FDA-6F87D7C76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4EAA1-139D-40E0-A434-AF2E2A4E779D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7D83044-02DC-F3E6-E082-15DF85A14F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DCE90D2-AB7E-4098-FE2A-9EFB8603CB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7168EF-E47C-DB33-6A67-F3337AFBF3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229565-9B53-4885-BADD-4F6AE3A2EC7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41A3D75-8947-A4B6-BCC2-57BA3ECCDF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AE405C7-FE85-29E5-FDBC-F994F0CF90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5D5BDCA8-01D8-F35B-B1E4-BCB4C6A337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8B934213-01A3-0917-D679-C05C885AF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D7EA98A4-F02B-E63D-755F-C4E05B920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F9A01FD4-675D-D7CA-543B-0D5558B196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94A08861-DBF5-8346-640B-F6A2B3D4F3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03" name="Rectangle 7">
            <a:extLst>
              <a:ext uri="{FF2B5EF4-FFF2-40B4-BE49-F238E27FC236}">
                <a16:creationId xmlns:a16="http://schemas.microsoft.com/office/drawing/2014/main" id="{831B3666-1DC8-A337-9DF7-4764A76D1488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1285055B-5EEE-94DB-02EC-2312B6DD4DA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F56BFD84-3069-AA5B-FCFB-DB6E43338612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08B60CCC-5F33-0C4C-C99E-B73C38D09A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FFADE438-E151-CB4D-0115-222790100E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82FD51-EDFF-4B74-8663-CFE311282BE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DD6B-D85D-0D40-671E-3B4079D9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08918-D88A-D267-C50B-3EE0C1BF7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F193B-5BE0-E539-B22E-B98CC712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B535C-78AF-CA0F-4797-5A151B03E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AF1E9-4266-BC83-15A2-B3480727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41267-B3E6-42A2-AF8B-352832166F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750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EDA5F1-80A4-6DB8-40D0-A38508F96B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0A407-AF3B-A593-40C7-1A006C50A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499E9-5BA4-67A3-C0F4-93D0995E7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A242-35CB-12CD-9CF4-2E682E6AB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21097-2D48-08F6-8248-3EB3C4EF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C00A5-1A72-4853-AF3D-44AC1CACCD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1987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5F51-D9AA-82D5-BD6B-7768C6121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07EA4-B1FE-5965-6AE7-1D86A99686B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0B1A7-25AE-B2FC-5473-60E960EEB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B0717-C678-194B-D2B1-941A9D54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4EC64-D08B-CB8D-97A9-F737CDFE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04EA3-60CD-2EE1-2EE0-57457CD9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719D98-12AB-4389-9A07-30F2D7E62C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7280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FA6B9-A343-74A8-1420-0B8731AB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114413B0-F147-A39C-3C65-F39035D19E1A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356903-9160-7F15-BCF0-9B077E0D3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1844F-280B-5E96-188D-A661573E06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87152-B0B7-7E65-CC08-DCE46BC2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284F0-ED58-AB14-41C3-7DFB3960F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E1899C2-E00E-41A4-9550-0C0ADE2279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4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0BB45-C5A5-8074-59F2-9A1D77AEE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12F24-501B-9825-A68B-4514FA694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2C8AE-0831-7473-FDF0-C6F6F7CB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0D14C-4AD6-9E49-ED09-66906C47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DBED1-4F40-01B5-1F91-17B3576F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A06BD-C986-40E4-8D27-B6FC542579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173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22722-5900-B64D-1D43-D33597168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14F5E-47B7-B13C-6075-586F3C7BC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82FBC-5D13-AEBB-2C6D-585B5DF3B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6DE7B-F31C-4F3F-E985-964628AC5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244BC-93E0-93A9-42EA-88FCA4453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2A39B-DECB-45DB-88DE-79C39721C9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585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EA8EC-3C03-861F-6170-EA7F6405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6AC2E-12E3-B39C-5A8F-A67E155EA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DB069-4D9D-9959-F9A0-5516C5822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D6294-ED42-9D89-3EB2-1BF974B6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C3104-B603-78FC-AB85-2579B92E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68979-70CB-728B-8795-4493E9F5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AC54C-571A-4720-9EEE-E0D5D27890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340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093A-F866-7110-605F-C520E1966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9FA57-534D-DD1E-2792-B8AE372CA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4F813-8CF3-CF3C-A16C-3650A61C1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ADA8F-FC54-2A22-6B22-B1897CE22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C1413D-C83E-4ABB-B2E1-579206F75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D492BA-3287-17BF-8884-D02597C66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4A3700-0F7B-9139-0F67-7692FF262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906579-2885-0589-6D0D-998E977FF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A52FE-35AE-49E3-88B6-274CD03DAB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948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56CC-9007-5CEE-3EC0-3F293D4CE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30C1FD-67C6-3D21-3912-75D42918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741A1-23F0-3588-9546-2141341C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0F429C-2F34-B994-F3B4-18591C0F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9FFAD-CF9E-4D51-B4FB-7E977149BB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098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570A4-428F-AC87-3CDE-84469595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AAA580-302C-57B3-5099-1D5B3E8C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E5AA6-9747-D2D5-C6AB-29E6E927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F333B-CF5B-4FE0-96A2-975E0675A4E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9968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48922-61F0-7B71-2009-EFA071718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09E56-088F-2049-AF0F-BF9C3C57F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D0A2B-C788-047C-BFA2-1376856F4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38138-E3A1-C516-15B9-43BCF495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479D8-A479-EFA8-F8FD-319C16D6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8AC5C-1190-E39B-8126-5D90C192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18080-7EF5-4F7D-B241-5B594E7DBF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392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36248-7253-89B7-6CC0-DBF307432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E3269-33E0-1B1F-C262-A1C94D9402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BF152-88B2-7C8B-A2A8-91A201238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DCB33-8CED-AA42-845A-2A40CCEF2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80B17-4980-E25A-CD92-5E420218A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BE836-AF86-8D60-17C6-5BF6B06ED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E2D05-F7E3-4C5E-B368-8DD159ECAD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137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E29334EE-D183-C413-C39F-B239AC4E183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3075" name="Freeform 3">
              <a:extLst>
                <a:ext uri="{FF2B5EF4-FFF2-40B4-BE49-F238E27FC236}">
                  <a16:creationId xmlns:a16="http://schemas.microsoft.com/office/drawing/2014/main" id="{C2B5AD2C-ED05-C35D-F9A7-F63F3F171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" name="Freeform 4">
              <a:extLst>
                <a:ext uri="{FF2B5EF4-FFF2-40B4-BE49-F238E27FC236}">
                  <a16:creationId xmlns:a16="http://schemas.microsoft.com/office/drawing/2014/main" id="{6C1E4461-AFFF-B523-6071-D09F90B258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" name="Freeform 5">
              <a:extLst>
                <a:ext uri="{FF2B5EF4-FFF2-40B4-BE49-F238E27FC236}">
                  <a16:creationId xmlns:a16="http://schemas.microsoft.com/office/drawing/2014/main" id="{55114AA8-6967-5512-627E-44A27994A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" name="Freeform 6">
              <a:extLst>
                <a:ext uri="{FF2B5EF4-FFF2-40B4-BE49-F238E27FC236}">
                  <a16:creationId xmlns:a16="http://schemas.microsoft.com/office/drawing/2014/main" id="{76D8EFD7-CC06-3EF5-7BC9-1C009C52F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79" name="Rectangle 7">
            <a:extLst>
              <a:ext uri="{FF2B5EF4-FFF2-40B4-BE49-F238E27FC236}">
                <a16:creationId xmlns:a16="http://schemas.microsoft.com/office/drawing/2014/main" id="{5161EC45-3187-D41F-9593-574182980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483878ED-9EEE-67EA-265C-241C2DE7E4B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50EC4A0A-7A33-0AD7-26A5-24968EE373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E0C810A8-8856-696A-E2CD-4213A696F5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0B6746BD-96EA-40E4-A04B-BECCC7B3D92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B5BF419E-EDA4-F45B-C55B-AF716DB36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scotland/tv/chewinthefat/ned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671E1CD-3A1C-8714-6328-B7FD3BAAB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219200"/>
          </a:xfrm>
        </p:spPr>
        <p:txBody>
          <a:bodyPr/>
          <a:lstStyle/>
          <a:p>
            <a:r>
              <a:rPr lang="en-GB" altLang="en-US" sz="3200" b="1">
                <a:solidFill>
                  <a:srgbClr val="FF0000"/>
                </a:solidFill>
              </a:rPr>
              <a:t>UNDERSTANDING HUMAN SOCIETY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AA707BE-8819-0A6D-07B0-864EFFD07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7772400" cy="445452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GB" altLang="en-US" b="1">
              <a:solidFill>
                <a:srgbClr val="FF0000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GB" altLang="en-US" b="1">
                <a:solidFill>
                  <a:srgbClr val="FF0000"/>
                </a:solidFill>
              </a:rPr>
              <a:t>CRIME AND DEVIANCE</a:t>
            </a:r>
          </a:p>
          <a:p>
            <a:pPr algn="ctr"/>
            <a:endParaRPr lang="en-GB" altLang="en-US"/>
          </a:p>
        </p:txBody>
      </p:sp>
      <p:pic>
        <p:nvPicPr>
          <p:cNvPr id="13321" name="Picture 9">
            <a:extLst>
              <a:ext uri="{FF2B5EF4-FFF2-40B4-BE49-F238E27FC236}">
                <a16:creationId xmlns:a16="http://schemas.microsoft.com/office/drawing/2014/main" id="{A0D33F4C-5296-B72B-A100-334F919B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565400"/>
            <a:ext cx="48768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8356A9-126F-F08E-3E0E-4878C5F39A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Criminal Acts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9F4DCCC-9262-F1C6-C5FC-2145B6FB2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7772400" cy="4454525"/>
          </a:xfrm>
        </p:spPr>
        <p:txBody>
          <a:bodyPr/>
          <a:lstStyle/>
          <a:p>
            <a:r>
              <a:rPr lang="en-GB" altLang="en-US"/>
              <a:t>Laws can change. There are many examples of how deviant or criminal acts have become </a:t>
            </a:r>
            <a:r>
              <a:rPr lang="en-GB" altLang="en-US" i="1"/>
              <a:t>normalised. </a:t>
            </a:r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B32F5603-5B52-7DC2-4A0A-797CD96D2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013325"/>
            <a:ext cx="1997075" cy="143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Picture 5">
            <a:extLst>
              <a:ext uri="{FF2B5EF4-FFF2-40B4-BE49-F238E27FC236}">
                <a16:creationId xmlns:a16="http://schemas.microsoft.com/office/drawing/2014/main" id="{8ED4752F-8732-5E16-0FA0-E139DDF35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924175"/>
            <a:ext cx="142875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6">
            <a:extLst>
              <a:ext uri="{FF2B5EF4-FFF2-40B4-BE49-F238E27FC236}">
                <a16:creationId xmlns:a16="http://schemas.microsoft.com/office/drawing/2014/main" id="{3B0AA6DF-8F14-9760-7163-60D6BD406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924175"/>
            <a:ext cx="2159000" cy="159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>
            <a:extLst>
              <a:ext uri="{FF2B5EF4-FFF2-40B4-BE49-F238E27FC236}">
                <a16:creationId xmlns:a16="http://schemas.microsoft.com/office/drawing/2014/main" id="{447D9AC5-23A3-FD09-144A-DE3DEA3A6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068638"/>
            <a:ext cx="1828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7" name="Picture 9">
            <a:extLst>
              <a:ext uri="{FF2B5EF4-FFF2-40B4-BE49-F238E27FC236}">
                <a16:creationId xmlns:a16="http://schemas.microsoft.com/office/drawing/2014/main" id="{52745A2E-B424-8D9B-2ED4-FEEF42E02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97425"/>
            <a:ext cx="26035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9" name="Picture 11">
            <a:extLst>
              <a:ext uri="{FF2B5EF4-FFF2-40B4-BE49-F238E27FC236}">
                <a16:creationId xmlns:a16="http://schemas.microsoft.com/office/drawing/2014/main" id="{95795A39-629D-B9B6-523B-9B1B58D87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797425"/>
            <a:ext cx="2857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9EA0171-1F2C-2C91-6EA0-D17A040009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solidFill>
                  <a:srgbClr val="FFFF00"/>
                </a:solidFill>
              </a:rPr>
              <a:t>WHAT IS DEVIANCE?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D39FA18-D155-1A9B-E1B1-58EF27B667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000" b="1">
                <a:solidFill>
                  <a:srgbClr val="FF0000"/>
                </a:solidFill>
              </a:rPr>
              <a:t>SOCIAL ACTION THEORISTS: DEVIANCE IS SOCIALLY CONSTRUCTED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000" b="1">
                <a:solidFill>
                  <a:srgbClr val="FF0000"/>
                </a:solidFill>
              </a:rPr>
              <a:t>    </a:t>
            </a:r>
            <a:r>
              <a:rPr lang="en-GB" altLang="en-US" sz="2000" b="1">
                <a:solidFill>
                  <a:schemeClr val="tx2"/>
                </a:solidFill>
              </a:rPr>
              <a:t>(LABELLING)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000" b="1">
                <a:solidFill>
                  <a:srgbClr val="FF0000"/>
                </a:solidFill>
              </a:rPr>
              <a:t>DEVIANCE IS CULTURALLY RELATIVE</a:t>
            </a:r>
          </a:p>
          <a:p>
            <a:r>
              <a:rPr lang="en-GB" altLang="en-US" sz="2000" b="1">
                <a:solidFill>
                  <a:srgbClr val="FF0000"/>
                </a:solidFill>
              </a:rPr>
              <a:t>CONFLICT THEORISTS: DEVIANCE IS SOCIALLY CAUSED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000" b="1">
                <a:solidFill>
                  <a:schemeClr val="tx2"/>
                </a:solidFill>
              </a:rPr>
              <a:t>     (STRUCTURAL INEQUALITIES</a:t>
            </a:r>
            <a:r>
              <a:rPr lang="en-GB" altLang="en-US" sz="2800" b="1">
                <a:solidFill>
                  <a:schemeClr val="tx2"/>
                </a:solidFill>
              </a:rPr>
              <a:t>)</a:t>
            </a:r>
          </a:p>
        </p:txBody>
      </p:sp>
      <p:pic>
        <p:nvPicPr>
          <p:cNvPr id="1033" name="Picture 9">
            <a:extLst>
              <a:ext uri="{FF2B5EF4-FFF2-40B4-BE49-F238E27FC236}">
                <a16:creationId xmlns:a16="http://schemas.microsoft.com/office/drawing/2014/main" id="{7788BDAB-CDD8-D4D9-4F05-053918270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196975"/>
            <a:ext cx="3295650" cy="519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1044AA4-53CB-5AA7-A1C9-90CB70F62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CHANGES IN</a:t>
            </a:r>
            <a:r>
              <a:rPr lang="en-GB" altLang="en-US"/>
              <a:t> </a:t>
            </a:r>
            <a:r>
              <a:rPr lang="en-GB" altLang="en-US" b="1"/>
              <a:t>DEVIANCE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5C6B661-669B-6EC6-176E-CBFEC858966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 b="1">
                <a:solidFill>
                  <a:schemeClr val="tx2"/>
                </a:solidFill>
              </a:rPr>
              <a:t>PERCEPTIONS AND RESPONSES TO DEVIANCE HAVE CHANGED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 b="1">
              <a:solidFill>
                <a:schemeClr val="tx2"/>
              </a:solidFill>
            </a:endParaRPr>
          </a:p>
          <a:p>
            <a:r>
              <a:rPr lang="en-GB" altLang="en-US" sz="2800" b="1">
                <a:solidFill>
                  <a:schemeClr val="tx2"/>
                </a:solidFill>
              </a:rPr>
              <a:t>SOCIOLOGICAL STUDY OF DEVIANCE HAS CHANGED</a:t>
            </a:r>
          </a:p>
        </p:txBody>
      </p:sp>
      <p:pic>
        <p:nvPicPr>
          <p:cNvPr id="5129" name="Picture 9">
            <a:extLst>
              <a:ext uri="{FF2B5EF4-FFF2-40B4-BE49-F238E27FC236}">
                <a16:creationId xmlns:a16="http://schemas.microsoft.com/office/drawing/2014/main" id="{E9BA895C-82B2-F8AD-7E98-A465E149C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341438"/>
            <a:ext cx="3195638" cy="473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uiExpand="1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56DB25A-F799-1459-E933-DC3B35F6E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>
                <a:solidFill>
                  <a:srgbClr val="FF0000"/>
                </a:solidFill>
              </a:rPr>
              <a:t>DEVIANCE AND SOCIAL CONTROL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5DA6498-C700-3D45-160F-1E1C3E0EFF6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WHO DEFINES DEVIANCE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DEVIANCE CAN BE USED AS A DEVICE FOR SOCIAL CONTROL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APPLIES TO SOCIAL NORMS AND LAWS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LEGITIMACY GIVEN TO SOME TO CONTROL DEVIANT BEHAVIOUR EG POLICE</a:t>
            </a:r>
          </a:p>
        </p:txBody>
      </p:sp>
      <p:pic>
        <p:nvPicPr>
          <p:cNvPr id="7180" name="Picture 12">
            <a:extLst>
              <a:ext uri="{FF2B5EF4-FFF2-40B4-BE49-F238E27FC236}">
                <a16:creationId xmlns:a16="http://schemas.microsoft.com/office/drawing/2014/main" id="{1F77E3F5-9D2D-8302-D700-0595ECE6D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2027238" cy="34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>
            <a:extLst>
              <a:ext uri="{FF2B5EF4-FFF2-40B4-BE49-F238E27FC236}">
                <a16:creationId xmlns:a16="http://schemas.microsoft.com/office/drawing/2014/main" id="{D25E5B75-A6A8-8604-BB5E-49AF03D20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565400"/>
            <a:ext cx="1720850" cy="309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AF68C07-08C0-DE11-3B4D-DB190C7B2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solidFill>
                  <a:srgbClr val="CC0000"/>
                </a:solidFill>
              </a:rPr>
              <a:t>DEVIANCE AND CLASS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22B3ECF-7E30-A979-D6B2-4A1183C4D9F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altLang="en-US" sz="2400" b="1">
                <a:solidFill>
                  <a:srgbClr val="CC0000"/>
                </a:solidFill>
              </a:rPr>
              <a:t>DEVIANT BEHAVIOUR VIEWED DIFFERENTLY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400" b="1">
                <a:solidFill>
                  <a:srgbClr val="CC0000"/>
                </a:solidFill>
              </a:rPr>
              <a:t>WHITE COLAR CRIME SEEN AS LESS ‘DEVIANT’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400" b="1">
                <a:solidFill>
                  <a:srgbClr val="CC0000"/>
                </a:solidFill>
              </a:rPr>
              <a:t>INITIAL STUDIES OFTEN FOCUSED ON LOWER-CLASS DEVIANCE</a:t>
            </a:r>
          </a:p>
        </p:txBody>
      </p:sp>
      <p:pic>
        <p:nvPicPr>
          <p:cNvPr id="9222" name="Picture 6">
            <a:extLst>
              <a:ext uri="{FF2B5EF4-FFF2-40B4-BE49-F238E27FC236}">
                <a16:creationId xmlns:a16="http://schemas.microsoft.com/office/drawing/2014/main" id="{3E5DE2DD-425A-7696-DB64-B44073C06CDF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4875" y="1641475"/>
            <a:ext cx="3371850" cy="4454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2D63CD9-DB6D-B484-E69F-552310FFF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Crime or deviance?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9796C64-BA4A-3D6F-9E9D-095467C63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media play a major role in determining what is acceptable and not acceptable in our society.</a:t>
            </a:r>
          </a:p>
          <a:p>
            <a:endParaRPr lang="en-GB" altLang="en-US"/>
          </a:p>
        </p:txBody>
      </p:sp>
      <p:pic>
        <p:nvPicPr>
          <p:cNvPr id="26629" name="Picture 5">
            <a:extLst>
              <a:ext uri="{FF2B5EF4-FFF2-40B4-BE49-F238E27FC236}">
                <a16:creationId xmlns:a16="http://schemas.microsoft.com/office/drawing/2014/main" id="{7FB3A464-3B9A-216A-421F-DA5D57EC4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924175"/>
            <a:ext cx="3511550" cy="351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1" name="Picture 7">
            <a:extLst>
              <a:ext uri="{FF2B5EF4-FFF2-40B4-BE49-F238E27FC236}">
                <a16:creationId xmlns:a16="http://schemas.microsoft.com/office/drawing/2014/main" id="{0B951CEA-5D0D-2DAC-7256-9BC81559A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429000"/>
            <a:ext cx="2568575" cy="306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AED087B4-8ED6-D557-095A-BB721DEF3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2619AB8-4678-0C60-5363-7FEB8110B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Crime and Deviance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8B4DD94-D9E0-333A-A1DE-57B4621D4BD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 b="1"/>
              <a:t>Crime:</a:t>
            </a:r>
          </a:p>
          <a:p>
            <a:pPr>
              <a:lnSpc>
                <a:spcPct val="80000"/>
              </a:lnSpc>
            </a:pPr>
            <a:endParaRPr lang="en-GB" altLang="en-US" sz="2400" b="1"/>
          </a:p>
          <a:p>
            <a:pPr>
              <a:lnSpc>
                <a:spcPct val="80000"/>
              </a:lnSpc>
            </a:pPr>
            <a:r>
              <a:rPr lang="en-GB" altLang="en-US" sz="2400" b="1"/>
              <a:t>An act or failure to act that breaks the law of the land.</a:t>
            </a:r>
          </a:p>
          <a:p>
            <a:pPr>
              <a:lnSpc>
                <a:spcPct val="80000"/>
              </a:lnSpc>
            </a:pPr>
            <a:endParaRPr lang="en-GB" altLang="en-US" sz="2400" b="1"/>
          </a:p>
          <a:p>
            <a:pPr>
              <a:lnSpc>
                <a:spcPct val="80000"/>
              </a:lnSpc>
            </a:pPr>
            <a:r>
              <a:rPr lang="en-GB" altLang="en-US" sz="2400" b="1"/>
              <a:t>Deviance:</a:t>
            </a:r>
          </a:p>
          <a:p>
            <a:pPr>
              <a:lnSpc>
                <a:spcPct val="80000"/>
              </a:lnSpc>
            </a:pPr>
            <a:endParaRPr lang="en-GB" altLang="en-US" sz="2400" b="1"/>
          </a:p>
          <a:p>
            <a:pPr>
              <a:lnSpc>
                <a:spcPct val="80000"/>
              </a:lnSpc>
            </a:pPr>
            <a:r>
              <a:rPr lang="en-GB" altLang="en-US" sz="2400" b="1"/>
              <a:t>Actions that do not conform to the norms or expectations of members of society</a:t>
            </a:r>
            <a:r>
              <a:rPr lang="en-GB" altLang="en-US" sz="2400"/>
              <a:t>.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D6E2E449-6E1B-178E-E74B-9DCC10DF0807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8125" y="1484313"/>
            <a:ext cx="1706563" cy="2227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3" name="Picture 7">
            <a:extLst>
              <a:ext uri="{FF2B5EF4-FFF2-40B4-BE49-F238E27FC236}">
                <a16:creationId xmlns:a16="http://schemas.microsoft.com/office/drawing/2014/main" id="{22F5F729-7740-860E-6BBF-40D340DDA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076700"/>
            <a:ext cx="1712912" cy="227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3700BD7-6229-DE8A-113F-F2186D2F8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Task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2990B06-6C05-B395-4356-F3EEDEEF4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In groups, carry out the Quiz on Crime and Deviance.</a:t>
            </a:r>
          </a:p>
          <a:p>
            <a:pPr>
              <a:lnSpc>
                <a:spcPct val="90000"/>
              </a:lnSpc>
            </a:pPr>
            <a:endParaRPr lang="en-GB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lnSpc>
                <a:spcPct val="90000"/>
              </a:lnSpc>
            </a:pPr>
            <a:r>
              <a:rPr lang="en-GB" altLang="en-US"/>
              <a:t>What conclusions can you draw from your discussions?</a:t>
            </a:r>
          </a:p>
        </p:txBody>
      </p:sp>
      <p:pic>
        <p:nvPicPr>
          <p:cNvPr id="27657" name="Picture 9">
            <a:extLst>
              <a:ext uri="{FF2B5EF4-FFF2-40B4-BE49-F238E27FC236}">
                <a16:creationId xmlns:a16="http://schemas.microsoft.com/office/drawing/2014/main" id="{35BEFF2F-11A9-D8B0-6835-FC8900AC4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781300"/>
            <a:ext cx="228123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9" name="Picture 11">
            <a:extLst>
              <a:ext uri="{FF2B5EF4-FFF2-40B4-BE49-F238E27FC236}">
                <a16:creationId xmlns:a16="http://schemas.microsoft.com/office/drawing/2014/main" id="{F438A3E3-FEAC-DE44-3CFC-6AA50FF72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708275"/>
            <a:ext cx="1771650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B5B1E85-D589-E274-A89A-78F422E65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solidFill>
                  <a:schemeClr val="accent2"/>
                </a:solidFill>
              </a:rPr>
              <a:t>CRIME </a:t>
            </a:r>
            <a:r>
              <a:rPr lang="en-GB" altLang="en-US" b="1"/>
              <a:t>AND</a:t>
            </a:r>
            <a:r>
              <a:rPr lang="en-GB" altLang="en-US" b="1">
                <a:solidFill>
                  <a:schemeClr val="accent2"/>
                </a:solidFill>
              </a:rPr>
              <a:t> DEVIANCE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5DAF8F4-8554-2678-B4C1-ED05761CE8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836613"/>
            <a:ext cx="7772400" cy="44545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GB" altLang="en-US" b="1">
              <a:solidFill>
                <a:schemeClr val="accent2"/>
              </a:solidFill>
            </a:endParaRPr>
          </a:p>
          <a:p>
            <a:r>
              <a:rPr lang="en-GB" altLang="en-US" b="1">
                <a:solidFill>
                  <a:schemeClr val="accent2"/>
                </a:solidFill>
              </a:rPr>
              <a:t>A Criminal Act can become a deviant act and some deviant acts can become criminal.</a:t>
            </a:r>
          </a:p>
          <a:p>
            <a:r>
              <a:rPr lang="en-GB" altLang="en-US" b="1">
                <a:solidFill>
                  <a:schemeClr val="accent2"/>
                </a:solidFill>
              </a:rPr>
              <a:t>Some acts can be both deviant and criminal. Can you think of examples?</a:t>
            </a: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2CFBC7CC-CA9B-F1E5-BD03-629FB84D7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437063"/>
            <a:ext cx="202882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>
            <a:extLst>
              <a:ext uri="{FF2B5EF4-FFF2-40B4-BE49-F238E27FC236}">
                <a16:creationId xmlns:a16="http://schemas.microsoft.com/office/drawing/2014/main" id="{8BF73D81-F1F3-E499-082F-F2539BD1A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868863"/>
            <a:ext cx="13335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>
            <a:extLst>
              <a:ext uri="{FF2B5EF4-FFF2-40B4-BE49-F238E27FC236}">
                <a16:creationId xmlns:a16="http://schemas.microsoft.com/office/drawing/2014/main" id="{DBF049A9-2B54-FB1A-2B19-1DF846766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076700"/>
            <a:ext cx="2628900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uiExpand="1" build="p" autoUpdateAnimBg="0"/>
      <p:bldP spid="6147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B344C9C-FC77-8A7C-E67E-F133EC91F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Question……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F75898C-A04E-DB2D-1E33-F2967B8F3F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What is the difference between a criminal act and a deviant act?</a:t>
            </a:r>
          </a:p>
        </p:txBody>
      </p:sp>
      <p:pic>
        <p:nvPicPr>
          <p:cNvPr id="18442" name="Picture 10">
            <a:extLst>
              <a:ext uri="{FF2B5EF4-FFF2-40B4-BE49-F238E27FC236}">
                <a16:creationId xmlns:a16="http://schemas.microsoft.com/office/drawing/2014/main" id="{2EC6AF8B-85D4-7BD9-4559-544F876CD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3" y="3141663"/>
            <a:ext cx="2497137" cy="184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3" name="Picture 11">
            <a:extLst>
              <a:ext uri="{FF2B5EF4-FFF2-40B4-BE49-F238E27FC236}">
                <a16:creationId xmlns:a16="http://schemas.microsoft.com/office/drawing/2014/main" id="{8C430C3B-F720-851A-AD0C-CB9DBC631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141663"/>
            <a:ext cx="1905000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6" name="Picture 14">
            <a:extLst>
              <a:ext uri="{FF2B5EF4-FFF2-40B4-BE49-F238E27FC236}">
                <a16:creationId xmlns:a16="http://schemas.microsoft.com/office/drawing/2014/main" id="{B4CD1517-7C16-15CE-8845-FD130BC7F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141663"/>
            <a:ext cx="3529013" cy="266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94088A6-4E94-33E4-3819-A2538A480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Task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FFDB2E1-8AB3-7967-3C9F-944D0A2564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Now , in groups, discuss  worksheet 2.</a:t>
            </a:r>
          </a:p>
          <a:p>
            <a:endParaRPr lang="en-GB" altLang="en-US"/>
          </a:p>
          <a:p>
            <a:r>
              <a:rPr lang="en-GB" altLang="en-US"/>
              <a:t>Did you draw any conclusions this time?</a:t>
            </a:r>
          </a:p>
          <a:p>
            <a:endParaRPr lang="en-GB" altLang="en-US"/>
          </a:p>
          <a:p>
            <a:r>
              <a:rPr lang="en-GB" altLang="en-US"/>
              <a:t>Just think…..</a:t>
            </a:r>
          </a:p>
          <a:p>
            <a:r>
              <a:rPr lang="en-GB" altLang="en-US">
                <a:hlinkClick r:id="rId3"/>
              </a:rPr>
              <a:t>BBC - Chewin' the Fat - The Neds</a:t>
            </a:r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AF375FA-88DD-527D-DC0B-E262CCE766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Questions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C0875B7-72E5-C004-F10E-4D3BF65C5E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 b="1" i="1">
                <a:effectLst/>
              </a:rPr>
              <a:t>Is crime a choice... or an impulse beyond the criminal’s control?</a:t>
            </a:r>
            <a:br>
              <a:rPr lang="en-GB" altLang="en-US" sz="2800" b="1" i="1">
                <a:effectLst/>
              </a:rPr>
            </a:br>
            <a:r>
              <a:rPr lang="en-GB" altLang="en-US" sz="2800" b="1" i="1">
                <a:effectLst/>
              </a:rPr>
              <a:t>Why do gangs develop in some areas of a city and not in others?</a:t>
            </a:r>
            <a:br>
              <a:rPr lang="en-GB" altLang="en-US" sz="2800" b="1" i="1">
                <a:effectLst/>
              </a:rPr>
            </a:br>
            <a:r>
              <a:rPr lang="en-GB" altLang="en-US" sz="2800" b="1" i="1">
                <a:effectLst/>
              </a:rPr>
              <a:t>How does a thief learn the tricks of the trade?</a:t>
            </a:r>
            <a:br>
              <a:rPr lang="en-GB" altLang="en-US" sz="2800" b="1" i="1">
                <a:effectLst/>
              </a:rPr>
            </a:br>
            <a:r>
              <a:rPr lang="en-GB" altLang="en-US" sz="2800" b="1" i="1">
                <a:effectLst/>
              </a:rPr>
              <a:t>Why do employees support questionable business practices?</a:t>
            </a:r>
            <a:br>
              <a:rPr lang="en-GB" altLang="en-US" sz="2800" b="1" i="1">
                <a:effectLst/>
              </a:rPr>
            </a:br>
            <a:r>
              <a:rPr lang="en-GB" altLang="en-US" sz="2800" b="1" i="1">
                <a:effectLst/>
              </a:rPr>
              <a:t>What sorts of values are held by drug traffickers?</a:t>
            </a:r>
            <a:br>
              <a:rPr lang="en-GB" altLang="en-US" sz="2800" b="1" i="1">
                <a:effectLst/>
              </a:rPr>
            </a:br>
            <a:r>
              <a:rPr lang="en-GB" altLang="en-US" sz="4000" b="1" i="1">
                <a:effectLst/>
              </a:rPr>
              <a:t>?   ?  ?</a:t>
            </a:r>
            <a:endParaRPr lang="en-GB" altLang="en-US" sz="4000">
              <a:effectLst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altLang="en-US" sz="4000">
              <a:effectLst/>
            </a:endParaRPr>
          </a:p>
          <a:p>
            <a:endParaRPr lang="en-GB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8AB7178-0130-D631-97AD-C1C7944EE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Questions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56C8821-8D70-A035-3A90-DD91340E6F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 i="1">
                <a:effectLst/>
              </a:rPr>
              <a:t>How does the lack of economic opportunity lead to criminality?</a:t>
            </a:r>
            <a:br>
              <a:rPr lang="en-GB" altLang="en-US" sz="2400" b="1" i="1">
                <a:effectLst/>
              </a:rPr>
            </a:br>
            <a:r>
              <a:rPr lang="en-GB" altLang="en-US" sz="2400" b="1" i="1">
                <a:effectLst/>
              </a:rPr>
              <a:t>How might the architecture of shopping malls encourage crime?</a:t>
            </a:r>
            <a:br>
              <a:rPr lang="en-GB" altLang="en-US" sz="2400" b="1" i="1">
                <a:effectLst/>
              </a:rPr>
            </a:br>
            <a:r>
              <a:rPr lang="en-GB" altLang="en-US" sz="2400" b="1" i="1">
                <a:effectLst/>
              </a:rPr>
              <a:t>Why has the drug user become the central target of law enforcement?</a:t>
            </a:r>
            <a:br>
              <a:rPr lang="en-GB" altLang="en-US" sz="2400" b="1" i="1">
                <a:effectLst/>
              </a:rPr>
            </a:br>
            <a:r>
              <a:rPr lang="en-GB" altLang="en-US" sz="2400" b="1" i="1">
                <a:effectLst/>
              </a:rPr>
              <a:t>How does a global economy affect crime in a particular neighbourhood?</a:t>
            </a:r>
            <a:br>
              <a:rPr lang="en-GB" altLang="en-US" sz="2400" b="1" i="1">
                <a:effectLst/>
              </a:rPr>
            </a:br>
            <a:r>
              <a:rPr lang="en-GB" altLang="en-US" sz="2400" b="1" i="1">
                <a:effectLst/>
              </a:rPr>
              <a:t>What does a murderer feel in the moments before killing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altLang="en-US" sz="3600" b="1" i="1">
              <a:effectLst/>
            </a:endParaRP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600" b="1" i="1">
                <a:effectLst/>
              </a:rPr>
              <a:t>?  ? ?</a:t>
            </a:r>
            <a:endParaRPr lang="en-GB" altLang="en-US" sz="3600">
              <a:effectLst/>
            </a:endParaRP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altLang="en-US" sz="3600">
              <a:effectLst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 b="1" i="1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FE510A9-291C-393F-59A9-DE0857699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Criminal Act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CC7523E-5EC9-3D40-C3D5-9F3A4B7F51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b="1"/>
              <a:t>Laws state clearly which activities are criminal…….</a:t>
            </a:r>
          </a:p>
          <a:p>
            <a:pPr lvl="1">
              <a:lnSpc>
                <a:spcPct val="90000"/>
              </a:lnSpc>
            </a:pPr>
            <a:r>
              <a:rPr lang="en-GB" altLang="en-US" sz="2400" b="1"/>
              <a:t>Murder</a:t>
            </a:r>
          </a:p>
          <a:p>
            <a:pPr lvl="1">
              <a:lnSpc>
                <a:spcPct val="90000"/>
              </a:lnSpc>
            </a:pPr>
            <a:r>
              <a:rPr lang="en-GB" altLang="en-US" sz="2400" b="1"/>
              <a:t>Theft</a:t>
            </a:r>
          </a:p>
          <a:p>
            <a:pPr lvl="1">
              <a:lnSpc>
                <a:spcPct val="90000"/>
              </a:lnSpc>
            </a:pPr>
            <a:r>
              <a:rPr lang="en-GB" altLang="en-US" sz="2400" b="1"/>
              <a:t>Assault</a:t>
            </a:r>
          </a:p>
          <a:p>
            <a:pPr lvl="1">
              <a:lnSpc>
                <a:spcPct val="90000"/>
              </a:lnSpc>
            </a:pPr>
            <a:r>
              <a:rPr lang="en-GB" altLang="en-US" sz="2400" b="1"/>
              <a:t>Drinking/driving</a:t>
            </a:r>
          </a:p>
          <a:p>
            <a:pPr lvl="1">
              <a:lnSpc>
                <a:spcPct val="90000"/>
              </a:lnSpc>
            </a:pPr>
            <a:r>
              <a:rPr lang="en-GB" altLang="en-US" sz="2400" b="1"/>
              <a:t>Drugs</a:t>
            </a:r>
          </a:p>
          <a:p>
            <a:pPr>
              <a:lnSpc>
                <a:spcPct val="90000"/>
              </a:lnSpc>
            </a:pPr>
            <a:endParaRPr lang="en-GB" altLang="en-US" sz="2800" b="1"/>
          </a:p>
          <a:p>
            <a:pPr>
              <a:lnSpc>
                <a:spcPct val="90000"/>
              </a:lnSpc>
            </a:pPr>
            <a:r>
              <a:rPr lang="en-GB" altLang="en-US" sz="2800" b="1"/>
              <a:t>But………..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b="1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theme/theme1.xml><?xml version="1.0" encoding="utf-8"?>
<a:theme xmlns:a="http://schemas.openxmlformats.org/drawingml/2006/main" name="Blue Diagonal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 Diagonal.pot</Template>
  <TotalTime>379</TotalTime>
  <Words>507</Words>
  <Application>Microsoft Office PowerPoint</Application>
  <PresentationFormat>On-screen Show (4:3)</PresentationFormat>
  <Paragraphs>97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Times New Roman</vt:lpstr>
      <vt:lpstr>Wingdings</vt:lpstr>
      <vt:lpstr>Arial</vt:lpstr>
      <vt:lpstr>Blue Diagonal</vt:lpstr>
      <vt:lpstr>UNDERSTANDING HUMAN SOCIETY </vt:lpstr>
      <vt:lpstr>Crime and Deviance</vt:lpstr>
      <vt:lpstr>Task</vt:lpstr>
      <vt:lpstr>CRIME AND DEVIANCE</vt:lpstr>
      <vt:lpstr>Question……</vt:lpstr>
      <vt:lpstr>Task</vt:lpstr>
      <vt:lpstr>Questions</vt:lpstr>
      <vt:lpstr>Questions</vt:lpstr>
      <vt:lpstr>Criminal Act</vt:lpstr>
      <vt:lpstr>Criminal Acts</vt:lpstr>
      <vt:lpstr>WHAT IS DEVIANCE?</vt:lpstr>
      <vt:lpstr>CHANGES IN DEVIANCE</vt:lpstr>
      <vt:lpstr>DEVIANCE AND SOCIAL CONTROL</vt:lpstr>
      <vt:lpstr>DEVIANCE AND CLASS</vt:lpstr>
      <vt:lpstr>Crime or deviance?</vt:lpstr>
      <vt:lpstr>PowerPoint Presentation</vt:lpstr>
    </vt:vector>
  </TitlesOfParts>
  <Company>Edinburghs Telford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HUMAN SOCIETY 1</dc:title>
  <dc:creator>aileend</dc:creator>
  <cp:lastModifiedBy>Nayan GRIFFITHS</cp:lastModifiedBy>
  <cp:revision>16</cp:revision>
  <dcterms:created xsi:type="dcterms:W3CDTF">2004-01-06T14:00:17Z</dcterms:created>
  <dcterms:modified xsi:type="dcterms:W3CDTF">2023-03-21T13:31:49Z</dcterms:modified>
</cp:coreProperties>
</file>