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7" r:id="rId5"/>
    <p:sldId id="259" r:id="rId6"/>
    <p:sldId id="260" r:id="rId7"/>
    <p:sldId id="268" r:id="rId8"/>
    <p:sldId id="269" r:id="rId9"/>
    <p:sldId id="262" r:id="rId10"/>
    <p:sldId id="263" r:id="rId11"/>
    <p:sldId id="270" r:id="rId12"/>
    <p:sldId id="271" r:id="rId13"/>
    <p:sldId id="266"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17" autoAdjust="0"/>
    <p:restoredTop sz="94615" autoAdjust="0"/>
  </p:normalViewPr>
  <p:slideViewPr>
    <p:cSldViewPr>
      <p:cViewPr varScale="1">
        <p:scale>
          <a:sx n="47" d="100"/>
          <a:sy n="47" d="100"/>
        </p:scale>
        <p:origin x="-11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8BC4268-8046-4549-B4CC-8054BA31BB34}" type="datetimeFigureOut">
              <a:rPr lang="en-US" smtClean="0"/>
              <a:pPr/>
              <a:t>3/6/2014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931EB730-D306-404D-9131-1528D53324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BC4268-8046-4549-B4CC-8054BA31BB34}"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EB730-D306-404D-9131-1528D53324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BC4268-8046-4549-B4CC-8054BA31BB34}"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EB730-D306-404D-9131-1528D53324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8BC4268-8046-4549-B4CC-8054BA31BB34}" type="datetimeFigureOut">
              <a:rPr lang="en-US" smtClean="0"/>
              <a:pPr/>
              <a:t>3/6/2014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31EB730-D306-404D-9131-1528D53324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8BC4268-8046-4549-B4CC-8054BA31BB34}" type="datetimeFigureOut">
              <a:rPr lang="en-US" smtClean="0"/>
              <a:pPr/>
              <a:t>3/6/2014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31EB730-D306-404D-9131-1528D533249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8BC4268-8046-4549-B4CC-8054BA31BB34}" type="datetimeFigureOut">
              <a:rPr lang="en-US" smtClean="0"/>
              <a:pPr/>
              <a:t>3/6/2014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31EB730-D306-404D-9131-1528D53324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8BC4268-8046-4549-B4CC-8054BA31BB34}" type="datetimeFigureOut">
              <a:rPr lang="en-US" smtClean="0"/>
              <a:pPr/>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31EB730-D306-404D-9131-1528D533249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8BC4268-8046-4549-B4CC-8054BA31BB34}" type="datetimeFigureOut">
              <a:rPr lang="en-US" smtClean="0"/>
              <a:pPr/>
              <a:t>3/6/2014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EB730-D306-404D-9131-1528D53324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BC4268-8046-4549-B4CC-8054BA31BB34}" type="datetimeFigureOut">
              <a:rPr lang="en-US" smtClean="0"/>
              <a:pPr/>
              <a:t>3/6/2014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EB730-D306-404D-9131-1528D53324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8BC4268-8046-4549-B4CC-8054BA31BB34}" type="datetimeFigureOut">
              <a:rPr lang="en-US" smtClean="0"/>
              <a:pPr/>
              <a:t>3/6/2014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EB730-D306-404D-9131-1528D53324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8BC4268-8046-4549-B4CC-8054BA31BB34}" type="datetimeFigureOut">
              <a:rPr lang="en-US" smtClean="0"/>
              <a:pPr/>
              <a:t>3/6/2014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31EB730-D306-404D-9131-1528D533249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8BC4268-8046-4549-B4CC-8054BA31BB34}" type="datetimeFigureOut">
              <a:rPr lang="en-US" smtClean="0"/>
              <a:pPr/>
              <a:t>3/6/2014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31EB730-D306-404D-9131-1528D533249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Profanity" TargetMode="External"/><Relationship Id="rId2" Type="http://schemas.openxmlformats.org/officeDocument/2006/relationships/hyperlink" Target="http://en.wikipedia.org/wiki/Exclamation_mar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American_English" TargetMode="External"/><Relationship Id="rId2" Type="http://schemas.openxmlformats.org/officeDocument/2006/relationships/hyperlink" Target="http://en.wikipedia.org/wiki/Phonology" TargetMode="External"/><Relationship Id="rId1" Type="http://schemas.openxmlformats.org/officeDocument/2006/relationships/slideLayout" Target="../slideLayouts/slideLayout2.xml"/><Relationship Id="rId4" Type="http://schemas.openxmlformats.org/officeDocument/2006/relationships/hyperlink" Target="http://en.wikipedia.org/wiki/German_language"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en.wikipedia.org/wiki/Scottish_Gaelic_language" TargetMode="External"/><Relationship Id="rId13" Type="http://schemas.openxmlformats.org/officeDocument/2006/relationships/hyperlink" Target="http://en.wikipedia.org/wiki/Ghana" TargetMode="External"/><Relationship Id="rId3" Type="http://schemas.openxmlformats.org/officeDocument/2006/relationships/hyperlink" Target="http://en.wikipedia.org/wiki/African" TargetMode="External"/><Relationship Id="rId7" Type="http://schemas.openxmlformats.org/officeDocument/2006/relationships/hyperlink" Target="http://en.wikipedia.org/wiki/German_language" TargetMode="External"/><Relationship Id="rId12" Type="http://schemas.openxmlformats.org/officeDocument/2006/relationships/hyperlink" Target="http://en.wikipedia.org/wiki/Logba_language" TargetMode="External"/><Relationship Id="rId2" Type="http://schemas.openxmlformats.org/officeDocument/2006/relationships/hyperlink" Target="http://en.wikipedia.org/wiki/Click_consonant" TargetMode="External"/><Relationship Id="rId1" Type="http://schemas.openxmlformats.org/officeDocument/2006/relationships/slideLayout" Target="../slideLayouts/slideLayout2.xml"/><Relationship Id="rId6" Type="http://schemas.openxmlformats.org/officeDocument/2006/relationships/hyperlink" Target="http://en.wikipedia.org/wiki/Spanish_language" TargetMode="External"/><Relationship Id="rId11" Type="http://schemas.openxmlformats.org/officeDocument/2006/relationships/hyperlink" Target="http://en.wikipedia.org/wiki/Ewe_language" TargetMode="External"/><Relationship Id="rId5" Type="http://schemas.openxmlformats.org/officeDocument/2006/relationships/hyperlink" Target="http://en.wikipedia.org/wiki/Voiceless_velar_fricative" TargetMode="External"/><Relationship Id="rId10" Type="http://schemas.openxmlformats.org/officeDocument/2006/relationships/hyperlink" Target="http://en.wikipedia.org/wiki/New_Guinea" TargetMode="External"/><Relationship Id="rId4" Type="http://schemas.openxmlformats.org/officeDocument/2006/relationships/hyperlink" Target="http://en.wikipedia.org/wiki/Language" TargetMode="External"/><Relationship Id="rId9" Type="http://schemas.openxmlformats.org/officeDocument/2006/relationships/hyperlink" Target="http://en.wikipedia.org/wiki/Suki_languag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en.wikipedia.org/wiki/English_language" TargetMode="External"/><Relationship Id="rId3" Type="http://schemas.openxmlformats.org/officeDocument/2006/relationships/hyperlink" Target="http://en.wikipedia.org/wiki/Word" TargetMode="External"/><Relationship Id="rId7" Type="http://schemas.openxmlformats.org/officeDocument/2006/relationships/hyperlink" Target="http://en.wikipedia.org/wiki/Definiteness" TargetMode="External"/><Relationship Id="rId2" Type="http://schemas.openxmlformats.org/officeDocument/2006/relationships/hyperlink" Target="http://en.wikipedia.org/wiki/List_of_glossing_abbreviations" TargetMode="External"/><Relationship Id="rId1" Type="http://schemas.openxmlformats.org/officeDocument/2006/relationships/slideLayout" Target="../slideLayouts/slideLayout2.xml"/><Relationship Id="rId6" Type="http://schemas.openxmlformats.org/officeDocument/2006/relationships/hyperlink" Target="http://en.wikipedia.org/wiki/Noun" TargetMode="External"/><Relationship Id="rId5" Type="http://schemas.openxmlformats.org/officeDocument/2006/relationships/hyperlink" Target="http://en.wikipedia.org/wiki/Suffix" TargetMode="External"/><Relationship Id="rId4" Type="http://schemas.openxmlformats.org/officeDocument/2006/relationships/hyperlink" Target="http://en.wikipedia.org/wiki/Prefix" TargetMode="External"/><Relationship Id="rId9" Type="http://schemas.openxmlformats.org/officeDocument/2006/relationships/hyperlink" Target="http://en.wikipedia.org/wiki/A_and_an"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en.wikipedia.org/wiki/Zero_article" TargetMode="External"/><Relationship Id="rId3" Type="http://schemas.openxmlformats.org/officeDocument/2006/relationships/hyperlink" Target="http://en.wikipedia.org/wiki/Adjective" TargetMode="External"/><Relationship Id="rId7" Type="http://schemas.openxmlformats.org/officeDocument/2006/relationships/hyperlink" Target="http://en.wikipedia.org/wiki/Grammatical_number" TargetMode="External"/><Relationship Id="rId2" Type="http://schemas.openxmlformats.org/officeDocument/2006/relationships/hyperlink" Target="http://en.wikipedia.org/wiki/Parts_of_speech" TargetMode="External"/><Relationship Id="rId1" Type="http://schemas.openxmlformats.org/officeDocument/2006/relationships/slideLayout" Target="../slideLayouts/slideLayout2.xml"/><Relationship Id="rId6" Type="http://schemas.openxmlformats.org/officeDocument/2006/relationships/hyperlink" Target="http://en.wikipedia.org/wiki/Definiteness" TargetMode="External"/><Relationship Id="rId5" Type="http://schemas.openxmlformats.org/officeDocument/2006/relationships/hyperlink" Target="http://en.wikipedia.org/wiki/Common_noun" TargetMode="External"/><Relationship Id="rId4" Type="http://schemas.openxmlformats.org/officeDocument/2006/relationships/hyperlink" Target="http://en.wikipedia.org/wiki/Determiner_(linguistic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Grammatical_gender" TargetMode="External"/><Relationship Id="rId2" Type="http://schemas.openxmlformats.org/officeDocument/2006/relationships/hyperlink" Target="http://en.wikipedia.org/wiki/Article_(grammar)" TargetMode="External"/><Relationship Id="rId1" Type="http://schemas.openxmlformats.org/officeDocument/2006/relationships/slideLayout" Target="../slideLayouts/slideLayout2.xml"/><Relationship Id="rId5" Type="http://schemas.openxmlformats.org/officeDocument/2006/relationships/hyperlink" Target="http://en.wikipedia.org/wiki/Grammatical_case" TargetMode="External"/><Relationship Id="rId4" Type="http://schemas.openxmlformats.org/officeDocument/2006/relationships/hyperlink" Target="http://en.wikipedia.org/wiki/Grammatical_number"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en.wikipedia.org/wiki/Determiner_(linguistic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000" dirty="0" smtClean="0"/>
              <a:t>CONJUNCTIONS</a:t>
            </a:r>
            <a:endParaRPr lang="en-US" sz="70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datax.teacherspayteachers.com/thumbitem/Easy-coordinating-conjunctions/original-72448-1.jpg"/>
          <p:cNvPicPr>
            <a:picLocks noChangeAspect="1" noChangeArrowheads="1"/>
          </p:cNvPicPr>
          <p:nvPr/>
        </p:nvPicPr>
        <p:blipFill>
          <a:blip r:embed="rId2"/>
          <a:srcRect/>
          <a:stretch>
            <a:fillRect/>
          </a:stretch>
        </p:blipFill>
        <p:spPr bwMode="auto">
          <a:xfrm>
            <a:off x="1722120" y="838200"/>
            <a:ext cx="4278630" cy="554637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01.edu-cdn.com/files/static/learningexpressllc/9781576857212/CONJUNCTIONS_01.GIF"/>
          <p:cNvPicPr>
            <a:picLocks noChangeAspect="1" noChangeArrowheads="1"/>
          </p:cNvPicPr>
          <p:nvPr/>
        </p:nvPicPr>
        <p:blipFill>
          <a:blip r:embed="rId2"/>
          <a:srcRect/>
          <a:stretch>
            <a:fillRect/>
          </a:stretch>
        </p:blipFill>
        <p:spPr bwMode="auto">
          <a:xfrm>
            <a:off x="304800" y="762000"/>
            <a:ext cx="8590966" cy="5486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towson.edu/ows/conj2.jpg"/>
          <p:cNvPicPr>
            <a:picLocks noChangeAspect="1" noChangeArrowheads="1"/>
          </p:cNvPicPr>
          <p:nvPr/>
        </p:nvPicPr>
        <p:blipFill>
          <a:blip r:embed="rId2"/>
          <a:srcRect/>
          <a:stretch>
            <a:fillRect/>
          </a:stretch>
        </p:blipFill>
        <p:spPr bwMode="auto">
          <a:xfrm>
            <a:off x="0" y="1676399"/>
            <a:ext cx="9144000" cy="299703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hilippehavinh.files.wordpress.com/2011/10/subordinatingconjunctions.jpg%3Fw%3D490"/>
          <p:cNvPicPr>
            <a:picLocks noChangeAspect="1" noChangeArrowheads="1"/>
          </p:cNvPicPr>
          <p:nvPr/>
        </p:nvPicPr>
        <p:blipFill>
          <a:blip r:embed="rId2"/>
          <a:srcRect/>
          <a:stretch>
            <a:fillRect/>
          </a:stretch>
        </p:blipFill>
        <p:spPr bwMode="auto">
          <a:xfrm>
            <a:off x="2057400" y="374072"/>
            <a:ext cx="4457700" cy="648392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word of caution in identifying the subordinating conjunctions for"/>
          <p:cNvPicPr>
            <a:picLocks noChangeAspect="1" noChangeArrowheads="1"/>
          </p:cNvPicPr>
          <p:nvPr/>
        </p:nvPicPr>
        <p:blipFill>
          <a:blip r:embed="rId2"/>
          <a:srcRect/>
          <a:stretch>
            <a:fillRect/>
          </a:stretch>
        </p:blipFill>
        <p:spPr bwMode="auto">
          <a:xfrm>
            <a:off x="-3" y="1904999"/>
            <a:ext cx="9144003" cy="312420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dalicetrost.com/wp-content/uploads/2013/05/subordinating-conjunctions2.jpg"/>
          <p:cNvPicPr>
            <a:picLocks noChangeAspect="1" noChangeArrowheads="1"/>
          </p:cNvPicPr>
          <p:nvPr/>
        </p:nvPicPr>
        <p:blipFill>
          <a:blip r:embed="rId2"/>
          <a:srcRect/>
          <a:stretch>
            <a:fillRect/>
          </a:stretch>
        </p:blipFill>
        <p:spPr bwMode="auto">
          <a:xfrm>
            <a:off x="89807" y="1641162"/>
            <a:ext cx="9054193" cy="293083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englishexploration.files.wordpress.com/2009/09/sc-1.jpg?w=758&amp;h=568"/>
          <p:cNvPicPr>
            <a:picLocks noChangeAspect="1" noChangeArrowheads="1"/>
          </p:cNvPicPr>
          <p:nvPr/>
        </p:nvPicPr>
        <p:blipFill>
          <a:blip r:embed="rId2"/>
          <a:srcRect/>
          <a:stretch>
            <a:fillRect/>
          </a:stretch>
        </p:blipFill>
        <p:spPr bwMode="auto">
          <a:xfrm>
            <a:off x="1143000" y="533400"/>
            <a:ext cx="7219950" cy="542925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smtClean="0"/>
              <a:t>Subordinating Conjunctions</a:t>
            </a:r>
            <a:br>
              <a:rPr lang="en-US" dirty="0" smtClean="0"/>
            </a:br>
            <a:r>
              <a:rPr lang="en-US" dirty="0" smtClean="0"/>
              <a:t>A subordinating conjunction introduces a dependent clause and indicates the nature of the relationship among the independent clause(s) and the dependent clause(s).</a:t>
            </a:r>
            <a:br>
              <a:rPr lang="en-US" dirty="0" smtClean="0"/>
            </a:b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0" y="685800"/>
          <a:ext cx="7543800" cy="6037132"/>
        </p:xfrm>
        <a:graphic>
          <a:graphicData uri="http://schemas.openxmlformats.org/drawingml/2006/table">
            <a:tbl>
              <a:tblPr/>
              <a:tblGrid>
                <a:gridCol w="7543800"/>
              </a:tblGrid>
              <a:tr h="5638800">
                <a:tc>
                  <a:txBody>
                    <a:bodyPr/>
                    <a:lstStyle/>
                    <a:p>
                      <a:r>
                        <a:rPr lang="en-US" sz="900" dirty="0"/>
                        <a:t>1</a:t>
                      </a:r>
                      <a:r>
                        <a:rPr lang="en-US" sz="1600" dirty="0"/>
                        <a:t>. _________ he claims that he is innocent, everyone knows he is guilty.</a:t>
                      </a:r>
                      <a:br>
                        <a:rPr lang="en-US" sz="1600" dirty="0"/>
                      </a:br>
                      <a:r>
                        <a:rPr lang="en-US" sz="1600" dirty="0"/>
                        <a:t>While</a:t>
                      </a:r>
                      <a:br>
                        <a:rPr lang="en-US" sz="1600" dirty="0"/>
                      </a:br>
                      <a:r>
                        <a:rPr lang="en-US" sz="1600" dirty="0"/>
                        <a:t>Now that</a:t>
                      </a:r>
                      <a:br>
                        <a:rPr lang="en-US" sz="1600" dirty="0"/>
                      </a:br>
                      <a:r>
                        <a:rPr lang="en-US" sz="1600" dirty="0"/>
                        <a:t>In order that</a:t>
                      </a:r>
                      <a:br>
                        <a:rPr lang="en-US" sz="1600" dirty="0"/>
                      </a:br>
                      <a:r>
                        <a:rPr lang="en-US" sz="1600" dirty="0"/>
                        <a:t/>
                      </a:r>
                      <a:br>
                        <a:rPr lang="en-US" sz="1600" dirty="0"/>
                      </a:br>
                      <a:r>
                        <a:rPr lang="en-US" sz="1600" dirty="0"/>
                        <a:t>2. _________ you're here, I'm going to tell you a secret.</a:t>
                      </a:r>
                      <a:br>
                        <a:rPr lang="en-US" sz="1600" dirty="0"/>
                      </a:br>
                      <a:r>
                        <a:rPr lang="en-US" sz="1600" dirty="0"/>
                        <a:t>Whereas</a:t>
                      </a:r>
                      <a:br>
                        <a:rPr lang="en-US" sz="1600" dirty="0"/>
                      </a:br>
                      <a:r>
                        <a:rPr lang="en-US" sz="1600" dirty="0"/>
                        <a:t>Now that</a:t>
                      </a:r>
                      <a:br>
                        <a:rPr lang="en-US" sz="1600" dirty="0"/>
                      </a:br>
                      <a:r>
                        <a:rPr lang="en-US" sz="1600" dirty="0"/>
                        <a:t>In order that</a:t>
                      </a:r>
                      <a:r>
                        <a:rPr lang="en-US" sz="900" dirty="0"/>
                        <a:t/>
                      </a:r>
                      <a:br>
                        <a:rPr lang="en-US" sz="900" dirty="0"/>
                      </a:br>
                      <a:r>
                        <a:rPr lang="en-US" sz="900" dirty="0"/>
                        <a:t/>
                      </a:r>
                      <a:br>
                        <a:rPr lang="en-US" sz="900" dirty="0"/>
                      </a:br>
                      <a:r>
                        <a:rPr lang="en-US" sz="900" dirty="0"/>
                        <a:t>3</a:t>
                      </a:r>
                      <a:r>
                        <a:rPr lang="en-US" sz="1600" dirty="0"/>
                        <a:t>. _________ you like him personally, you have to agree that he's done a lot for the company.</a:t>
                      </a:r>
                      <a:br>
                        <a:rPr lang="en-US" sz="1600" dirty="0"/>
                      </a:br>
                      <a:r>
                        <a:rPr lang="en-US" sz="1600" dirty="0"/>
                        <a:t>If only</a:t>
                      </a:r>
                      <a:br>
                        <a:rPr lang="en-US" sz="1600" dirty="0"/>
                      </a:br>
                      <a:r>
                        <a:rPr lang="en-US" sz="1600" dirty="0"/>
                        <a:t>Rather than</a:t>
                      </a:r>
                      <a:br>
                        <a:rPr lang="en-US" sz="1600" dirty="0"/>
                      </a:br>
                      <a:r>
                        <a:rPr lang="en-US" sz="1600" dirty="0"/>
                        <a:t>Whether or not</a:t>
                      </a:r>
                      <a:br>
                        <a:rPr lang="en-US" sz="1600" dirty="0"/>
                      </a:br>
                      <a:r>
                        <a:rPr lang="en-US" sz="1600" dirty="0"/>
                        <a:t/>
                      </a:r>
                      <a:br>
                        <a:rPr lang="en-US" sz="1600" dirty="0"/>
                      </a:br>
                      <a:r>
                        <a:rPr lang="en-US" sz="1600" dirty="0"/>
                        <a:t>4. _________ I prefer to live in an apartment, my wife wants to buy a house.</a:t>
                      </a:r>
                      <a:br>
                        <a:rPr lang="en-US" sz="1600" dirty="0"/>
                      </a:br>
                      <a:r>
                        <a:rPr lang="en-US" sz="1600" dirty="0"/>
                        <a:t>Until</a:t>
                      </a:r>
                      <a:br>
                        <a:rPr lang="en-US" sz="1600" dirty="0"/>
                      </a:br>
                      <a:r>
                        <a:rPr lang="en-US" sz="1600" dirty="0"/>
                        <a:t>Whereas</a:t>
                      </a:r>
                      <a:br>
                        <a:rPr lang="en-US" sz="1600" dirty="0"/>
                      </a:br>
                      <a:r>
                        <a:rPr lang="en-US" sz="1600" dirty="0"/>
                        <a:t>Because</a:t>
                      </a:r>
                      <a:br>
                        <a:rPr lang="en-US" sz="1600" dirty="0"/>
                      </a:br>
                      <a:r>
                        <a:rPr lang="en-US" sz="1600" dirty="0"/>
                        <a:t/>
                      </a:r>
                      <a:br>
                        <a:rPr lang="en-US" sz="1600" dirty="0"/>
                      </a:br>
                      <a:r>
                        <a:rPr lang="en-US" sz="1600" dirty="0"/>
                        <a:t>5. _________ I had seen that movie three times, I watched it again.</a:t>
                      </a:r>
                      <a:br>
                        <a:rPr lang="en-US" sz="1600" dirty="0"/>
                      </a:br>
                      <a:r>
                        <a:rPr lang="en-US" sz="1600" dirty="0"/>
                        <a:t>Although</a:t>
                      </a:r>
                      <a:br>
                        <a:rPr lang="en-US" sz="1600" dirty="0"/>
                      </a:br>
                      <a:r>
                        <a:rPr lang="en-US" sz="1600" dirty="0"/>
                        <a:t>Whereas</a:t>
                      </a:r>
                      <a:br>
                        <a:rPr lang="en-US" sz="1600" dirty="0"/>
                      </a:br>
                      <a:r>
                        <a:rPr lang="en-US" sz="1600" dirty="0"/>
                        <a:t>Unless</a:t>
                      </a:r>
                    </a:p>
                  </a:txBody>
                  <a:tcPr marL="47812" marR="47812" marT="23906" marB="23906" anchor="ctr">
                    <a:lnL>
                      <a:noFill/>
                    </a:lnL>
                    <a:lnR>
                      <a:noFill/>
                    </a:lnR>
                    <a:lnT>
                      <a:noFill/>
                    </a:lnT>
                    <a:lnB>
                      <a:noFill/>
                    </a:lnB>
                    <a:solidFill>
                      <a:srgbClr val="FFFFFF"/>
                    </a:solidFill>
                  </a:tcPr>
                </a:tc>
              </a:tr>
            </a:tbl>
          </a:graphicData>
        </a:graphic>
      </p:graphicFrame>
      <p:sp>
        <p:nvSpPr>
          <p:cNvPr id="46081" name="Rectangle 1"/>
          <p:cNvSpPr>
            <a:spLocks noChangeArrowheads="1"/>
          </p:cNvSpPr>
          <p:nvPr/>
        </p:nvSpPr>
        <p:spPr bwMode="auto">
          <a:xfrm>
            <a:off x="0" y="0"/>
            <a:ext cx="9144000" cy="45720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153E7E"/>
                </a:solidFill>
                <a:effectLst/>
                <a:latin typeface="Georgia" pitchFamily="18" charset="0"/>
                <a:cs typeface="Arial" pitchFamily="34" charset="0"/>
              </a:rPr>
              <a:t>Fun Activity:</a:t>
            </a: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
            <a:ext cx="8153400" cy="6740307"/>
          </a:xfrm>
          <a:prstGeom prst="rect">
            <a:avLst/>
          </a:prstGeom>
        </p:spPr>
        <p:txBody>
          <a:bodyPr wrap="square">
            <a:spAutoFit/>
          </a:bodyPr>
          <a:lstStyle/>
          <a:p>
            <a:r>
              <a:rPr lang="en-US" dirty="0" smtClean="0"/>
              <a:t>6. _________ you already know the answer, why are you asking me?</a:t>
            </a:r>
            <a:br>
              <a:rPr lang="en-US" dirty="0" smtClean="0"/>
            </a:br>
            <a:r>
              <a:rPr lang="en-US" dirty="0" smtClean="0"/>
              <a:t>Although</a:t>
            </a:r>
            <a:br>
              <a:rPr lang="en-US" dirty="0" smtClean="0"/>
            </a:br>
            <a:r>
              <a:rPr lang="en-US" dirty="0" smtClean="0"/>
              <a:t>Since</a:t>
            </a:r>
            <a:br>
              <a:rPr lang="en-US" dirty="0" smtClean="0"/>
            </a:br>
            <a:r>
              <a:rPr lang="en-US" dirty="0" smtClean="0"/>
              <a:t>Whereas</a:t>
            </a:r>
            <a:br>
              <a:rPr lang="en-US" dirty="0" smtClean="0"/>
            </a:br>
            <a:r>
              <a:rPr lang="en-US" dirty="0" smtClean="0"/>
              <a:t/>
            </a:r>
            <a:br>
              <a:rPr lang="en-US" dirty="0" smtClean="0"/>
            </a:br>
            <a:r>
              <a:rPr lang="en-US" dirty="0" smtClean="0"/>
              <a:t>7. _________ you go to the beach, call your brother.</a:t>
            </a:r>
            <a:br>
              <a:rPr lang="en-US" dirty="0" smtClean="0"/>
            </a:br>
            <a:r>
              <a:rPr lang="en-US" dirty="0" smtClean="0"/>
              <a:t>Because</a:t>
            </a:r>
            <a:br>
              <a:rPr lang="en-US" dirty="0" smtClean="0"/>
            </a:br>
            <a:r>
              <a:rPr lang="en-US" dirty="0" smtClean="0"/>
              <a:t>Although</a:t>
            </a:r>
            <a:br>
              <a:rPr lang="en-US" dirty="0" smtClean="0"/>
            </a:br>
            <a:r>
              <a:rPr lang="en-US" dirty="0" smtClean="0"/>
              <a:t>Before</a:t>
            </a:r>
            <a:br>
              <a:rPr lang="en-US" dirty="0" smtClean="0"/>
            </a:br>
            <a:r>
              <a:rPr lang="en-US" dirty="0" smtClean="0"/>
              <a:t/>
            </a:r>
            <a:br>
              <a:rPr lang="en-US" dirty="0" smtClean="0"/>
            </a:br>
            <a:r>
              <a:rPr lang="en-US" dirty="0" smtClean="0"/>
              <a:t>8. _________ giving the money to my sister, I gave it to my cousins.</a:t>
            </a:r>
            <a:br>
              <a:rPr lang="en-US" dirty="0" smtClean="0"/>
            </a:br>
            <a:r>
              <a:rPr lang="en-US" dirty="0" smtClean="0"/>
              <a:t>Though</a:t>
            </a:r>
            <a:br>
              <a:rPr lang="en-US" dirty="0" smtClean="0"/>
            </a:br>
            <a:r>
              <a:rPr lang="en-US" dirty="0" smtClean="0"/>
              <a:t>Rather than</a:t>
            </a:r>
            <a:br>
              <a:rPr lang="en-US" dirty="0" smtClean="0"/>
            </a:br>
            <a:r>
              <a:rPr lang="en-US" dirty="0" smtClean="0"/>
              <a:t>Whereas</a:t>
            </a:r>
            <a:br>
              <a:rPr lang="en-US" dirty="0" smtClean="0"/>
            </a:br>
            <a:r>
              <a:rPr lang="en-US" dirty="0" smtClean="0"/>
              <a:t/>
            </a:r>
            <a:br>
              <a:rPr lang="en-US" dirty="0" smtClean="0"/>
            </a:br>
            <a:r>
              <a:rPr lang="en-US" dirty="0" smtClean="0"/>
              <a:t>9. _________ she calls me, I feel happy.</a:t>
            </a:r>
            <a:br>
              <a:rPr lang="en-US" dirty="0" smtClean="0"/>
            </a:br>
            <a:r>
              <a:rPr lang="en-US" dirty="0" smtClean="0"/>
              <a:t>Whenever</a:t>
            </a:r>
            <a:br>
              <a:rPr lang="en-US" dirty="0" smtClean="0"/>
            </a:br>
            <a:r>
              <a:rPr lang="en-US" dirty="0" smtClean="0"/>
              <a:t>Although</a:t>
            </a:r>
            <a:br>
              <a:rPr lang="en-US" dirty="0" smtClean="0"/>
            </a:br>
            <a:r>
              <a:rPr lang="en-US" dirty="0" smtClean="0"/>
              <a:t>While</a:t>
            </a:r>
            <a:br>
              <a:rPr lang="en-US" dirty="0" smtClean="0"/>
            </a:br>
            <a:r>
              <a:rPr lang="en-US" dirty="0" smtClean="0"/>
              <a:t/>
            </a:r>
            <a:br>
              <a:rPr lang="en-US" dirty="0" smtClean="0"/>
            </a:br>
            <a:r>
              <a:rPr lang="en-US" dirty="0" smtClean="0"/>
              <a:t>10. _________ the test starts, you will not be able to talk.</a:t>
            </a:r>
            <a:br>
              <a:rPr lang="en-US" dirty="0" smtClean="0"/>
            </a:br>
            <a:r>
              <a:rPr lang="en-US" dirty="0" smtClean="0"/>
              <a:t>Whatever</a:t>
            </a:r>
            <a:br>
              <a:rPr lang="en-US" dirty="0" smtClean="0"/>
            </a:br>
            <a:r>
              <a:rPr lang="en-US" dirty="0" smtClean="0"/>
              <a:t>Once</a:t>
            </a:r>
            <a:br>
              <a:rPr lang="en-US" dirty="0" smtClean="0"/>
            </a:br>
            <a:r>
              <a:rPr lang="en-US" dirty="0" smtClean="0"/>
              <a:t>Because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4.bp.blogspot.com/_vjgqqyJpF74/TC0N7xj97iI/AAAAAAAAAFY/Yhpu0F_H1gU/s1600/part-speech-nounb.jpeg"/>
          <p:cNvPicPr>
            <a:picLocks noChangeAspect="1" noChangeArrowheads="1"/>
          </p:cNvPicPr>
          <p:nvPr/>
        </p:nvPicPr>
        <p:blipFill>
          <a:blip r:embed="rId2"/>
          <a:srcRect/>
          <a:stretch>
            <a:fillRect/>
          </a:stretch>
        </p:blipFill>
        <p:spPr bwMode="auto">
          <a:xfrm>
            <a:off x="599407" y="406890"/>
            <a:ext cx="7706393" cy="607011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Supply the appropriate coordinating or correlative conjunctions from ..."/>
          <p:cNvPicPr>
            <a:picLocks noChangeAspect="1" noChangeArrowheads="1"/>
          </p:cNvPicPr>
          <p:nvPr/>
        </p:nvPicPr>
        <p:blipFill>
          <a:blip r:embed="rId2"/>
          <a:srcRect/>
          <a:stretch>
            <a:fillRect/>
          </a:stretch>
        </p:blipFill>
        <p:spPr bwMode="auto">
          <a:xfrm>
            <a:off x="762000" y="1295400"/>
            <a:ext cx="7900714" cy="38862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02.edu-cdn.com/files/static/learningexpressllc/9781576857212/CONJUNCTIONS_02.GIF"/>
          <p:cNvPicPr>
            <a:picLocks noChangeAspect="1" noChangeArrowheads="1"/>
          </p:cNvPicPr>
          <p:nvPr/>
        </p:nvPicPr>
        <p:blipFill>
          <a:blip r:embed="rId2"/>
          <a:srcRect/>
          <a:stretch>
            <a:fillRect/>
          </a:stretch>
        </p:blipFill>
        <p:spPr bwMode="auto">
          <a:xfrm>
            <a:off x="0" y="1371599"/>
            <a:ext cx="9144001" cy="276699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loyolapress.com/assets/vie_2011/grammar-images/missing-links.jpg"/>
          <p:cNvPicPr>
            <a:picLocks noChangeAspect="1" noChangeArrowheads="1"/>
          </p:cNvPicPr>
          <p:nvPr/>
        </p:nvPicPr>
        <p:blipFill>
          <a:blip r:embed="rId2"/>
          <a:srcRect/>
          <a:stretch>
            <a:fillRect/>
          </a:stretch>
        </p:blipFill>
        <p:spPr bwMode="auto">
          <a:xfrm>
            <a:off x="2057400" y="1143000"/>
            <a:ext cx="4962525" cy="387667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grammerandthings6th.webstarts.com/uploads/interjections.jpg"/>
          <p:cNvPicPr>
            <a:picLocks noChangeAspect="1" noChangeArrowheads="1"/>
          </p:cNvPicPr>
          <p:nvPr/>
        </p:nvPicPr>
        <p:blipFill>
          <a:blip r:embed="rId2"/>
          <a:srcRect/>
          <a:stretch>
            <a:fillRect/>
          </a:stretch>
        </p:blipFill>
        <p:spPr bwMode="auto">
          <a:xfrm>
            <a:off x="1524000" y="210620"/>
            <a:ext cx="6096000" cy="630148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valdosta.edu/~dlcarswell/Interjections.jpg"/>
          <p:cNvPicPr>
            <a:picLocks noChangeAspect="1" noChangeArrowheads="1"/>
          </p:cNvPicPr>
          <p:nvPr/>
        </p:nvPicPr>
        <p:blipFill>
          <a:blip r:embed="rId2"/>
          <a:srcRect/>
          <a:stretch>
            <a:fillRect/>
          </a:stretch>
        </p:blipFill>
        <p:spPr bwMode="auto">
          <a:xfrm>
            <a:off x="304800" y="1143000"/>
            <a:ext cx="8534382" cy="473265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Interjections</a:t>
            </a:r>
            <a:r>
              <a:rPr lang="en-US" dirty="0" smtClean="0"/>
              <a:t> </a:t>
            </a:r>
            <a:endParaRPr lang="en-US" dirty="0"/>
          </a:p>
        </p:txBody>
      </p:sp>
      <p:sp>
        <p:nvSpPr>
          <p:cNvPr id="3" name="Content Placeholder 2"/>
          <p:cNvSpPr>
            <a:spLocks noGrp="1"/>
          </p:cNvSpPr>
          <p:nvPr>
            <p:ph idx="1"/>
          </p:nvPr>
        </p:nvSpPr>
        <p:spPr/>
        <p:txBody>
          <a:bodyPr/>
          <a:lstStyle/>
          <a:p>
            <a:r>
              <a:rPr lang="en-US" dirty="0" smtClean="0"/>
              <a:t>are </a:t>
            </a:r>
            <a:r>
              <a:rPr lang="en-US" dirty="0" smtClean="0"/>
              <a:t>words or phrases used to exclaim or protest or command. They sometimes stand by themselves, but they are often contained within larger structures.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Conventions like </a:t>
            </a:r>
            <a:r>
              <a:rPr lang="en-US" i="1" dirty="0" smtClean="0"/>
              <a:t>Hi</a:t>
            </a:r>
            <a:r>
              <a:rPr lang="en-US" dirty="0" smtClean="0"/>
              <a:t>, </a:t>
            </a:r>
            <a:r>
              <a:rPr lang="en-US" i="1" dirty="0" smtClean="0"/>
              <a:t>Bye</a:t>
            </a:r>
            <a:r>
              <a:rPr lang="en-US" dirty="0" smtClean="0"/>
              <a:t> and </a:t>
            </a:r>
            <a:r>
              <a:rPr lang="en-US" i="1" dirty="0" smtClean="0"/>
              <a:t>Goodbye</a:t>
            </a:r>
            <a:r>
              <a:rPr lang="en-US" dirty="0" smtClean="0"/>
              <a:t> are interjections, as are exclamations like </a:t>
            </a:r>
            <a:r>
              <a:rPr lang="en-US" i="1" dirty="0" smtClean="0"/>
              <a:t>Cheers!</a:t>
            </a:r>
            <a:r>
              <a:rPr lang="en-US" dirty="0" smtClean="0"/>
              <a:t> and </a:t>
            </a:r>
            <a:r>
              <a:rPr lang="en-US" i="1" dirty="0" smtClean="0"/>
              <a:t>Hooray!</a:t>
            </a:r>
            <a:r>
              <a:rPr lang="en-US" dirty="0" smtClean="0"/>
              <a:t>. In fact, like a noun or a pronoun, they are very often characterized by </a:t>
            </a:r>
            <a:r>
              <a:rPr lang="en-US" dirty="0" smtClean="0">
                <a:hlinkClick r:id="rId2" tooltip="Exclamation mark"/>
              </a:rPr>
              <a:t>exclamation marks</a:t>
            </a:r>
            <a:r>
              <a:rPr lang="en-US" dirty="0" smtClean="0"/>
              <a:t> depending on the stress of the attitude or the force of the emotion they are expressing. </a:t>
            </a:r>
            <a:r>
              <a:rPr lang="en-US" i="1" dirty="0" smtClean="0"/>
              <a:t>Well</a:t>
            </a:r>
            <a:r>
              <a:rPr lang="en-US" dirty="0" smtClean="0"/>
              <a:t> (a short form of "that is well") can also be used as an interjection: "Well! That's great!" or "Well, don't worry." Much </a:t>
            </a:r>
            <a:r>
              <a:rPr lang="en-US" dirty="0" err="1" smtClean="0">
                <a:hlinkClick r:id="rId3" tooltip="Profanity"/>
              </a:rPr>
              <a:t>profanity</a:t>
            </a:r>
            <a:r>
              <a:rPr lang="en-US" dirty="0" err="1" smtClean="0"/>
              <a:t>takes</a:t>
            </a:r>
            <a:r>
              <a:rPr lang="en-US" dirty="0" smtClean="0"/>
              <a:t> the form of interjections. Some linguists consider the pro-sentences </a:t>
            </a:r>
            <a:r>
              <a:rPr lang="en-US" i="1" dirty="0" smtClean="0"/>
              <a:t>yes</a:t>
            </a:r>
            <a:r>
              <a:rPr lang="en-US" dirty="0" smtClean="0"/>
              <a:t>, </a:t>
            </a:r>
            <a:r>
              <a:rPr lang="en-US" i="1" dirty="0" smtClean="0"/>
              <a:t>no</a:t>
            </a:r>
            <a:r>
              <a:rPr lang="en-US" dirty="0" smtClean="0"/>
              <a:t>, </a:t>
            </a:r>
            <a:r>
              <a:rPr lang="en-US" i="1" dirty="0" smtClean="0"/>
              <a:t>amen</a:t>
            </a:r>
            <a:r>
              <a:rPr lang="en-US" dirty="0" smtClean="0"/>
              <a:t> and </a:t>
            </a:r>
            <a:r>
              <a:rPr lang="en-US" i="1" dirty="0" smtClean="0"/>
              <a:t>okay</a:t>
            </a:r>
            <a:r>
              <a:rPr lang="en-US" dirty="0" smtClean="0"/>
              <a:t> as interjections, since they have no syntactical connection with other words and rather work as sentences themselves. Expressions such as "Excuse me!", "Sorry!", "No thank you!", "Oh dear!", "Hey that's mine!", and similar ones often serve as interjections. Interjections can be phrases or even sentences, as well as words, such as "Oh!" "Pooh!" "Wow!" or "sup!".</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Several English interjections contain sounds that do not </a:t>
            </a:r>
            <a:r>
              <a:rPr lang="en-US" dirty="0" smtClean="0"/>
              <a:t>(</a:t>
            </a:r>
            <a:r>
              <a:rPr lang="en-US" dirty="0" smtClean="0"/>
              <a:t>or very rarely) exist in regular English </a:t>
            </a:r>
            <a:r>
              <a:rPr lang="en-US" dirty="0" smtClean="0">
                <a:hlinkClick r:id="rId2" tooltip="Phonology"/>
              </a:rPr>
              <a:t>phonological</a:t>
            </a:r>
            <a:r>
              <a:rPr lang="en-US" dirty="0" smtClean="0"/>
              <a:t> inventory. </a:t>
            </a:r>
            <a:endParaRPr lang="en-US" dirty="0" smtClean="0"/>
          </a:p>
          <a:p>
            <a:r>
              <a:rPr lang="en-US" dirty="0" smtClean="0"/>
              <a:t>For </a:t>
            </a:r>
            <a:r>
              <a:rPr lang="en-US" dirty="0" smtClean="0"/>
              <a:t>example:</a:t>
            </a:r>
          </a:p>
          <a:p>
            <a:r>
              <a:rPr lang="en-US" i="1" u="sng" dirty="0" smtClean="0"/>
              <a:t>Ahem</a:t>
            </a:r>
            <a:r>
              <a:rPr lang="en-US" u="sng" dirty="0" smtClean="0"/>
              <a:t> </a:t>
            </a:r>
            <a:r>
              <a:rPr lang="en-US" dirty="0" smtClean="0"/>
              <a:t> </a:t>
            </a:r>
            <a:r>
              <a:rPr lang="en-US" dirty="0" smtClean="0"/>
              <a:t>is common in </a:t>
            </a:r>
            <a:r>
              <a:rPr lang="en-US" dirty="0" smtClean="0">
                <a:hlinkClick r:id="rId3" tooltip="American English"/>
              </a:rPr>
              <a:t>American English</a:t>
            </a:r>
            <a:r>
              <a:rPr lang="en-US" dirty="0" smtClean="0"/>
              <a:t>, some British dialects, and in other languages, such as </a:t>
            </a:r>
            <a:r>
              <a:rPr lang="en-US" dirty="0" smtClean="0">
                <a:hlinkClick r:id="rId4" tooltip="German language"/>
              </a:rPr>
              <a:t>German</a:t>
            </a:r>
            <a:r>
              <a:rPr lang="en-US" dirty="0" smtClean="0"/>
              <a:t>.</a:t>
            </a:r>
          </a:p>
          <a:p>
            <a:r>
              <a:rPr lang="en-US" i="1" u="sng" dirty="0" smtClean="0"/>
              <a:t>Oops</a:t>
            </a:r>
            <a:r>
              <a:rPr lang="en-US" u="sng" dirty="0" smtClean="0"/>
              <a:t>,</a:t>
            </a:r>
            <a:r>
              <a:rPr lang="en-US" dirty="0" smtClean="0"/>
              <a:t> an interjection made in response to the observation of a minor mistake, usually written as "Oops!" or "Whoops!"</a:t>
            </a:r>
          </a:p>
          <a:p>
            <a:r>
              <a:rPr lang="en-US" i="1" u="sng" dirty="0" err="1" smtClean="0"/>
              <a:t>Psst</a:t>
            </a:r>
            <a:r>
              <a:rPr lang="en-US" dirty="0" smtClean="0"/>
              <a:t> [</a:t>
            </a:r>
            <a:r>
              <a:rPr lang="en-US" dirty="0" err="1" smtClean="0"/>
              <a:t>ps</a:t>
            </a:r>
            <a:r>
              <a:rPr lang="en-US" dirty="0" smtClean="0"/>
              <a:t>ː] ("here!"), is another entirely consonantal syllable-word, and its consonant cluster does not occur initially in regular English words.</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i="1" u="sng" dirty="0" err="1" smtClean="0"/>
              <a:t>Shh</a:t>
            </a:r>
            <a:r>
              <a:rPr lang="en-US" u="sng" dirty="0" smtClean="0"/>
              <a:t> </a:t>
            </a:r>
            <a:r>
              <a:rPr lang="en-US" dirty="0" smtClean="0"/>
              <a:t>[ʃːː] ("quiet!") is an entirely consonantal syllable.</a:t>
            </a:r>
          </a:p>
          <a:p>
            <a:r>
              <a:rPr lang="en-US" i="1" u="sng" dirty="0" smtClean="0"/>
              <a:t>Tut-tut</a:t>
            </a:r>
            <a:r>
              <a:rPr lang="en-US" dirty="0" smtClean="0"/>
              <a:t> [ǀ </a:t>
            </a:r>
            <a:r>
              <a:rPr lang="en-US" dirty="0" err="1" smtClean="0"/>
              <a:t>ǀ</a:t>
            </a:r>
            <a:r>
              <a:rPr lang="en-US" dirty="0" smtClean="0"/>
              <a:t>] ("shame..."), also spelled </a:t>
            </a:r>
            <a:r>
              <a:rPr lang="en-US" i="1" dirty="0" err="1" smtClean="0"/>
              <a:t>tsk-tsk</a:t>
            </a:r>
            <a:r>
              <a:rPr lang="en-US" dirty="0" smtClean="0"/>
              <a:t>, is made up entirely of </a:t>
            </a:r>
            <a:r>
              <a:rPr lang="en-US" dirty="0" smtClean="0">
                <a:hlinkClick r:id="rId2" tooltip="Click consonant"/>
              </a:rPr>
              <a:t>clicks</a:t>
            </a:r>
            <a:r>
              <a:rPr lang="en-US" dirty="0" smtClean="0"/>
              <a:t>, which are an active part of regular speech in </a:t>
            </a:r>
            <a:r>
              <a:rPr lang="en-US" dirty="0" smtClean="0"/>
              <a:t>several </a:t>
            </a:r>
            <a:r>
              <a:rPr lang="en-US" dirty="0" smtClean="0">
                <a:hlinkClick r:id="rId3" tooltip="African"/>
              </a:rPr>
              <a:t>African</a:t>
            </a:r>
            <a:r>
              <a:rPr lang="en-US" dirty="0" smtClean="0"/>
              <a:t> </a:t>
            </a:r>
            <a:r>
              <a:rPr lang="en-US" dirty="0" smtClean="0">
                <a:hlinkClick r:id="rId4" tooltip="Language"/>
              </a:rPr>
              <a:t>languages</a:t>
            </a:r>
            <a:r>
              <a:rPr lang="en-US" dirty="0" smtClean="0"/>
              <a:t>. </a:t>
            </a:r>
          </a:p>
          <a:p>
            <a:r>
              <a:rPr lang="en-US" i="1" u="sng" dirty="0" smtClean="0"/>
              <a:t>Ugh</a:t>
            </a:r>
            <a:r>
              <a:rPr lang="en-US" u="sng" dirty="0" smtClean="0"/>
              <a:t> </a:t>
            </a:r>
            <a:r>
              <a:rPr lang="en-US" dirty="0" smtClean="0"/>
              <a:t>[</a:t>
            </a:r>
            <a:r>
              <a:rPr lang="en-US" dirty="0" err="1" smtClean="0"/>
              <a:t>ʌx</a:t>
            </a:r>
            <a:r>
              <a:rPr lang="en-US" dirty="0" smtClean="0"/>
              <a:t>] ("disgusting!") ends with a </a:t>
            </a:r>
            <a:r>
              <a:rPr lang="en-US" dirty="0" smtClean="0">
                <a:hlinkClick r:id="rId5" tooltip="Voiceless velar fricative"/>
              </a:rPr>
              <a:t>velar fricative</a:t>
            </a:r>
            <a:r>
              <a:rPr lang="en-US" dirty="0" smtClean="0"/>
              <a:t> consonant, which otherwise does not exist in English, though is common in languages like </a:t>
            </a:r>
            <a:r>
              <a:rPr lang="en-US" dirty="0" smtClean="0">
                <a:hlinkClick r:id="rId6" tooltip="Spanish language"/>
              </a:rPr>
              <a:t>Spanish</a:t>
            </a:r>
            <a:r>
              <a:rPr lang="en-US" dirty="0" smtClean="0"/>
              <a:t>, </a:t>
            </a:r>
            <a:r>
              <a:rPr lang="en-US" u="sng" dirty="0" smtClean="0">
                <a:hlinkClick r:id="rId7" tooltip="German language"/>
              </a:rPr>
              <a:t>German</a:t>
            </a:r>
            <a:r>
              <a:rPr lang="en-US" dirty="0" smtClean="0"/>
              <a:t>, and </a:t>
            </a:r>
            <a:r>
              <a:rPr lang="en-US" dirty="0" smtClean="0">
                <a:hlinkClick r:id="rId8" tooltip="Scottish Gaelic language"/>
              </a:rPr>
              <a:t>Gaelic</a:t>
            </a:r>
            <a:r>
              <a:rPr lang="en-US" dirty="0" smtClean="0"/>
              <a:t>.</a:t>
            </a:r>
          </a:p>
          <a:p>
            <a:r>
              <a:rPr lang="en-US" i="1" u="sng" dirty="0" smtClean="0"/>
              <a:t>Whew</a:t>
            </a:r>
            <a:r>
              <a:rPr lang="en-US" u="sng" dirty="0" smtClean="0"/>
              <a:t> or </a:t>
            </a:r>
            <a:r>
              <a:rPr lang="en-US" i="1" u="sng" dirty="0" smtClean="0"/>
              <a:t>phew</a:t>
            </a:r>
            <a:r>
              <a:rPr lang="en-US" dirty="0" smtClean="0"/>
              <a:t>  ("what a relief!"), also spelled </a:t>
            </a:r>
            <a:r>
              <a:rPr lang="en-US" i="1" dirty="0" err="1" smtClean="0"/>
              <a:t>shew</a:t>
            </a:r>
            <a:r>
              <a:rPr lang="en-US" dirty="0" smtClean="0"/>
              <a:t>, </a:t>
            </a:r>
            <a:r>
              <a:rPr lang="en-US" dirty="0" smtClean="0"/>
              <a:t>this </a:t>
            </a:r>
            <a:r>
              <a:rPr lang="en-US" dirty="0" smtClean="0"/>
              <a:t>sound is a common phoneme in such languages as </a:t>
            </a:r>
            <a:r>
              <a:rPr lang="en-US" dirty="0" err="1" smtClean="0">
                <a:hlinkClick r:id="rId9" tooltip="Suki language"/>
              </a:rPr>
              <a:t>Suki</a:t>
            </a:r>
            <a:r>
              <a:rPr lang="en-US" dirty="0" smtClean="0"/>
              <a:t> (a language of </a:t>
            </a:r>
            <a:r>
              <a:rPr lang="en-US" dirty="0" smtClean="0">
                <a:hlinkClick r:id="rId10" tooltip="New Guinea"/>
              </a:rPr>
              <a:t>New Guinea</a:t>
            </a:r>
            <a:r>
              <a:rPr lang="en-US" dirty="0" smtClean="0"/>
              <a:t>) and </a:t>
            </a:r>
            <a:r>
              <a:rPr lang="en-US" dirty="0" smtClean="0">
                <a:hlinkClick r:id="rId11" tooltip="Ewe language"/>
              </a:rPr>
              <a:t>Ewe</a:t>
            </a:r>
            <a:r>
              <a:rPr lang="en-US" dirty="0" smtClean="0"/>
              <a:t> and </a:t>
            </a:r>
            <a:r>
              <a:rPr lang="en-US" dirty="0" err="1" smtClean="0">
                <a:hlinkClick r:id="rId12" tooltip="Logba language"/>
              </a:rPr>
              <a:t>Logba</a:t>
            </a:r>
            <a:r>
              <a:rPr lang="en-US" dirty="0" smtClean="0"/>
              <a:t>(both spoken in </a:t>
            </a:r>
            <a:r>
              <a:rPr lang="en-US" dirty="0" smtClean="0">
                <a:hlinkClick r:id="rId13" tooltip="Ghana"/>
              </a:rPr>
              <a:t>Ghana</a:t>
            </a:r>
            <a:r>
              <a:rPr lang="en-US" dirty="0" smtClean="0"/>
              <a:t>).</a:t>
            </a:r>
          </a:p>
          <a:p>
            <a:r>
              <a:rPr lang="en-US" i="1" u="sng" dirty="0" smtClean="0"/>
              <a:t>Yeah</a:t>
            </a:r>
            <a:r>
              <a:rPr lang="en-US" u="sng" dirty="0" smtClean="0"/>
              <a:t> </a:t>
            </a:r>
            <a:r>
              <a:rPr lang="en-US" dirty="0" smtClean="0"/>
              <a:t> ("yes") ends with the short vowel [ɛ], or in some dialects [æ], neither of which are found at the end of any regular English words.</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normAutofit/>
          </a:bodyPr>
          <a:lstStyle/>
          <a:p>
            <a:r>
              <a:rPr lang="en-US" sz="5000" b="1" dirty="0" smtClean="0"/>
              <a:t>ARTICLES</a:t>
            </a:r>
            <a:endParaRPr lang="en-US" sz="5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communicationapptitude.files.wordpress.com/2012/11/conjunctions.png"/>
          <p:cNvPicPr>
            <a:picLocks noChangeAspect="1" noChangeArrowheads="1"/>
          </p:cNvPicPr>
          <p:nvPr/>
        </p:nvPicPr>
        <p:blipFill>
          <a:blip r:embed="rId2"/>
          <a:srcRect/>
          <a:stretch>
            <a:fillRect/>
          </a:stretch>
        </p:blipFill>
        <p:spPr bwMode="auto">
          <a:xfrm>
            <a:off x="0" y="0"/>
            <a:ext cx="9047344" cy="676656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An </a:t>
            </a:r>
            <a:r>
              <a:rPr lang="en-US" b="1" dirty="0" smtClean="0"/>
              <a:t>article</a:t>
            </a:r>
            <a:r>
              <a:rPr lang="en-US" dirty="0" smtClean="0"/>
              <a:t> (</a:t>
            </a:r>
            <a:r>
              <a:rPr lang="en-US" dirty="0" smtClean="0">
                <a:hlinkClick r:id="rId2" tooltip="List of glossing abbreviations"/>
              </a:rPr>
              <a:t>abbreviated</a:t>
            </a:r>
            <a:r>
              <a:rPr lang="en-US" dirty="0" smtClean="0"/>
              <a:t> </a:t>
            </a:r>
            <a:r>
              <a:rPr lang="en-US" b="1" cap="small" dirty="0" smtClean="0"/>
              <a:t>art</a:t>
            </a:r>
            <a:r>
              <a:rPr lang="en-US" dirty="0" smtClean="0"/>
              <a:t>) is a </a:t>
            </a:r>
            <a:r>
              <a:rPr lang="en-US" dirty="0" smtClean="0">
                <a:hlinkClick r:id="rId3" tooltip="Word"/>
              </a:rPr>
              <a:t>word</a:t>
            </a:r>
            <a:r>
              <a:rPr lang="en-US" dirty="0" smtClean="0"/>
              <a:t> (or </a:t>
            </a:r>
            <a:r>
              <a:rPr lang="en-US" dirty="0" smtClean="0">
                <a:hlinkClick r:id="rId4" tooltip="Prefix"/>
              </a:rPr>
              <a:t>prefix</a:t>
            </a:r>
            <a:r>
              <a:rPr lang="en-US" dirty="0" smtClean="0"/>
              <a:t> or </a:t>
            </a:r>
            <a:r>
              <a:rPr lang="en-US" dirty="0" smtClean="0">
                <a:hlinkClick r:id="rId5" tooltip="Suffix"/>
              </a:rPr>
              <a:t>suffix</a:t>
            </a:r>
            <a:r>
              <a:rPr lang="en-US" dirty="0" smtClean="0"/>
              <a:t>) that is used with a </a:t>
            </a:r>
            <a:r>
              <a:rPr lang="en-US" dirty="0" smtClean="0">
                <a:hlinkClick r:id="rId6" tooltip="Noun"/>
              </a:rPr>
              <a:t>noun</a:t>
            </a:r>
            <a:r>
              <a:rPr lang="en-US" dirty="0" smtClean="0"/>
              <a:t> to indicate the type of reference being made by the noun. Articles specify grammatical </a:t>
            </a:r>
            <a:r>
              <a:rPr lang="en-US" dirty="0" smtClean="0">
                <a:hlinkClick r:id="rId7" tooltip="Definiteness"/>
              </a:rPr>
              <a:t>definiteness</a:t>
            </a:r>
            <a:r>
              <a:rPr lang="en-US" dirty="0" smtClean="0"/>
              <a:t> of the noun, in some languages extending to volume or numerical scope. The articles in the </a:t>
            </a:r>
            <a:r>
              <a:rPr lang="en-US" dirty="0" smtClean="0">
                <a:hlinkClick r:id="rId8" tooltip="English language"/>
              </a:rPr>
              <a:t>English language</a:t>
            </a:r>
            <a:r>
              <a:rPr lang="en-US" dirty="0" smtClean="0"/>
              <a:t> are </a:t>
            </a:r>
            <a:r>
              <a:rPr lang="en-US" i="1" dirty="0" smtClean="0"/>
              <a:t>the</a:t>
            </a:r>
            <a:r>
              <a:rPr lang="en-US" dirty="0" smtClean="0"/>
              <a:t> and </a:t>
            </a:r>
            <a:r>
              <a:rPr lang="en-US" i="1" dirty="0" smtClean="0"/>
              <a:t>a/an</a:t>
            </a:r>
            <a:r>
              <a:rPr lang="en-US" dirty="0" smtClean="0"/>
              <a:t>, and (in some contexts) </a:t>
            </a:r>
            <a:r>
              <a:rPr lang="en-US" i="1" dirty="0" smtClean="0"/>
              <a:t>some</a:t>
            </a:r>
            <a:r>
              <a:rPr lang="en-US" dirty="0" smtClean="0"/>
              <a:t>. </a:t>
            </a:r>
            <a:r>
              <a:rPr lang="en-US" dirty="0" smtClean="0">
                <a:hlinkClick r:id="rId9" tooltip="A and an"/>
              </a:rPr>
              <a:t>'An' and 'a'</a:t>
            </a:r>
            <a:r>
              <a:rPr lang="en-US" dirty="0" smtClean="0"/>
              <a:t> are modern forms of the Old English 'an', which in </a:t>
            </a:r>
            <a:r>
              <a:rPr lang="en-US" dirty="0" err="1" smtClean="0"/>
              <a:t>Anglian</a:t>
            </a:r>
            <a:r>
              <a:rPr lang="en-US" dirty="0" smtClean="0"/>
              <a:t> dialects was the number 'one' (compare 'on', in Saxon dialects) and survived into Modern Scots as the number '</a:t>
            </a:r>
            <a:r>
              <a:rPr lang="en-US" dirty="0" err="1" smtClean="0"/>
              <a:t>ane</a:t>
            </a:r>
            <a:r>
              <a:rPr lang="en-US" dirty="0" smtClean="0"/>
              <a:t>'. Both 'on' (respelled 'one' by the Normans) and 'an' survived into Modern English, with 'one' used as the number and 'an' ('a', before nouns that begin with a consonant sound) as an indefinite article.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hlinkClick r:id="rId2" tooltip="Parts of speech"/>
              </a:rPr>
              <a:t>Traditionally in English</a:t>
            </a:r>
            <a:r>
              <a:rPr lang="en-US" dirty="0" smtClean="0"/>
              <a:t>, an article is usually considered to be a type of </a:t>
            </a:r>
            <a:r>
              <a:rPr lang="en-US" dirty="0" smtClean="0">
                <a:hlinkClick r:id="rId3" tooltip="Adjective"/>
              </a:rPr>
              <a:t>adjective</a:t>
            </a:r>
            <a:r>
              <a:rPr lang="en-US" dirty="0" smtClean="0"/>
              <a:t>. In some languages, articles are a special part of speech, which cannot easily be combined with other parts of speech. It is also possible for articles to be part of another part of speech category such as a </a:t>
            </a:r>
            <a:r>
              <a:rPr lang="en-US" dirty="0" smtClean="0">
                <a:hlinkClick r:id="rId4" tooltip="Determiner (linguistics)"/>
              </a:rPr>
              <a:t>determiner</a:t>
            </a:r>
            <a:r>
              <a:rPr lang="en-US" dirty="0" smtClean="0"/>
              <a:t>, an English part of speech category that combines articles and demonstratives (such as 'this' and 'that').</a:t>
            </a:r>
          </a:p>
          <a:p>
            <a:r>
              <a:rPr lang="en-US" dirty="0" smtClean="0"/>
              <a:t>In languages that employ articles, every </a:t>
            </a:r>
            <a:r>
              <a:rPr lang="en-US" dirty="0" smtClean="0">
                <a:hlinkClick r:id="rId5" tooltip="Common noun"/>
              </a:rPr>
              <a:t>common noun</a:t>
            </a:r>
            <a:r>
              <a:rPr lang="en-US" dirty="0" smtClean="0"/>
              <a:t>, with some exceptions, is expressed with a certain </a:t>
            </a:r>
            <a:r>
              <a:rPr lang="en-US" dirty="0" smtClean="0">
                <a:hlinkClick r:id="rId6" tooltip="Definiteness"/>
              </a:rPr>
              <a:t>definiteness</a:t>
            </a:r>
            <a:r>
              <a:rPr lang="en-US" dirty="0" smtClean="0"/>
              <a:t> (e.g., definite or indefinite), just as many languages express every noun with a certain </a:t>
            </a:r>
            <a:r>
              <a:rPr lang="en-US" dirty="0" smtClean="0">
                <a:hlinkClick r:id="rId7" tooltip="Grammatical number"/>
              </a:rPr>
              <a:t>grammatical number</a:t>
            </a:r>
            <a:r>
              <a:rPr lang="en-US" dirty="0" smtClean="0"/>
              <a:t> (e.g., singular or plural). Every noun </a:t>
            </a:r>
            <a:r>
              <a:rPr lang="en-US" i="1" dirty="0" smtClean="0"/>
              <a:t>must</a:t>
            </a:r>
            <a:r>
              <a:rPr lang="en-US" dirty="0" smtClean="0"/>
              <a:t> be accompanied by the article, if any, corresponding to its definiteness, and the lack of an article (considered a </a:t>
            </a:r>
            <a:r>
              <a:rPr lang="en-US" i="1" dirty="0" smtClean="0">
                <a:hlinkClick r:id="rId8" tooltip="Zero article"/>
              </a:rPr>
              <a:t>zero article</a:t>
            </a:r>
            <a:r>
              <a:rPr lang="en-US" dirty="0" smtClean="0"/>
              <a:t>) itself specifies a certain definiteness. This is in contrast to other adjectives and determiners, which are typically optional.</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This obligatory nature of articles makes them among the most common words in many languages—in English, for example, the most frequent word is </a:t>
            </a:r>
            <a:r>
              <a:rPr lang="en-US" i="1" dirty="0" smtClean="0"/>
              <a:t>the</a:t>
            </a:r>
            <a:r>
              <a:rPr lang="en-US" dirty="0" smtClean="0"/>
              <a:t>.</a:t>
            </a:r>
            <a:r>
              <a:rPr lang="en-US" baseline="30000" dirty="0" smtClean="0">
                <a:hlinkClick r:id="rId2"/>
              </a:rPr>
              <a:t>[1]</a:t>
            </a:r>
            <a:endParaRPr lang="en-US" dirty="0" smtClean="0"/>
          </a:p>
          <a:p>
            <a:r>
              <a:rPr lang="en-US" dirty="0" smtClean="0"/>
              <a:t>Articles are usually characterized as either </a:t>
            </a:r>
            <a:r>
              <a:rPr lang="en-US" i="1" dirty="0" smtClean="0"/>
              <a:t>definite</a:t>
            </a:r>
            <a:r>
              <a:rPr lang="en-US" dirty="0" smtClean="0"/>
              <a:t> or </a:t>
            </a:r>
            <a:r>
              <a:rPr lang="en-US" i="1" dirty="0" smtClean="0"/>
              <a:t>indefinite</a:t>
            </a:r>
            <a:r>
              <a:rPr lang="en-US" dirty="0" smtClean="0"/>
              <a:t>.</a:t>
            </a:r>
            <a:r>
              <a:rPr lang="en-US" baseline="30000" dirty="0" smtClean="0">
                <a:hlinkClick r:id="rId2"/>
              </a:rPr>
              <a:t>[2]</a:t>
            </a:r>
            <a:r>
              <a:rPr lang="en-US" dirty="0" smtClean="0"/>
              <a:t> A few languages with well-developed systems of articles may distinguish additional subtypes. Within each type, languages may have various forms of each article, according to grammatical attributes such as </a:t>
            </a:r>
            <a:r>
              <a:rPr lang="en-US" dirty="0" smtClean="0">
                <a:hlinkClick r:id="rId3" tooltip="Grammatical gender"/>
              </a:rPr>
              <a:t>gender</a:t>
            </a:r>
            <a:r>
              <a:rPr lang="en-US" dirty="0" smtClean="0"/>
              <a:t>, </a:t>
            </a:r>
            <a:r>
              <a:rPr lang="en-US" dirty="0" smtClean="0">
                <a:hlinkClick r:id="rId4" tooltip="Grammatical number"/>
              </a:rPr>
              <a:t>number</a:t>
            </a:r>
            <a:r>
              <a:rPr lang="en-US" dirty="0" smtClean="0"/>
              <a:t>, or </a:t>
            </a:r>
            <a:r>
              <a:rPr lang="en-US" dirty="0" smtClean="0">
                <a:hlinkClick r:id="rId5" tooltip="Grammatical case"/>
              </a:rPr>
              <a:t>case</a:t>
            </a:r>
            <a:r>
              <a:rPr lang="en-US" dirty="0" smtClean="0"/>
              <a:t>, or according to adjacent sounds.</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ts4.mm.bing.net/th?id=H.4986101797227487&amp;pid=15.1&amp;H=126&amp;W=160"/>
          <p:cNvPicPr>
            <a:picLocks noChangeAspect="1" noChangeArrowheads="1"/>
          </p:cNvPicPr>
          <p:nvPr/>
        </p:nvPicPr>
        <p:blipFill>
          <a:blip r:embed="rId2"/>
          <a:srcRect/>
          <a:stretch>
            <a:fillRect/>
          </a:stretch>
        </p:blipFill>
        <p:spPr bwMode="auto">
          <a:xfrm>
            <a:off x="1600200" y="1147763"/>
            <a:ext cx="5620658" cy="4426267"/>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img.docstoccdn.com/thumb/orig/131398056.png"/>
          <p:cNvPicPr>
            <a:picLocks noChangeAspect="1" noChangeArrowheads="1"/>
          </p:cNvPicPr>
          <p:nvPr/>
        </p:nvPicPr>
        <p:blipFill>
          <a:blip r:embed="rId2"/>
          <a:srcRect/>
          <a:stretch>
            <a:fillRect/>
          </a:stretch>
        </p:blipFill>
        <p:spPr bwMode="auto">
          <a:xfrm>
            <a:off x="934720" y="533400"/>
            <a:ext cx="7721600" cy="57912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realfrench.net/rf_img/bg_46_part_article_blackboard.gif"/>
          <p:cNvPicPr>
            <a:picLocks noChangeAspect="1" noChangeArrowheads="1"/>
          </p:cNvPicPr>
          <p:nvPr/>
        </p:nvPicPr>
        <p:blipFill>
          <a:blip r:embed="rId2"/>
          <a:srcRect/>
          <a:stretch>
            <a:fillRect/>
          </a:stretch>
        </p:blipFill>
        <p:spPr bwMode="auto">
          <a:xfrm>
            <a:off x="1221769" y="1905000"/>
            <a:ext cx="5706435" cy="32766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negative</a:t>
            </a:r>
            <a:r>
              <a:rPr lang="en-US" dirty="0" smtClean="0"/>
              <a:t> </a:t>
            </a:r>
            <a:r>
              <a:rPr lang="en-US" dirty="0" smtClean="0"/>
              <a:t> article </a:t>
            </a:r>
            <a:endParaRPr lang="en-US" dirty="0"/>
          </a:p>
        </p:txBody>
      </p:sp>
      <p:sp>
        <p:nvSpPr>
          <p:cNvPr id="3" name="Content Placeholder 2"/>
          <p:cNvSpPr>
            <a:spLocks noGrp="1"/>
          </p:cNvSpPr>
          <p:nvPr>
            <p:ph idx="1"/>
          </p:nvPr>
        </p:nvSpPr>
        <p:spPr/>
        <p:txBody>
          <a:bodyPr/>
          <a:lstStyle/>
          <a:p>
            <a:r>
              <a:rPr lang="en-US" dirty="0" smtClean="0"/>
              <a:t>specifies</a:t>
            </a:r>
            <a:r>
              <a:rPr lang="en-US" dirty="0" smtClean="0"/>
              <a:t> </a:t>
            </a:r>
            <a:r>
              <a:rPr lang="en-US" i="1" dirty="0" smtClean="0"/>
              <a:t>none</a:t>
            </a:r>
            <a:r>
              <a:rPr lang="en-US" dirty="0" smtClean="0"/>
              <a:t> of its noun, and can thus be regarded as neither definite nor indefinite. On the other hand, some consider such a word to be a simple </a:t>
            </a:r>
            <a:r>
              <a:rPr lang="en-US" dirty="0" smtClean="0">
                <a:hlinkClick r:id="rId2" tooltip="Determiner (linguistics)"/>
              </a:rPr>
              <a:t>determiner</a:t>
            </a:r>
            <a:r>
              <a:rPr lang="en-US" dirty="0" smtClean="0"/>
              <a:t> rather than an article. In English, this function is fulfilled by </a:t>
            </a:r>
            <a:r>
              <a:rPr lang="en-US" i="1" dirty="0" smtClean="0"/>
              <a:t>no</a:t>
            </a:r>
            <a:r>
              <a:rPr lang="en-US" dirty="0" smtClean="0"/>
              <a:t>, which can appear before a singular or plural noun:</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b="1" i="1" dirty="0" smtClean="0"/>
          </a:p>
          <a:p>
            <a:pPr>
              <a:buNone/>
            </a:pPr>
            <a:r>
              <a:rPr lang="en-US" b="1" i="1" dirty="0" smtClean="0"/>
              <a:t>    </a:t>
            </a:r>
            <a:r>
              <a:rPr lang="en-US" b="1" i="1" dirty="0" err="1" smtClean="0"/>
              <a:t>e.g</a:t>
            </a:r>
            <a:endParaRPr lang="en-US" b="1" i="1" dirty="0" smtClean="0"/>
          </a:p>
          <a:p>
            <a:r>
              <a:rPr lang="en-US" b="1" i="1" dirty="0" smtClean="0"/>
              <a:t>No</a:t>
            </a:r>
            <a:r>
              <a:rPr lang="en-US" i="1" dirty="0" smtClean="0"/>
              <a:t> </a:t>
            </a:r>
            <a:r>
              <a:rPr lang="en-US" i="1" dirty="0" smtClean="0"/>
              <a:t> man </a:t>
            </a:r>
            <a:r>
              <a:rPr lang="en-US" i="1" dirty="0" smtClean="0"/>
              <a:t>has been on this island</a:t>
            </a:r>
            <a:r>
              <a:rPr lang="en-US" i="1" dirty="0" smtClean="0"/>
              <a:t>.</a:t>
            </a:r>
          </a:p>
          <a:p>
            <a:r>
              <a:rPr lang="en-US" b="1" i="1" dirty="0" smtClean="0"/>
              <a:t>No</a:t>
            </a:r>
            <a:r>
              <a:rPr lang="en-US" i="1" dirty="0" smtClean="0"/>
              <a:t> </a:t>
            </a:r>
            <a:r>
              <a:rPr lang="en-US" i="1" dirty="0" smtClean="0"/>
              <a:t> dogs </a:t>
            </a:r>
            <a:r>
              <a:rPr lang="en-US" i="1" dirty="0" smtClean="0"/>
              <a:t>are allowed here</a:t>
            </a:r>
            <a:r>
              <a:rPr lang="en-US" i="1" dirty="0" smtClean="0"/>
              <a:t>.</a:t>
            </a:r>
          </a:p>
          <a:p>
            <a:r>
              <a:rPr lang="en-US" b="1" i="1" dirty="0" smtClean="0"/>
              <a:t>No</a:t>
            </a:r>
            <a:r>
              <a:rPr lang="en-US" i="1" dirty="0" smtClean="0"/>
              <a:t> </a:t>
            </a:r>
            <a:r>
              <a:rPr lang="en-US" i="1" dirty="0" smtClean="0"/>
              <a:t> one </a:t>
            </a:r>
            <a:r>
              <a:rPr lang="en-US" i="1" dirty="0" smtClean="0"/>
              <a:t>is in London.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tx.english-ch.com/teacher/jane/fanboys.jpg"/>
          <p:cNvPicPr>
            <a:picLocks noChangeAspect="1" noChangeArrowheads="1"/>
          </p:cNvPicPr>
          <p:nvPr/>
        </p:nvPicPr>
        <p:blipFill>
          <a:blip r:embed="rId2"/>
          <a:srcRect/>
          <a:stretch>
            <a:fillRect/>
          </a:stretch>
        </p:blipFill>
        <p:spPr bwMode="auto">
          <a:xfrm>
            <a:off x="2286000" y="0"/>
            <a:ext cx="4619625" cy="652868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primaryresources.co.uk/english/images/conj2.GIF"/>
          <p:cNvPicPr>
            <a:picLocks noChangeAspect="1" noChangeArrowheads="1"/>
          </p:cNvPicPr>
          <p:nvPr/>
        </p:nvPicPr>
        <p:blipFill>
          <a:blip r:embed="rId2"/>
          <a:srcRect/>
          <a:stretch>
            <a:fillRect/>
          </a:stretch>
        </p:blipFill>
        <p:spPr bwMode="auto">
          <a:xfrm>
            <a:off x="304800" y="1981200"/>
            <a:ext cx="8305800" cy="3429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smart-words.org/linking-words/conjunctions.png"/>
          <p:cNvPicPr>
            <a:picLocks noChangeAspect="1" noChangeArrowheads="1"/>
          </p:cNvPicPr>
          <p:nvPr/>
        </p:nvPicPr>
        <p:blipFill>
          <a:blip r:embed="rId2"/>
          <a:srcRect/>
          <a:stretch>
            <a:fillRect/>
          </a:stretch>
        </p:blipFill>
        <p:spPr bwMode="auto">
          <a:xfrm>
            <a:off x="1143000" y="0"/>
            <a:ext cx="6858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tx.english-ch.com/teacher/dave/con.jpg"/>
          <p:cNvPicPr>
            <a:picLocks noChangeAspect="1" noChangeArrowheads="1"/>
          </p:cNvPicPr>
          <p:nvPr/>
        </p:nvPicPr>
        <p:blipFill>
          <a:blip r:embed="rId2"/>
          <a:srcRect/>
          <a:stretch>
            <a:fillRect/>
          </a:stretch>
        </p:blipFill>
        <p:spPr bwMode="auto">
          <a:xfrm>
            <a:off x="457200" y="457200"/>
            <a:ext cx="8382000" cy="580034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media.tumblr.com/tumblr_l3hxlloAnT1qbolbn.jpg"/>
          <p:cNvPicPr>
            <a:picLocks noChangeAspect="1" noChangeArrowheads="1"/>
          </p:cNvPicPr>
          <p:nvPr/>
        </p:nvPicPr>
        <p:blipFill>
          <a:blip r:embed="rId2"/>
          <a:srcRect/>
          <a:stretch>
            <a:fillRect/>
          </a:stretch>
        </p:blipFill>
        <p:spPr bwMode="auto">
          <a:xfrm>
            <a:off x="499713" y="1371600"/>
            <a:ext cx="7958487" cy="412249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efmswrites.pbworks.com/f/1327346389/Screen%20shot%202012-01-23%20at%202.09.46%20PM.png"/>
          <p:cNvPicPr>
            <a:picLocks noChangeAspect="1" noChangeArrowheads="1"/>
          </p:cNvPicPr>
          <p:nvPr/>
        </p:nvPicPr>
        <p:blipFill>
          <a:blip r:embed="rId2"/>
          <a:srcRect/>
          <a:stretch>
            <a:fillRect/>
          </a:stretch>
        </p:blipFill>
        <p:spPr bwMode="auto">
          <a:xfrm>
            <a:off x="914400" y="762000"/>
            <a:ext cx="7181850" cy="471487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92</TotalTime>
  <Words>130</Words>
  <Application>Microsoft Office PowerPoint</Application>
  <PresentationFormat>On-screen Show (4:3)</PresentationFormat>
  <Paragraphs>31</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Trek</vt:lpstr>
      <vt:lpstr>CONJUNCTIONS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Interjections </vt:lpstr>
      <vt:lpstr>Slide 26</vt:lpstr>
      <vt:lpstr>Slide 27</vt:lpstr>
      <vt:lpstr>Slide 28</vt:lpstr>
      <vt:lpstr>Slide 29</vt:lpstr>
      <vt:lpstr>Slide 30</vt:lpstr>
      <vt:lpstr>Slide 31</vt:lpstr>
      <vt:lpstr>Slide 32</vt:lpstr>
      <vt:lpstr>Slide 33</vt:lpstr>
      <vt:lpstr>Slide 34</vt:lpstr>
      <vt:lpstr>Slide 35</vt:lpstr>
      <vt:lpstr> negative  article </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CONJUNCTIONS</dc:title>
  <dc:creator>PSTC-ADMIN</dc:creator>
  <cp:lastModifiedBy>NETBOOK07</cp:lastModifiedBy>
  <cp:revision>11</cp:revision>
  <dcterms:created xsi:type="dcterms:W3CDTF">2014-03-06T06:15:31Z</dcterms:created>
  <dcterms:modified xsi:type="dcterms:W3CDTF">2014-03-06T08:10:32Z</dcterms:modified>
</cp:coreProperties>
</file>