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56" r:id="rId4"/>
    <p:sldId id="261" r:id="rId5"/>
    <p:sldId id="262" r:id="rId6"/>
    <p:sldId id="260" r:id="rId7"/>
    <p:sldId id="257" r:id="rId8"/>
    <p:sldId id="263" r:id="rId9"/>
  </p:sldIdLst>
  <p:sldSz cx="9144000" cy="6858000" type="screen4x3"/>
  <p:notesSz cx="6858000" cy="97377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27" autoAdjust="0"/>
  </p:normalViewPr>
  <p:slideViewPr>
    <p:cSldViewPr>
      <p:cViewPr varScale="1">
        <p:scale>
          <a:sx n="129" d="100"/>
          <a:sy n="129" d="100"/>
        </p:scale>
        <p:origin x="30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D92FC10-710D-A77F-8DAE-0BE8B0F674E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0954422-FC12-0975-B572-038E173226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F0C3F335-6557-FBA2-FA3E-A82376B6D5B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5363" y="730250"/>
            <a:ext cx="4867275" cy="3651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8A77D34-23B0-02F3-F97F-945899554C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5975"/>
            <a:ext cx="54864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4F604C77-4F5C-8645-C47F-76FCED11511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8775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FAC06099-C258-78BE-6221-FF60BC955C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8775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2B6464B-5A52-4825-B35C-C24D236A5C4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65D753D-9D4C-EFC7-8088-172AE42AA4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B9E1B9-460F-401B-BD89-A57F4F0D2FB3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32E1F9A7-14FC-396B-CFFB-E4E9B5D51B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1990D15-404B-5BC2-2FA7-9FCDB2722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AC0631-AFD8-8118-CCC2-BF6A4DF038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E46DE6-9F16-48CE-97C3-6A23AD7102B9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CB99751D-46FE-E8AF-9650-E724328055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B840C30-7FB9-763E-0800-2BBA6956F8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44E0F50-5806-35F3-B979-4BFF989EE0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C27560-9EE2-4BF3-9F1A-A87CEA24F4F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D6FC24CD-0135-4031-B71A-01FA89883F1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A5EC8DD-73AD-18F7-3090-081C9692FF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7D57332-EC3E-4B97-94FD-7587575649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5C8E8A-3A4F-409C-ABF4-BF0ED12F4814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3EFF791A-6652-EB19-FB9F-0EAB6FFD97C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843EEFD-A857-3662-45BB-8FD9E3555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F03863-1CAD-68E7-A6A9-6DF9B31D23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3CFEF2-8F66-488D-861D-D5AF04CC7414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5F62E7F8-09FC-624C-D2B1-EAD28F1CE09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354EAF7-9053-D025-E3F8-A92EB00351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3CA5475-4092-BD6D-BE86-3E144EE089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D0C4D5-A85F-4D1E-87CD-7C50235D4A7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126465A9-0CA3-CC2E-FE25-67E811FFCF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50376CD-EA5C-B897-DA17-44180B2FF6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3F7379D-FE67-5C7B-CBD9-DDAA7BE81E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1AA0A4-4223-4B1B-B1CE-83C034415D18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4FEBA81D-CBFC-6C30-D49C-755D203610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CD1C490-830C-0F4C-D565-A859BCDF6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BC88155-5A85-B985-2022-05CDFBF767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957ED4-C313-49E4-9660-FCFE64989BD5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4A1A4ED-E676-93B9-E472-62036124C8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6950" y="730250"/>
            <a:ext cx="4868863" cy="3651250"/>
          </a:xfrm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F251A51-2AF2-D76F-3ABC-B18D9CED63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25975"/>
            <a:ext cx="5029200" cy="43815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5E69E-69D6-F27F-5D5A-A5F37BB1D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A95EB5-B8F3-FF29-CA23-BF44BCA30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DC1C8-9AB0-3B9A-CFAA-3D04AED64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478DE-DBA3-1649-B9C8-151032155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9C9AF-EA6C-0469-A7F1-E00B91314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D1257-6E6F-4A8F-B8CE-4BC3B7A733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946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DB41F-4027-4249-4DC2-1A3D4A10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090838-0532-7B66-ED9B-66C975DF5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C519E-FF73-5044-0242-86A8035BA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FCE0A-359B-273F-0933-121A8D8D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18A6A-87D3-6353-1255-3E5AA7509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3E463-B0E1-47FE-A9DA-3BEA46E6C5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C14619-139C-429C-6B7B-C9AE4AEBCE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59754E-C74C-4971-A446-165F1D912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9E8DD-689B-5478-5627-447F03CEA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05420-7209-9B6E-C57D-486827DAB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6E754-5D0A-F8C6-47AD-66AA0C06F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27585-FC29-419E-B902-EB2F935E43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83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60439-3268-0E81-F9F4-AE11B10B3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6E1D4-EA35-1727-4E20-2F7C9C20E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51A71-81EE-E52D-9829-37ED3B164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796A8-CCB7-CEE9-F18B-BEF179A8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DB6F7-1322-85DB-F5CA-D4CFA275D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CB6DF-76AE-42BB-B680-BA0111C22F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813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0203-81D5-C67B-4EA1-D1C18DB10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8F9BE-8E6E-3744-50B0-2E81E9E64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179E6-11C8-A3F7-F714-F6F01497B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AA0AE-9AD7-BC93-3426-78DAB511F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E3D8F-E324-417C-A264-CE6EAF968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812DF-C529-405F-8182-2DDCE742DC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60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58F47-50E9-4A50-EC89-292C17AC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C93A5-4C69-324F-01CE-6951908B6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13B14-3021-9E30-4A64-D7010947C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F2AB84-67CE-6234-BE63-AE1FD5CD5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F4CD5-7894-FEBA-4840-823E917C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6647E-3FAC-FB2D-8F30-F783E5D0F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EF0F2-936F-436D-8CE7-371BAF2BAC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98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95012-3397-2DBB-FE19-4E636C384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3ECD72-90C7-21F5-5EB2-1F41629EE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CB5F55-E402-6069-D97D-C7F3D68AB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445993-1EDA-7D21-CA78-1585B77BBD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DE4D43-66B8-600C-BAF5-B00C445B55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721C5F-60D9-C297-A182-37AA55C3F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28827A-735E-6D35-3796-13A1113C0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BE2801-49A9-FB88-F55E-2AB0EB32B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E5DEC-F843-4AB6-BD88-3D50DEB9C3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6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572B3-70E3-4814-A317-065E01145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E9B4DD-E2CC-19E3-59A4-721E83A54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35D81-AC5F-0257-8465-BD8852694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764941-3F61-CD06-7B15-6A93942F9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9CB0F-AA1A-47BC-B9B0-793ED29D04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287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5DD1-5523-46D0-CE10-E74D41513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DF9350-1B1F-6FB7-111C-762FCDBE6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B8DAD9-0939-1A69-9B53-82543A0B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8E75F-80CE-4D62-B2E5-317559EFC4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3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5F06-7DAC-1363-6BB9-0B936A266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330E6-A253-7266-78A2-A97BFD7DE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846490-F497-A539-8484-45026D49D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D688F-42CE-969A-A18B-884990362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84F8F-0264-4E0F-B9D4-863367132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DC497-67E8-F2D8-FBDA-B8381B56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100B6-B7AD-42DD-BB8F-689037ED1B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694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2D5BC-C3B5-0C34-1FA0-4CAE22B5F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AD09F1-DDE2-5C64-1AC1-3F14B3CA67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DAB23-ED37-DFCD-5ADA-37DBAB24D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450DC-F743-B608-1FFD-A4428E059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FC894-A8EE-8059-5D5A-D1C5F169D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86384-CFAF-20F1-70B2-8A7C5CD26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6E3CF-1C84-48AB-BD55-2BC0DFD3F9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15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B831CE1-B5CC-22C2-EC6A-2CDBCEE1B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A0BE078-39D1-0820-03DC-2AB97FAF1F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8C40FE-5D8B-DA66-75F6-0AF1F77C39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BEAF0DC-2451-5205-F202-0D0E1468A0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7BF8C87-5F08-6856-5D9D-D18EE39497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A68A278-178E-49BB-B644-B74BF2317B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>
            <a:extLst>
              <a:ext uri="{FF2B5EF4-FFF2-40B4-BE49-F238E27FC236}">
                <a16:creationId xmlns:a16="http://schemas.microsoft.com/office/drawing/2014/main" id="{28181907-4167-CEDB-B67F-550717B9A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379413"/>
            <a:ext cx="9180513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chemeClr val="bg1"/>
                </a:solidFill>
              </a:rPr>
              <a:t>Descriptive Writing</a:t>
            </a: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BA8CD6F5-9FBB-9E7C-A7E8-03587DFEB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050"/>
            <a:ext cx="9144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/>
              <a:t>Lesson Objectives:	1 Explore ways to make writing descriptive.</a:t>
            </a:r>
          </a:p>
          <a:p>
            <a:pPr>
              <a:spcBef>
                <a:spcPct val="50000"/>
              </a:spcBef>
            </a:pPr>
            <a:r>
              <a:rPr lang="en-GB" altLang="en-US" sz="2000"/>
              <a:t>			2 Be able to write descriptively.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14481D52-8A30-9D41-D893-38D47991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2060575"/>
            <a:ext cx="2016125" cy="17684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b="1">
                <a:solidFill>
                  <a:schemeClr val="bg1"/>
                </a:solidFill>
              </a:rPr>
              <a:t>Key words: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Noun phrase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Verb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Vocabulary</a:t>
            </a: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id="{5AFEBE1A-A602-A2B2-6313-A51EEAD8A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" y="1916113"/>
            <a:ext cx="3960813" cy="21002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>
                <a:solidFill>
                  <a:srgbClr val="FF0000"/>
                </a:solidFill>
              </a:rPr>
              <a:t>A noun is…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a) An action or doing word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b) A type of Indian bread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c) A person, place or thing</a:t>
            </a:r>
          </a:p>
        </p:txBody>
      </p:sp>
      <p:sp>
        <p:nvSpPr>
          <p:cNvPr id="4105" name="Text Box 9">
            <a:extLst>
              <a:ext uri="{FF2B5EF4-FFF2-40B4-BE49-F238E27FC236}">
                <a16:creationId xmlns:a16="http://schemas.microsoft.com/office/drawing/2014/main" id="{CC39AD27-0D7D-9601-7198-56370B5F1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221163"/>
            <a:ext cx="3960813" cy="2465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>
                <a:solidFill>
                  <a:schemeClr val="accent2"/>
                </a:solidFill>
              </a:rPr>
              <a:t>A verb is…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a) An action or doing word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b) Something that makes           your pizza taste better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c) A person, place or thing</a:t>
            </a:r>
          </a:p>
        </p:txBody>
      </p:sp>
      <p:sp>
        <p:nvSpPr>
          <p:cNvPr id="4106" name="Text Box 10">
            <a:extLst>
              <a:ext uri="{FF2B5EF4-FFF2-40B4-BE49-F238E27FC236}">
                <a16:creationId xmlns:a16="http://schemas.microsoft.com/office/drawing/2014/main" id="{12B8B276-D469-1453-902F-060E156CE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4497388"/>
            <a:ext cx="3960812" cy="21002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>
                <a:solidFill>
                  <a:srgbClr val="33CC33"/>
                </a:solidFill>
              </a:rPr>
              <a:t>Vocabulary is…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a) word choice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b) sentence length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c) The way you speak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4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F9A2D61A-4906-0A98-0938-6EEEAFE17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115888"/>
            <a:ext cx="9180513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chemeClr val="bg1"/>
                </a:solidFill>
              </a:rPr>
              <a:t>1 Explore ways to make writing descriptive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F3D4F222-4AE5-C9ED-B7F1-73A93D42B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437063"/>
            <a:ext cx="3889375" cy="10064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These nouns are PRE-MODIFIED – they have extra information </a:t>
            </a:r>
            <a:r>
              <a:rPr lang="en-GB" altLang="en-US" sz="2000" u="sng">
                <a:solidFill>
                  <a:schemeClr val="bg1"/>
                </a:solidFill>
              </a:rPr>
              <a:t>in front</a:t>
            </a:r>
            <a:r>
              <a:rPr lang="en-GB" altLang="en-US" sz="2000">
                <a:solidFill>
                  <a:schemeClr val="bg1"/>
                </a:solidFill>
              </a:rPr>
              <a:t> of them.</a:t>
            </a:r>
          </a:p>
        </p:txBody>
      </p:sp>
      <p:sp>
        <p:nvSpPr>
          <p:cNvPr id="5126" name="Text Box 6">
            <a:extLst>
              <a:ext uri="{FF2B5EF4-FFF2-40B4-BE49-F238E27FC236}">
                <a16:creationId xmlns:a16="http://schemas.microsoft.com/office/drawing/2014/main" id="{38878355-581E-2922-E172-90A2ADE41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765175"/>
            <a:ext cx="3960813" cy="3560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b="1" u="sng">
                <a:solidFill>
                  <a:srgbClr val="FF0000"/>
                </a:solidFill>
                <a:latin typeface="Arial" panose="020B0604020202020204" pitchFamily="34" charset="0"/>
              </a:rPr>
              <a:t>Noun phrases</a:t>
            </a:r>
          </a:p>
          <a:p>
            <a:pPr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</a:rPr>
              <a:t>Copy these noun phrases and underline the noun</a:t>
            </a:r>
            <a:r>
              <a:rPr lang="en-GB" altLang="en-US">
                <a:latin typeface="Arial" panose="020B0604020202020204" pitchFamily="34" charset="0"/>
              </a:rPr>
              <a:t>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altLang="en-US">
                <a:latin typeface="Arial" panose="020B0604020202020204" pitchFamily="34" charset="0"/>
              </a:rPr>
              <a:t>White wedding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altLang="en-US">
                <a:latin typeface="Arial" panose="020B0604020202020204" pitchFamily="34" charset="0"/>
              </a:rPr>
              <a:t>Big, bad wolf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altLang="en-US">
                <a:latin typeface="Arial" panose="020B0604020202020204" pitchFamily="34" charset="0"/>
              </a:rPr>
              <a:t>Bare long essay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altLang="en-US">
                <a:latin typeface="Arial" panose="020B0604020202020204" pitchFamily="34" charset="0"/>
              </a:rPr>
              <a:t>Three little pigs</a:t>
            </a:r>
          </a:p>
        </p:txBody>
      </p:sp>
      <p:sp>
        <p:nvSpPr>
          <p:cNvPr id="5127" name="Text Box 7">
            <a:extLst>
              <a:ext uri="{FF2B5EF4-FFF2-40B4-BE49-F238E27FC236}">
                <a16:creationId xmlns:a16="http://schemas.microsoft.com/office/drawing/2014/main" id="{3F42F4EE-F88F-55E4-C40E-122224E46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765175"/>
            <a:ext cx="3960813" cy="3743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b="1" u="sng">
                <a:solidFill>
                  <a:schemeClr val="accent2"/>
                </a:solidFill>
                <a:latin typeface="Arial" panose="020B0604020202020204" pitchFamily="34" charset="0"/>
              </a:rPr>
              <a:t>Verbs</a:t>
            </a:r>
          </a:p>
          <a:p>
            <a:pPr>
              <a:spcBef>
                <a:spcPct val="50000"/>
              </a:spcBef>
            </a:pPr>
            <a:r>
              <a:rPr lang="en-GB" altLang="en-US">
                <a:solidFill>
                  <a:schemeClr val="accent2"/>
                </a:solidFill>
                <a:latin typeface="Arial" panose="020B0604020202020204" pitchFamily="34" charset="0"/>
              </a:rPr>
              <a:t>Copy these sentences and underline the verb: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altLang="en-US">
                <a:latin typeface="Arial" panose="020B0604020202020204" pitchFamily="34" charset="0"/>
              </a:rPr>
              <a:t>It was covered in mud.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altLang="en-US">
                <a:latin typeface="Arial" panose="020B0604020202020204" pitchFamily="34" charset="0"/>
              </a:rPr>
              <a:t>He walked alone through the house.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altLang="en-US">
                <a:latin typeface="Arial" panose="020B0604020202020204" pitchFamily="34" charset="0"/>
              </a:rPr>
              <a:t>Katie looked at her mother.</a:t>
            </a:r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0AF1DE71-D254-E2B0-7FDC-A8CA7A455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589588"/>
            <a:ext cx="38893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Q: Why do you think nouns are pre-modified? What is the effect?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914EE24F-E9B5-F2FB-F959-1BAE0E9D0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4868863"/>
            <a:ext cx="38893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Now think of a more interesting synonym for each verb. Use a thesaurus if you wish.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29" grpId="0"/>
      <p:bldP spid="51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1" name="Picture 23">
            <a:extLst>
              <a:ext uri="{FF2B5EF4-FFF2-40B4-BE49-F238E27FC236}">
                <a16:creationId xmlns:a16="http://schemas.microsoft.com/office/drawing/2014/main" id="{0DE2D498-74E8-16FD-D100-BF7AC708EF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56688" cy="729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3" name="Rectangle 5">
            <a:extLst>
              <a:ext uri="{FF2B5EF4-FFF2-40B4-BE49-F238E27FC236}">
                <a16:creationId xmlns:a16="http://schemas.microsoft.com/office/drawing/2014/main" id="{3A21FFAD-C7EB-CBA9-CC47-E9CBED35D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1008063" cy="144463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24DCABD7-4EA1-D2D2-B2D1-3A1D457D17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31913" y="620713"/>
            <a:ext cx="1439862" cy="7207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" name="Line 7">
            <a:extLst>
              <a:ext uri="{FF2B5EF4-FFF2-40B4-BE49-F238E27FC236}">
                <a16:creationId xmlns:a16="http://schemas.microsoft.com/office/drawing/2014/main" id="{C2CE2BCC-5170-479B-C553-5789C6EAA8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95738" y="765175"/>
            <a:ext cx="0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94B2458F-D883-7C57-3857-12142ACF1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188913"/>
            <a:ext cx="1800225" cy="59055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600" b="1">
                <a:solidFill>
                  <a:srgbClr val="FF0000"/>
                </a:solidFill>
              </a:rPr>
              <a:t>Pre-modified nouns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2101DC02-8BF1-AB01-05ED-7FB8726B0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1268413"/>
            <a:ext cx="793750" cy="2159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39B0A588-BF4E-197D-7BA0-EBB0D2F9B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276475"/>
            <a:ext cx="1800225" cy="8350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600" b="1">
                <a:solidFill>
                  <a:schemeClr val="accent2"/>
                </a:solidFill>
              </a:rPr>
              <a:t>Exciting verb choices; some personification</a:t>
            </a: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C107B342-6D6D-DC80-E51F-8C824B938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1484313"/>
            <a:ext cx="433387" cy="142875"/>
          </a:xfrm>
          <a:prstGeom prst="rect">
            <a:avLst/>
          </a:prstGeom>
          <a:noFill/>
          <a:ln w="222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9" name="Line 11">
            <a:extLst>
              <a:ext uri="{FF2B5EF4-FFF2-40B4-BE49-F238E27FC236}">
                <a16:creationId xmlns:a16="http://schemas.microsoft.com/office/drawing/2014/main" id="{B3434401-591D-1D5A-D699-95F04D20D3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1050" y="1628775"/>
            <a:ext cx="1728788" cy="6477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615ED25D-BDC9-C274-7563-D510EA1DF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4113213"/>
            <a:ext cx="360362" cy="179387"/>
          </a:xfrm>
          <a:prstGeom prst="rect">
            <a:avLst/>
          </a:prstGeom>
          <a:noFill/>
          <a:ln w="222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63" name="Line 15">
            <a:extLst>
              <a:ext uri="{FF2B5EF4-FFF2-40B4-BE49-F238E27FC236}">
                <a16:creationId xmlns:a16="http://schemas.microsoft.com/office/drawing/2014/main" id="{159329EC-F167-01F4-1C55-535C06E0A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250" y="3141663"/>
            <a:ext cx="720725" cy="9350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4" name="Text Box 16">
            <a:extLst>
              <a:ext uri="{FF2B5EF4-FFF2-40B4-BE49-F238E27FC236}">
                <a16:creationId xmlns:a16="http://schemas.microsoft.com/office/drawing/2014/main" id="{6CFD4F4D-418B-EA77-5BAF-D55E790B5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557338"/>
            <a:ext cx="1871663" cy="1165225"/>
          </a:xfrm>
          <a:prstGeom prst="rect">
            <a:avLst/>
          </a:prstGeom>
          <a:solidFill>
            <a:schemeClr val="bg1"/>
          </a:solidFill>
          <a:ln w="9525">
            <a:solidFill>
              <a:srgbClr val="33CC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400" b="1">
                <a:solidFill>
                  <a:srgbClr val="33CC33"/>
                </a:solidFill>
              </a:rPr>
              <a:t>Generally exciting vocabulary, mostly relating to riches, elegance and sophistication</a:t>
            </a:r>
          </a:p>
        </p:txBody>
      </p:sp>
      <p:sp>
        <p:nvSpPr>
          <p:cNvPr id="2066" name="Rectangle 18">
            <a:extLst>
              <a:ext uri="{FF2B5EF4-FFF2-40B4-BE49-F238E27FC236}">
                <a16:creationId xmlns:a16="http://schemas.microsoft.com/office/drawing/2014/main" id="{42B5ED1C-70E8-2F11-D517-F22D9C889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260350"/>
            <a:ext cx="504825" cy="215900"/>
          </a:xfrm>
          <a:prstGeom prst="rect">
            <a:avLst/>
          </a:prstGeom>
          <a:noFill/>
          <a:ln w="22225">
            <a:solidFill>
              <a:srgbClr val="33CC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67" name="Line 19">
            <a:extLst>
              <a:ext uri="{FF2B5EF4-FFF2-40B4-BE49-F238E27FC236}">
                <a16:creationId xmlns:a16="http://schemas.microsoft.com/office/drawing/2014/main" id="{A82D121D-3355-84FE-49BB-6E256369E5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88125" y="549275"/>
            <a:ext cx="71438" cy="1008063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8" name="Rectangle 20">
            <a:extLst>
              <a:ext uri="{FF2B5EF4-FFF2-40B4-BE49-F238E27FC236}">
                <a16:creationId xmlns:a16="http://schemas.microsoft.com/office/drawing/2014/main" id="{33A989B9-5C31-0049-C202-796B58329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620713"/>
            <a:ext cx="431800" cy="215900"/>
          </a:xfrm>
          <a:prstGeom prst="rect">
            <a:avLst/>
          </a:prstGeom>
          <a:noFill/>
          <a:ln w="22225">
            <a:solidFill>
              <a:srgbClr val="33CC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69" name="Line 21">
            <a:extLst>
              <a:ext uri="{FF2B5EF4-FFF2-40B4-BE49-F238E27FC236}">
                <a16:creationId xmlns:a16="http://schemas.microsoft.com/office/drawing/2014/main" id="{330962B5-7E94-6F98-3EA5-2DDF8EF640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0425" y="981075"/>
            <a:ext cx="0" cy="576263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1" animBg="1"/>
      <p:bldP spid="2057" grpId="0" animBg="1"/>
      <p:bldP spid="20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8A36BAFC-3CFC-53DF-492E-E2CC38FE4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115888"/>
            <a:ext cx="9180513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chemeClr val="bg1"/>
                </a:solidFill>
              </a:rPr>
              <a:t>2 Be able to write descriptively</a:t>
            </a: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41B19BA7-738A-253C-E1B6-75BD51FE5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994150"/>
            <a:ext cx="1368425" cy="25304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Adjective bank: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Soft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Smooth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Rich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Divine</a:t>
            </a:r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646EDCAD-DB77-B442-A508-2551B28D4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765175"/>
            <a:ext cx="8497888" cy="28305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You are going to receive your own chocolate. Eat the chocolate, and then write your own description of it. Be as expressive as possible, and try to use: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GB" altLang="en-US">
                <a:solidFill>
                  <a:srgbClr val="FF0000"/>
                </a:solidFill>
              </a:rPr>
              <a:t>Pre-modified nouns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GB" altLang="en-US">
                <a:solidFill>
                  <a:schemeClr val="accent2"/>
                </a:solidFill>
              </a:rPr>
              <a:t>Exciting verbs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GB" altLang="en-US">
                <a:solidFill>
                  <a:srgbClr val="33CC33"/>
                </a:solidFill>
              </a:rPr>
              <a:t>Suitable vocabulary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93488E50-8716-514D-BB0B-064E8BD00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4164013"/>
            <a:ext cx="1368425" cy="20732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Verb bank: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Wrapped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Swathed</a:t>
            </a:r>
          </a:p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Draped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4EEEA582-FCC3-E794-9D2D-D3E83EF6B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4221163"/>
            <a:ext cx="44640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/>
              <a:t>Use these words to help you, or even better, find your own – use a thesaurus!</a:t>
            </a:r>
          </a:p>
        </p:txBody>
      </p:sp>
      <p:sp>
        <p:nvSpPr>
          <p:cNvPr id="7179" name="Line 11">
            <a:extLst>
              <a:ext uri="{FF2B5EF4-FFF2-40B4-BE49-F238E27FC236}">
                <a16:creationId xmlns:a16="http://schemas.microsoft.com/office/drawing/2014/main" id="{9300BB84-4B83-1431-DDD7-A1F53FC4B6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08400" y="5084763"/>
            <a:ext cx="792163" cy="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32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7" grpId="0" animBg="1"/>
      <p:bldP spid="71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1A8B3D91-11C8-9FE0-64FF-977412E5F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115888"/>
            <a:ext cx="9180513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chemeClr val="bg1"/>
                </a:solidFill>
              </a:rPr>
              <a:t>2 Be able to write descriptively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BCA30AA6-B82B-9206-3A46-BC9F042E7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960688"/>
            <a:ext cx="4249738" cy="396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What they look like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BB79FF69-B523-A5D4-5829-22921DF06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765175"/>
            <a:ext cx="8497888" cy="11874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Many of the characters in ‘Of Mice and Men’ are lonely and depressed. Write one paragraph about a lonely and depressed character in today’s society.</a:t>
            </a:r>
            <a:endParaRPr lang="en-GB" altLang="en-US">
              <a:solidFill>
                <a:srgbClr val="33CC33"/>
              </a:solidFill>
            </a:endParaRP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06C7988A-216F-0427-BE3A-475AB80D9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133600"/>
            <a:ext cx="446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/>
              <a:t>Tell us:</a:t>
            </a: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4ED71F88-D3DA-C518-6EA8-D53126D34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463925"/>
            <a:ext cx="4249738" cy="396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Where they live</a:t>
            </a: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9FF015E5-FC34-2163-894F-56889100F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968750"/>
            <a:ext cx="4249738" cy="396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</a:rPr>
              <a:t>Why they are lonely and depressed</a:t>
            </a: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6D223DD3-9C67-7460-22AE-A8C393C5B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8137525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You </a:t>
            </a:r>
            <a:r>
              <a:rPr lang="en-GB" altLang="en-US" b="1" u="sng"/>
              <a:t>must</a:t>
            </a:r>
            <a:r>
              <a:rPr lang="en-GB" altLang="en-US"/>
              <a:t> be as descriptive as possible, using the skills from today’s lesson.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You </a:t>
            </a:r>
            <a:r>
              <a:rPr lang="en-GB" altLang="en-US" b="1" u="sng"/>
              <a:t>could</a:t>
            </a:r>
            <a:r>
              <a:rPr lang="en-GB" altLang="en-US"/>
              <a:t> use figurative language: similes, metaphors, personification…</a:t>
            </a: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0A700406-DD6A-29CA-98EE-9FA7245C8063}"/>
              </a:ext>
            </a:extLst>
          </p:cNvPr>
          <p:cNvSpPr txBox="1">
            <a:spLocks noChangeArrowheads="1"/>
          </p:cNvSpPr>
          <p:nvPr/>
        </p:nvSpPr>
        <p:spPr bwMode="auto">
          <a:xfrm rot="452594">
            <a:off x="5292725" y="2408238"/>
            <a:ext cx="3635375" cy="21002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Possible reasons for loneliness / depression:</a:t>
            </a:r>
          </a:p>
          <a:p>
            <a:pPr>
              <a:spcBef>
                <a:spcPct val="50000"/>
              </a:spcBef>
            </a:pPr>
            <a:r>
              <a:rPr lang="en-GB" altLang="en-US" i="1">
                <a:solidFill>
                  <a:srgbClr val="FF0000"/>
                </a:solidFill>
              </a:rPr>
              <a:t>Racism – homelessness – bullying – poverty – or your own idea!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8" grpId="0"/>
      <p:bldP spid="8200" grpId="0" animBg="1"/>
      <p:bldP spid="8201" grpId="0" animBg="1"/>
      <p:bldP spid="8202" grpId="0"/>
      <p:bldP spid="820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52E0998-04A7-9EBA-C103-852BAFF0F0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800" b="1">
                <a:latin typeface="Arial" panose="020B0604020202020204" pitchFamily="34" charset="0"/>
              </a:rPr>
              <a:t>Homework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E42F705-E43B-F3A0-C5DE-FF0336A3C8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GB" altLang="en-US" sz="4800">
                <a:latin typeface="Arial" panose="020B0604020202020204" pitchFamily="34" charset="0"/>
              </a:rPr>
              <a:t>Finish your descriptive paragraph.</a:t>
            </a:r>
          </a:p>
          <a:p>
            <a:pPr algn="ctr"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  <a:p>
            <a:pPr algn="ctr">
              <a:buFontTx/>
              <a:buNone/>
            </a:pPr>
            <a:r>
              <a:rPr lang="en-GB" altLang="en-US" sz="4800" b="1">
                <a:latin typeface="Arial" panose="020B0604020202020204" pitchFamily="34" charset="0"/>
              </a:rPr>
              <a:t>Due: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4" name="Picture 22">
            <a:extLst>
              <a:ext uri="{FF2B5EF4-FFF2-40B4-BE49-F238E27FC236}">
                <a16:creationId xmlns:a16="http://schemas.microsoft.com/office/drawing/2014/main" id="{8FC70152-3125-A66A-0666-6F0B91F19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798513"/>
            <a:ext cx="7642225" cy="615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8" name="Text Box 6">
            <a:extLst>
              <a:ext uri="{FF2B5EF4-FFF2-40B4-BE49-F238E27FC236}">
                <a16:creationId xmlns:a16="http://schemas.microsoft.com/office/drawing/2014/main" id="{37B64833-9857-8D07-D185-8CE41DD6C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5888"/>
            <a:ext cx="1800225" cy="284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 b="1"/>
              <a:t>Pre-modified nouns</a:t>
            </a:r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id="{60827650-7B07-7E51-81D3-79F93D4FA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101600"/>
            <a:ext cx="2447925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 b="1"/>
              <a:t>Exciting verb choices; some personification</a:t>
            </a:r>
          </a:p>
        </p:txBody>
      </p:sp>
      <p:sp>
        <p:nvSpPr>
          <p:cNvPr id="3085" name="Text Box 13">
            <a:extLst>
              <a:ext uri="{FF2B5EF4-FFF2-40B4-BE49-F238E27FC236}">
                <a16:creationId xmlns:a16="http://schemas.microsoft.com/office/drawing/2014/main" id="{4EEE10DE-9809-410D-05FF-E0DB3F4D7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115888"/>
            <a:ext cx="3311525" cy="6492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 b="1"/>
              <a:t>Generally exciting vocabulary, mostly relating to riches, elegance and sophistication</a:t>
            </a:r>
          </a:p>
        </p:txBody>
      </p:sp>
      <p:sp>
        <p:nvSpPr>
          <p:cNvPr id="3090" name="Text Box 18">
            <a:extLst>
              <a:ext uri="{FF2B5EF4-FFF2-40B4-BE49-F238E27FC236}">
                <a16:creationId xmlns:a16="http://schemas.microsoft.com/office/drawing/2014/main" id="{75C69171-F92A-D3E6-6BB1-4DF86EF4BC8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2080419" y="3350419"/>
            <a:ext cx="48244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1400"/>
              <a:t>TASK: Draw a line from each box pointing to an example of the language feature…</a:t>
            </a:r>
          </a:p>
        </p:txBody>
      </p:sp>
      <p:sp>
        <p:nvSpPr>
          <p:cNvPr id="3091" name="Line 19">
            <a:extLst>
              <a:ext uri="{FF2B5EF4-FFF2-40B4-BE49-F238E27FC236}">
                <a16:creationId xmlns:a16="http://schemas.microsoft.com/office/drawing/2014/main" id="{8B30C3EC-F770-05D5-048E-5742687A88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03350" y="404813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7B24AB55-19C2-1ECE-8105-C1B1861C7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2133600"/>
            <a:ext cx="865187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BB4FA69F-51F8-F2E1-E0A7-E7829778A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cs typeface="Arial" panose="020B0604020202020204" pitchFamily="34" charset="0"/>
            </a:endParaRPr>
          </a:p>
          <a:p>
            <a:endParaRPr lang="en-GB" altLang="en-US">
              <a:cs typeface="Arial" panose="020B0604020202020204" pitchFamily="34" charset="0"/>
            </a:endParaRPr>
          </a:p>
          <a:p>
            <a:endParaRPr lang="en-GB" altLang="en-US">
              <a:cs typeface="Arial" panose="020B0604020202020204" pitchFamily="34" charset="0"/>
            </a:endParaRPr>
          </a:p>
          <a:p>
            <a:endParaRPr lang="en-GB" altLang="en-US">
              <a:cs typeface="Arial" panose="020B0604020202020204" pitchFamily="34" charset="0"/>
            </a:endParaRPr>
          </a:p>
          <a:p>
            <a:endParaRPr lang="en-GB" altLang="en-US">
              <a:cs typeface="Arial" panose="020B0604020202020204" pitchFamily="34" charset="0"/>
            </a:endParaRPr>
          </a:p>
          <a:p>
            <a:r>
              <a:rPr lang="en-GB" altLang="en-US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516</Words>
  <Application>Microsoft Office PowerPoint</Application>
  <PresentationFormat>On-screen Show (4:3)</PresentationFormat>
  <Paragraphs>84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Times New Roman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Homework</vt:lpstr>
      <vt:lpstr>PowerPoint Presentation</vt:lpstr>
      <vt:lpstr>PowerPoint Presentation</vt:lpstr>
    </vt:vector>
  </TitlesOfParts>
  <Company>Highgate Wood School  Performing Arts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Descriptive writing</dc:title>
  <dc:creator>HWS</dc:creator>
  <cp:keywords>Descriptive writing</cp:keywords>
  <cp:lastModifiedBy>Nayan GRIFFITHS</cp:lastModifiedBy>
  <cp:revision>10</cp:revision>
  <dcterms:created xsi:type="dcterms:W3CDTF">2006-10-13T15:38:49Z</dcterms:created>
  <dcterms:modified xsi:type="dcterms:W3CDTF">2023-03-21T13:36:16Z</dcterms:modified>
</cp:coreProperties>
</file>