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5"/>
  </p:notesMasterIdLst>
  <p:sldIdLst>
    <p:sldId id="256" r:id="rId2"/>
    <p:sldId id="257" r:id="rId3"/>
    <p:sldId id="260" r:id="rId4"/>
    <p:sldId id="280" r:id="rId5"/>
    <p:sldId id="295" r:id="rId6"/>
    <p:sldId id="281" r:id="rId7"/>
    <p:sldId id="258" r:id="rId8"/>
    <p:sldId id="345" r:id="rId9"/>
    <p:sldId id="259" r:id="rId10"/>
    <p:sldId id="266" r:id="rId11"/>
    <p:sldId id="278" r:id="rId12"/>
    <p:sldId id="284" r:id="rId13"/>
    <p:sldId id="296" r:id="rId14"/>
    <p:sldId id="285" r:id="rId15"/>
    <p:sldId id="297" r:id="rId16"/>
    <p:sldId id="267" r:id="rId17"/>
    <p:sldId id="279" r:id="rId18"/>
    <p:sldId id="282" r:id="rId19"/>
    <p:sldId id="283" r:id="rId20"/>
    <p:sldId id="288" r:id="rId21"/>
    <p:sldId id="298" r:id="rId22"/>
    <p:sldId id="287" r:id="rId23"/>
    <p:sldId id="299" r:id="rId24"/>
    <p:sldId id="269" r:id="rId25"/>
    <p:sldId id="300" r:id="rId26"/>
    <p:sldId id="301" r:id="rId27"/>
    <p:sldId id="302" r:id="rId28"/>
    <p:sldId id="303" r:id="rId29"/>
    <p:sldId id="304" r:id="rId30"/>
    <p:sldId id="305" r:id="rId31"/>
    <p:sldId id="272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273" r:id="rId42"/>
    <p:sldId id="315" r:id="rId43"/>
    <p:sldId id="317" r:id="rId44"/>
    <p:sldId id="318" r:id="rId45"/>
    <p:sldId id="319" r:id="rId46"/>
    <p:sldId id="274" r:id="rId47"/>
    <p:sldId id="316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9" r:id="rId56"/>
    <p:sldId id="327" r:id="rId57"/>
    <p:sldId id="328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  <p:sldId id="340" r:id="rId69"/>
    <p:sldId id="341" r:id="rId70"/>
    <p:sldId id="342" r:id="rId71"/>
    <p:sldId id="343" r:id="rId72"/>
    <p:sldId id="344" r:id="rId73"/>
    <p:sldId id="346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B8CD7EAB-530D-2D90-4CBA-092FAC169A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5837F019-8913-DF9E-6276-19186556A9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A7CA3A6-DCB6-44CD-AE78-35A50DF55410}" type="datetimeFigureOut">
              <a:rPr lang="en-GB" altLang="en-US"/>
              <a:pPr/>
              <a:t>21/03/2023</a:t>
            </a:fld>
            <a:endParaRPr lang="en-GB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7E57EB62-6C9D-2DC1-A95C-977AB2B3545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E476AE40-3AC1-76DD-2D96-1889584597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362BD775-6F37-ABD8-C41B-A51CE632DE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9DDBFBD0-CB5D-F5DA-14AE-4648A7868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A70B863-6347-4C6E-9412-59ABB89FE61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8D280AE5-7D49-6636-7F9F-1C5407A34AD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71293445-FA65-D725-5C0B-0A5E035267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733CFF95-2636-B724-688C-5C20288B06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3914B735-D0F9-AA01-BA95-EBE646F02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1A49CDC8-7B85-6D88-BA17-2EBA7EF9E9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F7D0E46E-2417-C49B-3D20-554AEDA64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DA3FBE21-D5C8-5551-8AB0-8B0C1DBD34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74ECAB71-416E-91CA-A4E4-002A0F7DE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8C5C71A0-B2A8-711C-05A8-26028A5464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669C4C4F-753F-8510-943C-D96DA85326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610C99A8-467F-684E-29D6-C684B7A404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BE98FD3D-362A-E2EC-5216-0E6C2B0003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2D053E2A-7345-EA52-EE61-5B5C515A60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DAEE4309-D427-687C-ECDE-678D7B440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7937D820-FA1A-BBE6-1146-24F5172596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B7C41682-1274-4A22-25A0-3B4C27230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8178AFD9-7B5B-0381-5EAF-68020D167B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C720D88E-A7F2-446A-E72E-7B68417D9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3DDDBB05-8EA7-24BC-AE4F-596028BFAD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24D7D67E-D86A-4A38-8AE6-8AB0FAE51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72346BFD-D7A3-60F5-C4D7-9B910B24E6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3B6BF8C3-B280-F002-24C0-189AC812D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BC9E78F1-CE56-36B9-8E27-788F7E968D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AFFC0D34-1086-5CB7-ECD7-CF8DE8A99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0A89BF07-6E74-D1B9-ABDC-5DFD08DAF3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FAA70C1F-4CB4-5F36-FCF6-38E56E5DD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7E605E77-3694-D83C-96C0-A1E1366E20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A0E2A249-EBA9-E86C-BAB8-64423E8123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349D09F9-697C-E275-9C12-EDEF09DA2F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4EEBD817-F965-7137-7197-D82725173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71A1AD49-D57A-D5D8-17E8-77D746DD3D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28086251-0F45-68E1-4B74-52D2F075F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1455E75E-A23D-CDC5-D1A6-C482677123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B6E01BE5-631A-B0F2-EB07-D91D448C59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C53C7E5E-6AA9-DD4C-D8AD-EE4CDA3B55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90D7DFEB-F037-0104-1C16-4D1E507A9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D20603DE-6911-2CA9-BF62-87E1A16C6A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32F2A63D-DD98-9572-8FBF-FD38A135D7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A37BE94-FB7B-29D1-C312-2538A7D1F7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55AE45F8-20F1-C51C-EBD0-A5E261ADC6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5FD15CC2-DB93-3B54-DA33-A113AF49E3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CD74B5F4-B6A5-2777-BF83-39988AD91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7EE28DA9-43DB-8793-215F-56FAF54060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1159FA2C-DF2F-5E2A-9851-306EA30C5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2DF32EE4-F9A9-761B-0859-C190175E0B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42801642-A74F-C763-C011-2450CB6CA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A9D4F6A1-65EA-C6EA-BEBD-05EB00CB65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4B07F749-04EB-74B9-947B-C16F254F9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9761B169-4560-D3BF-B611-08DC9FB5D6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521341E4-E724-4306-0EFC-197AF8EB9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0887A5D0-D072-647E-58C9-7DABB88C65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FAC15011-07FB-969A-4306-A4CADDC48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5E8E3C61-896B-B002-EC72-B1CCCFD62A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DF1A446E-2AD3-3674-22F0-A7053622C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C9710969-AC1D-5617-6E79-B63D74E11D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5204A13D-0FE3-ED2E-D703-BB0DCB014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7F0D19A4-C2E4-EF7B-0F05-30CB96EA23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DE324938-008F-C092-9549-1DB71E948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A0C65A32-BDC3-1615-D8BC-1B5BFE01AB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B203CAB1-B751-0C5C-7C20-29A768FFD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BF8948B4-93F3-BEDF-F800-43FAAA7C06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64860649-DF04-CE89-D43D-03607C21E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27FFD430-71F2-7715-323F-7309AF5156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4378C1D9-08BA-6A44-88E9-7F7F9EC3C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FC5AC287-6B00-DF57-36E7-9D78ACFBC0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7524999F-0755-10A7-D6A5-E47DC889E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18EFC7E5-508E-27F4-DF5A-19D7702BEC4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2D35CEEA-B6DD-455F-8020-8EB43A210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EDFCCFE6-B683-E752-AE80-28DEB73419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38948852-5A0C-DE8D-54C0-A352E5751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9305D29F-EFF5-106D-B472-64EEF69B29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DE821CA4-739E-8ECF-16B9-627C241DF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B4DBE979-E753-72E2-5815-88E757AC44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067266A9-8459-F883-1209-419DDB97C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F9958E49-F91E-61EC-E582-57400D6DDE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FB8DB646-4302-C059-3569-4C4E19471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EA7E919B-64BF-8B9F-A56A-D6A2D28174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C71790A0-8A35-9689-A9E0-AE28342BF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80B0CE43-7684-340F-767C-AD2D03CEB3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137379DE-5C5D-9E1E-3365-1586B5A335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0FD1FB9A-D9FA-E724-E4B0-9CB0F866BC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6EC6FDAD-6F4F-71A9-B80D-407061371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AB18E821-30E4-A98B-6EAE-ED9467C986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D5D40EAF-7361-99B6-1AFC-23F707768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4F3FA05B-E9D8-F9CB-AE3F-364857365C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B9CE3060-108A-9A6C-72A5-1A4535CF2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A9185EAB-E832-2670-2AC9-A67616542E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5F0406BB-52AD-01A2-F00B-4CC7F72BA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48A618AE-9B6C-48D5-9DD0-C06FB78117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83C9354D-38B4-E050-C865-58F97E1F9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BE08E8EE-DEFC-756D-D54C-B72E503896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8030CFD3-D897-3B66-E3CA-39809BEB03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07761AFC-7727-2DB0-F317-8DB97FA8DA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FF72B3BF-320E-A25B-AADC-F9C7139D0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CE2CC8E3-2592-1A16-863C-1599B92ED7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3D5B98C5-14A7-48AC-F743-E5329F70B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40D78C67-BACC-3998-7EFC-36DE07B4A7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CDAC7C94-75E2-C52A-1E05-93E99D956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7AA3EED6-93BC-3C97-5A7C-5AFCBCE54B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287F0C31-7751-B98F-9EBA-E9C2E1960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DB6E9D04-66E4-B2D4-46BB-849F15C761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11BF58F4-AFB2-41BB-8A2D-538B1E08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01D09E6D-E0C6-2ED2-759D-F0799B14C4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2F1580BA-F0BB-A4C0-5F78-093723873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202EBB9F-DBC9-ED55-246B-95EBFDED70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C09B80C5-8B97-8A9C-F20B-0DB1D90EE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54042998-0EC9-62B5-7FD4-65838EF199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10B1E85C-2056-C11D-FC6D-11368EDE3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1BC99AA-4015-AB77-54D9-230C61883B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3A2F0BDD-3036-71C9-455D-E51E1621E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9444F302-DE2E-8E04-6447-D6D31D89C9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D7DE97C9-0586-A80F-327B-B95210D88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DB522156-14FA-633A-6FC5-BD027C1BBDA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E5602F6C-2E7F-4D71-B781-DCFA72A90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91F7D1A5-6B78-65E9-79AA-0BCD3D7BB2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F9EF1463-2A20-4ED3-821C-FD01F2890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02FBA2D9-37FC-4D87-F745-852CDE6311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BA3C8C87-359E-E659-9525-4204D1B6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42CC3AE6-7DA6-9711-3B3C-9F3BB0A504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50D0E6D0-C6EC-8D2B-E6B3-61B5F1930E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33864CD2-D64B-4DB0-845E-A624068F29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40B2FB76-06B4-B311-20BB-9E311069B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19310A4D-425C-A485-5562-2209F4440E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E841D64D-86B3-27D8-F35F-EBDCD46D2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3A0F45EE-2B70-C223-6965-48347E1838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6BCB803F-444C-16D3-EF9F-6197E9CAD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7A917F3E-8065-FA91-23E2-3D6D447B9B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AA8FD945-5C61-0CD5-954B-68D449759F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2E6CD453-91A5-C00F-128A-6910DEBA4F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65FA71EB-76E5-3765-A464-C217D5770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34C13F2D-EE52-90BD-73E3-259900F6C4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EBA626FD-F667-52AE-18F1-93748ECD41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26D97EB2-1579-3315-1A34-C1A7B55559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BEE7AED9-B281-7D6B-551A-CD5CCCD65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0E921C1A-54EF-CA5F-04BC-7BEA08EC56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129A693B-ED83-DF98-CD8D-D0641073C8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B73D9927-2CFC-6AFF-97DE-FC257A09D4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1B069408-BBBE-17E3-12A2-D4258F741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69E69556-2E20-715B-22AC-AEFEC2CC35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1E159166-78EE-BB6E-98E7-8E168BEE1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>
            <a:extLst>
              <a:ext uri="{FF2B5EF4-FFF2-40B4-BE49-F238E27FC236}">
                <a16:creationId xmlns:a16="http://schemas.microsoft.com/office/drawing/2014/main" id="{2F1B6952-E976-254A-6505-2E27552333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64867" name="Notes Placeholder 2">
            <a:extLst>
              <a:ext uri="{FF2B5EF4-FFF2-40B4-BE49-F238E27FC236}">
                <a16:creationId xmlns:a16="http://schemas.microsoft.com/office/drawing/2014/main" id="{059E5D61-BC9B-B951-ED62-9D9B99E243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4868" name="Slide Number Placeholder 3">
            <a:extLst>
              <a:ext uri="{FF2B5EF4-FFF2-40B4-BE49-F238E27FC236}">
                <a16:creationId xmlns:a16="http://schemas.microsoft.com/office/drawing/2014/main" id="{7304D79E-963B-1F4B-B233-A20CAD21553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02535C8-C790-4250-A60F-200674B80B5E}" type="slidenum">
              <a:rPr lang="en-GB" altLang="en-US" sz="1200">
                <a:latin typeface="Calibri" panose="020F0502020204030204" pitchFamily="34" charset="0"/>
              </a:rPr>
              <a:pPr algn="r" eaLnBrk="1" hangingPunct="1"/>
              <a:t>73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0B59A2B-F83C-208A-C966-71B8110759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420CA8BE-DFDA-7E64-6E2C-1031D75FD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F25EEC6C-0C77-56BB-C5BF-2E6E73B88E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004E7B27-84F3-596B-23F3-8F1FBB2D7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C3EE14A-4C74-646B-747A-6E109791AF76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969A7CF-8863-6EC5-26EC-7831D20B431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66F1C5-64D4-09B9-058E-99E35354A2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5E07C94-593B-C168-933E-4D1DFB10BF4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9A538EC-369E-B7AD-9235-B71D0427105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6A45663-CE06-F7E6-B2C6-366157A9BC7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C8518CF-931F-8E2E-4D46-EB622D70E1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1A983256-3177-6416-90E9-C428E4D7078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48A41D1A-2C92-EED2-70F3-B50EAD0C3D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254893E1-3088-36D0-FA1E-AAAF13FA63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823B2-D518-446B-96AC-92C2979AA1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46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6C447B5-B29B-94C9-A6CB-32CBEA6D5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3D0F144-A9D3-3D72-E65A-AE2D77420C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8797D24-EFB4-AF4B-F21B-2726529B4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73558-E1CB-4E36-99A0-4F3BEB1237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5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C3DFA0E-D2D2-4670-69DA-1EFBDE46A7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8933262-8A39-0D36-5A48-9D8948445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97A06CC-DCF3-DBB2-59B8-908305BCFD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0460B-973F-40DC-B543-1718F831D7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634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500B1BC-CAE2-0D4C-3163-5E2A9C75E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96B4068-6E94-0C6B-E21E-5B084CFE5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E96C7AC-76F7-76F8-3C01-17B8D50406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74AB5-40D1-4871-8480-6E488A48D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90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0BAFFAB-2962-2F0C-C887-1DD894FEA7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4536002-8C6B-0AAF-5587-59A82A67E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B869F6D-835E-BF4E-CDB4-A3C6E7A01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07C61-A1C6-4FDB-A54C-DAA465AF89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63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0CB4702-07B0-652B-9547-16533B9342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9480D0B-5598-F600-8B89-1E1807DAE0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EC4D35E-C4D7-9F96-9FCF-C6214739B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24161-0539-48A9-90BA-679F8E339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48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113CA9C-8E8F-03CF-AFF1-29D9F461EE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88FF3D6-F666-566D-FEA4-36DC23DB9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AFE2A8F-23B0-8665-DB92-52E99E518B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AABF27-FBDB-4EC6-966C-B709A06DDE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947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BD6EDC3-867B-3959-FCBD-9BB2536051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B467721-B190-AA7E-E729-10CA95425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44D2E46-7E63-F0F4-663D-BF7CF98CB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7FE659-4166-4232-9CE7-2F041BF5C5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3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22FC4AA4-AD70-5B89-2435-A3A2602C3E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66743CA-E651-BE16-59DA-E23980D638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E0D55E4F-DED1-BF71-B5EA-6B775FABEA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90183-A1B6-4C13-A4F4-3E788186CE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56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CA84599E-9E15-30DA-B8D4-826966A22F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A55B3F9-BD50-DF39-4DBE-5E05B2642C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0D898AFA-9835-381A-BF03-0351062B9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46D73-8A34-4372-AC01-A35843192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98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D69B287-2331-40E3-8A39-1F15085C40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E044742-ACA9-C5D0-0098-297A113BF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0D640AC-D1D5-C5D6-ABE3-A22C134D66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05DC0-CB1D-45A7-96A9-B1A084E374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265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F1DB495-E6A1-F14C-2EC6-B0F323B54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CABEC2F-1184-981B-2169-9E7EDD924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0D8D81F-AAE7-8185-42AC-2EB19FBF13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63A4D-0D55-4F2A-B999-A08714837D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694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74989F0-594C-71DF-6FF7-73D5D5CDE669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2276B63C-0AAD-F9A7-B251-1F4D6F7675D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17E20E1E-43AA-8EBF-BDD8-16BEDEC381E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F30830B7-274E-559B-A887-E3DECC1138C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1AE420F3-C441-E8D0-7D1C-67C5D3C5711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8B06DEDA-0209-775E-9590-1C4C8DFCB85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4" name="Freeform 8">
              <a:extLst>
                <a:ext uri="{FF2B5EF4-FFF2-40B4-BE49-F238E27FC236}">
                  <a16:creationId xmlns:a16="http://schemas.microsoft.com/office/drawing/2014/main" id="{E0AC6B95-42B9-5215-48BD-41EDB64958F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5" name="Freeform 9">
              <a:extLst>
                <a:ext uri="{FF2B5EF4-FFF2-40B4-BE49-F238E27FC236}">
                  <a16:creationId xmlns:a16="http://schemas.microsoft.com/office/drawing/2014/main" id="{6C94B644-92B1-D036-E0F6-618B6D124FD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06" name="Freeform 10">
              <a:extLst>
                <a:ext uri="{FF2B5EF4-FFF2-40B4-BE49-F238E27FC236}">
                  <a16:creationId xmlns:a16="http://schemas.microsoft.com/office/drawing/2014/main" id="{FD06A3E4-1A31-946D-F84D-49EE80C2EF9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4107" name="Rectangle 11">
            <a:extLst>
              <a:ext uri="{FF2B5EF4-FFF2-40B4-BE49-F238E27FC236}">
                <a16:creationId xmlns:a16="http://schemas.microsoft.com/office/drawing/2014/main" id="{4EE90869-99C6-B27C-52E8-73F331EBC6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4791A8E7-721E-F3E3-A3FE-C7B859F611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>
            <a:extLst>
              <a:ext uri="{FF2B5EF4-FFF2-40B4-BE49-F238E27FC236}">
                <a16:creationId xmlns:a16="http://schemas.microsoft.com/office/drawing/2014/main" id="{405EB157-9D93-B167-A3C7-64D6150BF4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B562D90-9AC5-45C2-8175-C3DE85145F5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10" name="Rectangle 14">
            <a:extLst>
              <a:ext uri="{FF2B5EF4-FFF2-40B4-BE49-F238E27FC236}">
                <a16:creationId xmlns:a16="http://schemas.microsoft.com/office/drawing/2014/main" id="{F51C60B2-0504-9EE0-A50B-6071CC5951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11" name="Rectangle 15">
            <a:extLst>
              <a:ext uri="{FF2B5EF4-FFF2-40B4-BE49-F238E27FC236}">
                <a16:creationId xmlns:a16="http://schemas.microsoft.com/office/drawing/2014/main" id="{82D95303-45F0-ED9F-9C5D-0EDD7184D4F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  <p:sldLayoutId id="214748367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pop.com/english/grammar/subjectverbagreemen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B6292A3-BEF9-F6EC-5D6D-C1E494F7E1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8839200" cy="17367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/>
              <a:t>Subject/Verb Agreement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98DBBCF-FAB5-6AD8-AF73-B49BFAE5DA6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914400" y="1066800"/>
            <a:ext cx="7927975" cy="4876800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en-US"/>
              <a:t>Don’t be confused by plural words that come after the verb.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3AD342B3-D668-F01C-0DBC-4FEA5CAEDDD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143000"/>
            <a:ext cx="8007350" cy="4953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Billy’s biggest problem are the many sleepless nights.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Billy’s biggest problem [singular subject] is [singular verb] the many sleepless nights.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82A8EC4-1D13-EC77-6862-9D3A14E4DE7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C5FDADF-8A6B-FDB4-8E5B-D8417DA635A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</a:t>
            </a:r>
            <a:r>
              <a:rPr lang="en-US" sz="4000" b="1"/>
              <a:t>hound search for mountain lions</a:t>
            </a:r>
            <a:r>
              <a:rPr lang="en-US" sz="4000"/>
              <a:t>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</a:t>
            </a:r>
            <a:r>
              <a:rPr lang="en-US" sz="4000" b="1"/>
              <a:t>hound searches for mountain lions</a:t>
            </a:r>
            <a:r>
              <a:rPr lang="en-US" sz="400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F0E8C7B-D9BF-9BBB-BFAC-BCC44E70963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3E57C4E-768B-DE7F-A546-AA949314EA1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 startAt="2"/>
              <a:defRPr/>
            </a:pPr>
            <a:r>
              <a:rPr lang="en-US" sz="4000"/>
              <a:t>The </a:t>
            </a:r>
            <a:r>
              <a:rPr lang="en-US" sz="4000" b="1"/>
              <a:t>hound searches for mountain lions</a:t>
            </a:r>
            <a:r>
              <a:rPr lang="en-US" sz="4000"/>
              <a:t>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 startAt="2"/>
              <a:defRPr/>
            </a:pPr>
            <a:endParaRPr lang="en-US" sz="400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     hound searches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3941C754-79D4-F561-C789-E86D9A61C6F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DA58E3A-698C-415A-F3D4-9515E2567DA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Old Dan see raccoons.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Old Dan sees raccoons.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8EC00C57-CA33-8589-4B9B-99770168971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E1F7EE5-4E15-61BD-F867-56A617E7018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 startAt="2"/>
              <a:defRPr/>
            </a:pPr>
            <a:r>
              <a:rPr lang="en-US" sz="4000"/>
              <a:t>Old Dan sees raccoons.</a:t>
            </a:r>
            <a:r>
              <a:rPr lang="en-US"/>
              <a:t> </a:t>
            </a:r>
            <a:br>
              <a:rPr lang="en-US"/>
            </a:br>
            <a:br>
              <a:rPr lang="en-US"/>
            </a:br>
            <a:r>
              <a:rPr lang="en-US"/>
              <a:t> </a:t>
            </a:r>
            <a:r>
              <a:rPr lang="en-US" sz="4000"/>
              <a:t>Old Dan sees </a:t>
            </a:r>
            <a:endParaRPr lang="en-US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E8894AC-04FA-03DB-898D-59FBB3C0A3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914400" y="244475"/>
            <a:ext cx="7927975" cy="59277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plural words that come between a singular subject and the verb.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94EE37A1-52BA-E264-2B25-35B135438D0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The topic of these books are dogs.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The</a:t>
            </a:r>
            <a:r>
              <a:rPr lang="en-US" sz="4000" b="1"/>
              <a:t> topic</a:t>
            </a:r>
            <a:r>
              <a:rPr lang="en-US" sz="4000"/>
              <a:t> [singular subject] of these books </a:t>
            </a:r>
            <a:r>
              <a:rPr lang="en-US" sz="4000" b="1"/>
              <a:t>is</a:t>
            </a:r>
            <a:r>
              <a:rPr lang="en-US" sz="4000"/>
              <a:t> [singular verb] dogs.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2296CFE-A3D8-8C07-9E28-206B1828A2C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Each of the dogs hunt well.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b="1"/>
              <a:t>Each </a:t>
            </a:r>
            <a:r>
              <a:rPr lang="en-US" sz="4000"/>
              <a:t>[singular subject] of the dogs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b="1"/>
              <a:t>hunts</a:t>
            </a:r>
            <a:r>
              <a:rPr lang="en-US" sz="4000"/>
              <a:t> [singular verb] well.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D8E4F06-D8F6-73E1-71F4-3A4915BA394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/>
              <a:t>Every one of the members of both hunting teams are here.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 b="1"/>
              <a:t>Every one</a:t>
            </a:r>
            <a:r>
              <a:rPr lang="en-US" sz="4000"/>
              <a:t> [singular subject] of the members of both hunting teams</a:t>
            </a:r>
            <a:r>
              <a:rPr lang="en-US" sz="4000" b="1"/>
              <a:t> is</a:t>
            </a:r>
            <a:r>
              <a:rPr lang="en-US" sz="4000"/>
              <a:t> [singular verb] here.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00753A0D-468F-65C3-D987-F351FC222F2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1828800"/>
            <a:ext cx="7778750" cy="2971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A singular subject needs a singular verb, and a plural subject needs a plural verb. (Reminder:  The verb is the action word in the sentence. The subject is who or what does the action.)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A30E8ED-8114-68B1-1ECA-3F5244C485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37BED7D-B66E-C61B-26F2-4D6724F802B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Each of the traps needs to be set.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Each of the traps need to be set.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3FA6F1A-0CB1-D248-5DF2-7171610113F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26FA2B2-1FDA-C86F-F056-387774B1527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Each of the traps needs to be set.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      Each needs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2AE878D-9250-D409-1B06-03AFC4CA88A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4FC186C-2A9C-5243-6030-9323832F2EC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boy in the brown shoes wants a lollipop.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boy in the brown shoes want a lollipop.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8D7220A-23C8-FA0B-5DAB-77C89D8250B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A78AD25D-331D-BD69-EBA4-AF1DAFC7513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boy in the brown shoes wants a lollipop. </a:t>
            </a:r>
            <a:br>
              <a:rPr lang="en-US" sz="4000"/>
            </a:br>
            <a:br>
              <a:rPr lang="en-US" sz="4000"/>
            </a:br>
            <a:r>
              <a:rPr lang="en-US" sz="4000"/>
              <a:t>Boy wants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7C25B78-D6C7-1FF8-0488-6C0AF6A6707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762000" y="1676400"/>
            <a:ext cx="8080375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phrases such as along with, together with, accompanied by, as well as, including and in addition to.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>
            <a:extLst>
              <a:ext uri="{FF2B5EF4-FFF2-40B4-BE49-F238E27FC236}">
                <a16:creationId xmlns:a16="http://schemas.microsoft.com/office/drawing/2014/main" id="{3A4A1897-3519-4FA7-AC00-C2F73EE9FA2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Little Ann, as well as Old Dan, like to hunt.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Little Ann [singular subject] , as well as Old Dan, likes [singular verb] to hunt.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0E51167E-282F-7009-B55D-A07B39501F2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81000"/>
            <a:ext cx="8007350" cy="5715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Billy, in addition to all the other boys in the mountains, grow up loving hound dogs.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Billy [singular subject], in addition to all the other boys in the mountains, grows [singular verb] up loving hound dogs.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906EB3A-0150-9822-C965-A7AD288CD0D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A1F221B-070A-2514-3F7C-990ABAF96D01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Papa, as well as Mama, worries about Billy being out all night long.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Papa, as well as Mama, worry about Billy being out all night long.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BA0F827-26A8-F4C2-60FF-81E09ECCB44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AAD8C03-B85F-4734-A6B1-9596D10EC7B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Papa, as well as Mama, worries about Billy being out all night long.</a:t>
            </a:r>
            <a:br>
              <a:rPr lang="en-US" sz="4000"/>
            </a:br>
            <a:br>
              <a:rPr lang="en-US" sz="4000"/>
            </a:br>
            <a:r>
              <a:rPr lang="en-US" sz="4000"/>
              <a:t>Papa worries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3B98DFF-1F6F-4DF6-CE9C-817D4C26A62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998FEA7-9031-A006-CA5B-93F17569301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Cornbread, in addition to some warm milk, are good for puppies.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Cornbread, in addition to some warm milk, is good for puppies.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37C7C87B-D7AD-9C01-0021-7465F3CC2CD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828800"/>
            <a:ext cx="8007350" cy="4267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Subjects and verbs must work together. They must agree. A verb that ends in a single -s, -es, or -ies  is used with a singular noun.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AAE24D75-49E6-25A2-AC21-ECCE8A318B2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2253024-CB9C-83B5-B39C-ADE068C051E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 startAt="2"/>
              <a:defRPr/>
            </a:pPr>
            <a:r>
              <a:rPr lang="en-US" sz="4000"/>
              <a:t>Cornbread, in addition to some warm milk, is good for puppies.</a:t>
            </a:r>
            <a:br>
              <a:rPr lang="en-US" sz="4000"/>
            </a:br>
            <a:br>
              <a:rPr lang="en-US" sz="4000"/>
            </a:br>
            <a:r>
              <a:rPr lang="en-US" sz="4000"/>
              <a:t>Cornbread is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4FDD762-0A21-0F41-9A9A-932A7564BDF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066800" y="244475"/>
            <a:ext cx="7775575" cy="50895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either/or and neither/nor.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4041215B-72C6-31D7-65E8-D3869E63A0F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Neither Billy nor Little Ann knows which way the raccoon ran.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(Both parts are singular, so use a singular verb.)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8302365-9A89-485E-EE9D-54ACD10BD011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Neither the boys nor the girls know which way the raccoon ran.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(Both parts are plural, so use a plural verb.)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D69F86EE-0F49-F644-B1CB-AC7ACA673A4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Neither the dogs nor Billy knows which way the raccoon ran.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(One part is plural and one part is singular. The singular part comes right before the verb, so use a singular verb.)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D7B93B8-CFCF-76F8-BDDB-945E0C747CE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Neither Billy nor the hounds know which way the raccoon ran.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(One part is plural and one part is singular. The plural part comes right before the verb, so use a plural verb.)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>
            <a:extLst>
              <a:ext uri="{FF2B5EF4-FFF2-40B4-BE49-F238E27FC236}">
                <a16:creationId xmlns:a16="http://schemas.microsoft.com/office/drawing/2014/main" id="{021B7538-3DD4-F2D5-E343-60589D29DE5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219200"/>
            <a:ext cx="8007350" cy="4876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  <a:br>
              <a:rPr lang="en-US" sz="4000">
                <a:solidFill>
                  <a:srgbClr val="FF3300"/>
                </a:solidFill>
              </a:rPr>
            </a:br>
            <a:r>
              <a:rPr lang="en-US" sz="4000"/>
              <a:t>Either Little Ann or Old Dan hunt during the heat of the summer.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   Either Little Ann or Old Dan hunts during the heat of the summer.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DF4A3DE-87CA-7727-FB70-BDB2518E46A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77EE7470-477B-FA20-7800-A364791DED6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Neither the boys or their mother sings in the church choir.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Neither the boys or their mother sing in the church choir.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1F25EC7B-967D-C221-272C-5A6AEA34706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61671B1-2C3D-B55F-654C-287336280E8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Neither the boys or their mother sings in the church choir.</a:t>
            </a:r>
            <a:br>
              <a:rPr lang="en-US" sz="4000"/>
            </a:br>
            <a:br>
              <a:rPr lang="en-US" sz="4000"/>
            </a:br>
            <a:r>
              <a:rPr lang="en-US" sz="4000"/>
              <a:t>Mother sings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F79CEDFC-B696-8DF4-C3D8-EDB57F5B5BE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F18540D2-6926-ED5B-299B-1D19F8AB0A6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Either Grandpa or Billy grind corn at the general store.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Either Grandpa or Billy grinds corn at the general store.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9782F76-3729-44BD-13DD-3FE78D333F6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Examples</a:t>
            </a:r>
          </a:p>
        </p:txBody>
      </p:sp>
      <p:graphicFrame>
        <p:nvGraphicFramePr>
          <p:cNvPr id="29727" name="Group 31">
            <a:extLst>
              <a:ext uri="{FF2B5EF4-FFF2-40B4-BE49-F238E27FC236}">
                <a16:creationId xmlns:a16="http://schemas.microsoft.com/office/drawing/2014/main" id="{7B35A580-699E-00DA-BA41-B02655C29D9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8200" y="1905000"/>
          <a:ext cx="8007350" cy="4343400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Singular Subject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Singular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Old Dan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bellows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Little 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shares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glows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fixes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6505AAC-1A73-11A0-929D-BFD9C2D775E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A1726C4F-2969-D946-0428-23D943572F8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b)  Either Grandpa or Billy grinds corn at the general store.</a:t>
            </a:r>
            <a:br>
              <a:rPr lang="en-US" sz="4000"/>
            </a:br>
            <a:br>
              <a:rPr lang="en-US" sz="4000"/>
            </a:br>
            <a:r>
              <a:rPr lang="en-US" sz="4000"/>
              <a:t>Either (one) grinds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marL="609600" indent="-609600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CEA622-255A-FDA8-1E30-23631EE045D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914400" y="244475"/>
            <a:ext cx="7927975" cy="53181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noun phrases referring to a single unit.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>
            <a:extLst>
              <a:ext uri="{FF2B5EF4-FFF2-40B4-BE49-F238E27FC236}">
                <a16:creationId xmlns:a16="http://schemas.microsoft.com/office/drawing/2014/main" id="{74A19D33-B1C1-9263-B73B-8C19C637F18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228600"/>
            <a:ext cx="800735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/>
              <a:t>Sometimes a noun phrase sounds plural but describes something we think of as a single unit. These noun phrases take a singular verb.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/>
              <a:t>Spaghetti and meatballs is [singular] my favorite dinner.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4000"/>
              <a:t>Ice cream and cake is [singular] my favorite dessert.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>
            <a:extLst>
              <a:ext uri="{FF2B5EF4-FFF2-40B4-BE49-F238E27FC236}">
                <a16:creationId xmlns:a16="http://schemas.microsoft.com/office/drawing/2014/main" id="{5A4BA867-845B-F1C4-49D3-6EB31455158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219200"/>
            <a:ext cx="8007350" cy="419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Peanut butter and jelly are Billy’s favorite sandwich.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Peanut butter and jelly is Billy’s favorite sandwich.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4A70F046-6FB8-45AB-7262-EF02BA5DF5A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9773D5A2-5935-F379-0808-EAA7A2FF9FD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Macaroni and cheese is a healthy food.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Macaroni and cheese are a healthy food.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endParaRPr lang="en-US" sz="400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74E7419-E32F-F2EF-37DC-95F28D7DF43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84710C8-9C20-AA2D-C3AA-DA78F016517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Macaroni and cheese is a healthy food.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7533CC0-305E-90D9-C46C-F91A4EBABFA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990600" y="244475"/>
            <a:ext cx="7851775" cy="53943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nouns that look plural but are actually singular.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>
            <a:extLst>
              <a:ext uri="{FF2B5EF4-FFF2-40B4-BE49-F238E27FC236}">
                <a16:creationId xmlns:a16="http://schemas.microsoft.com/office/drawing/2014/main" id="{F762847C-19CB-EE31-9BC3-C1A72055BCC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762000"/>
            <a:ext cx="8007350" cy="5334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The </a:t>
            </a:r>
            <a:r>
              <a:rPr lang="en-US" sz="4000" b="1"/>
              <a:t>news</a:t>
            </a:r>
            <a:r>
              <a:rPr lang="en-US" sz="4000"/>
              <a:t> [singular] of the coon hunt </a:t>
            </a:r>
            <a:r>
              <a:rPr lang="en-US" sz="4000" b="1"/>
              <a:t>spreads </a:t>
            </a:r>
            <a:r>
              <a:rPr lang="en-US" sz="4000"/>
              <a:t>through the town.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b="1"/>
              <a:t>Mumps </a:t>
            </a:r>
            <a:r>
              <a:rPr lang="en-US" sz="4000"/>
              <a:t>[singular] </a:t>
            </a:r>
            <a:r>
              <a:rPr lang="en-US" sz="4000" b="1"/>
              <a:t>makes</a:t>
            </a:r>
            <a:r>
              <a:rPr lang="en-US" sz="4000"/>
              <a:t> one's cheeks hurt and causes swelling and fever.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b="1"/>
              <a:t>Mathematics </a:t>
            </a:r>
            <a:r>
              <a:rPr lang="en-US" sz="4000"/>
              <a:t>[singular] </a:t>
            </a:r>
            <a:r>
              <a:rPr lang="en-US" sz="4000" b="1"/>
              <a:t>is </a:t>
            </a:r>
            <a:r>
              <a:rPr lang="en-US" sz="4000"/>
              <a:t>my best subject in school.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74E902B-6F46-C950-D19F-B2BDEB3876C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522AD8BF-C3D6-BA56-3781-43F180B959E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Measles is contagious.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Measles are contagious.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endParaRPr lang="en-US" sz="400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750203A-6CA3-6FCD-CFB8-5CC5AECE052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D058331-3E7A-69B3-4A93-9E7F0115877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Measles is contagious.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7E9CEDF-7BF4-DF7F-0891-DAD228EA484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828800"/>
            <a:ext cx="8007350" cy="4267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A verb that </a:t>
            </a:r>
            <a:r>
              <a:rPr lang="en-US" sz="4000" b="1"/>
              <a:t>does not</a:t>
            </a:r>
            <a:r>
              <a:rPr lang="en-US" sz="4000"/>
              <a:t> end in a single s, es, or ies is used with a plural noun.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0CCD621B-3F5B-013D-7548-99E2E02E8C8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143000" y="1066800"/>
            <a:ext cx="7242175" cy="43275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Don’t be confused by nouns of amount.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>
            <a:extLst>
              <a:ext uri="{FF2B5EF4-FFF2-40B4-BE49-F238E27FC236}">
                <a16:creationId xmlns:a16="http://schemas.microsoft.com/office/drawing/2014/main" id="{B45AB653-60E2-3069-B2D7-5921A572C42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Use a singular verb with sums of money or periods of time.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>
            <a:extLst>
              <a:ext uri="{FF2B5EF4-FFF2-40B4-BE49-F238E27FC236}">
                <a16:creationId xmlns:a16="http://schemas.microsoft.com/office/drawing/2014/main" id="{B79BC226-A622-77F9-F94F-ECB1E0366F1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219200"/>
            <a:ext cx="8007350" cy="419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  Five hundred dollars are a lot of money.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  <a:br>
              <a:rPr lang="en-US" sz="4000">
                <a:solidFill>
                  <a:srgbClr val="FF3300"/>
                </a:solidFill>
              </a:rPr>
            </a:br>
            <a:r>
              <a:rPr lang="en-US" sz="4000"/>
              <a:t>Five hundred dollars is a lot of money.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DE3C1662-3AE6-8449-1539-B19BF3FAB42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143000"/>
            <a:ext cx="8007350" cy="419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  Three hours are a long time to wait.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>
                <a:solidFill>
                  <a:srgbClr val="FF3300"/>
                </a:solidFill>
              </a:rPr>
              <a:t>Right</a:t>
            </a:r>
            <a:br>
              <a:rPr lang="en-US" sz="4000">
                <a:solidFill>
                  <a:srgbClr val="FF3300"/>
                </a:solidFill>
              </a:rPr>
            </a:br>
            <a:r>
              <a:rPr lang="en-US" sz="4000"/>
              <a:t>Three hours is a long time to wait.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0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1037694C-D56D-CB2F-F775-78A9EF128E3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97F722C3-DE24-AAF7-998B-163DD0A74DA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b="1"/>
              <a:t>Forty dollars </a:t>
            </a:r>
            <a:r>
              <a:rPr lang="en-US" sz="4000"/>
              <a:t>buy two coon hounds.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b="1"/>
              <a:t>Forty dollars </a:t>
            </a:r>
            <a:r>
              <a:rPr lang="en-US" sz="4000"/>
              <a:t>buys two coon hounds.</a:t>
            </a:r>
          </a:p>
          <a:p>
            <a:pPr marL="609600" indent="-609600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280FF514-DA75-2C7F-0A1D-443C8B87FB5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AAA56F28-CB65-AB09-757E-A64780D3F68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 startAt="2"/>
              <a:defRPr/>
            </a:pPr>
            <a:r>
              <a:rPr lang="en-US" sz="4000" b="1"/>
              <a:t>Forty dollars </a:t>
            </a:r>
            <a:r>
              <a:rPr lang="en-US" sz="4000"/>
              <a:t>buys two coon hounds.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FF72E8FD-F67A-490E-53B8-A7D40FB0507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Which is correct?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BA10255-668C-1192-2A3E-3BE317B5F8B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b="1"/>
              <a:t>Two years totals</a:t>
            </a:r>
            <a:r>
              <a:rPr lang="en-US" sz="4000"/>
              <a:t> a long time for Billy to save his money.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b="1"/>
              <a:t>Two years total</a:t>
            </a:r>
            <a:r>
              <a:rPr lang="en-US" sz="4000"/>
              <a:t> a long time for Billy to save his money.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E7697585-0F10-1637-7E7D-341341CA410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Correct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3FAA958-8F02-1FBE-9551-679A8C6B5E6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b="1"/>
              <a:t>Two years totals</a:t>
            </a:r>
            <a:r>
              <a:rPr lang="en-US" sz="4000"/>
              <a:t> a long time for Billy to save his money.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1114317-2A81-7A54-28D2-672316ACE37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04800" y="244475"/>
            <a:ext cx="8537575" cy="28035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Practice – Number your paper from 1 to 15. Write the correct answer for each of the following items.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96E21603-8537-D6DA-787F-B36B13B1BC4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200400"/>
            <a:ext cx="8007350" cy="2895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1.  Billy (fix, fixes) breakfast before heading home.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>
            <a:extLst>
              <a:ext uri="{FF2B5EF4-FFF2-40B4-BE49-F238E27FC236}">
                <a16:creationId xmlns:a16="http://schemas.microsoft.com/office/drawing/2014/main" id="{CBFF838F-787B-7207-138E-AF3811021FD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2. The boy pup (play, plays) with the girl pup.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3789B61-2FAD-9763-E4B0-89D9D70C03A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Examples</a:t>
            </a:r>
          </a:p>
        </p:txBody>
      </p:sp>
      <p:graphicFrame>
        <p:nvGraphicFramePr>
          <p:cNvPr id="31768" name="Group 24">
            <a:extLst>
              <a:ext uri="{FF2B5EF4-FFF2-40B4-BE49-F238E27FC236}">
                <a16:creationId xmlns:a16="http://schemas.microsoft.com/office/drawing/2014/main" id="{BB441730-594F-E9DA-B183-9F91B702BF3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8200" y="1905000"/>
          <a:ext cx="8007350" cy="4343400"/>
        </p:xfrm>
        <a:graphic>
          <a:graphicData uri="http://schemas.openxmlformats.org/drawingml/2006/table">
            <a:tbl>
              <a:tblPr/>
              <a:tblGrid>
                <a:gridCol w="487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Plural Subject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Plural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Old Dan and Little 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bellow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The coon 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share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The two fires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Billy’s parents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18D21785-BC0A-DC79-2DC7-3DA9D02ED62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3. Each of the names (sound, sounds) perfect to Billy's ears.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213737A-44F6-F7BE-5619-92F27E2CCE6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4. With his extra money, Billy (buy, buys) gifts for his family. 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ABE3F45A-B7DA-3FA4-09E8-36C7FCD08141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5. Ma (cry, cries) with relief when she sees that Billy is safe.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4D4292F6-244F-E58B-566D-9A1C9BEFBA7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6. Billy names the boy pup Old Dan. He (like, likes) the sound of the name.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B0804136-091D-6ADA-6165-27E91CA0C32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7. Billy tells his sisters about the soda pop. It (taste, tastes) sweet and bubbly.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86043A8B-87FB-8DB6-F84F-8C89CDFE2D5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8. The fire escape was a pipe that ran up the side of the building. It (appear, appears) funny-looking.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EA3F69D1-CD2D-D1E1-3545-4ED4B633CBF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9. Little Ann was the smartest of the two hounds. She (guide, guides) Old Dan out of trouble.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C917B7C2-0A57-23E2-13E5-55A56B02623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10. Papa easily forgives Billy for running off. He (know, knows) he would have done the same thing at Billy's age.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B32C46FA-C582-6233-D7DE-78E86670358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0" y="304800"/>
            <a:ext cx="9144000" cy="61722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11. Which of the following is written correctly?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Billy want to go to school.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Grandpa loves to tease Billy.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Daisy give milk each day.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Papa please Mama with a hug.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eriod" startAt="4"/>
              <a:defRPr/>
            </a:pPr>
            <a:endParaRPr lang="en-US" sz="40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C5EA5431-3619-A1B4-FBE7-6BA9A6DA034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0"/>
            <a:ext cx="8991600" cy="60960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12. Which of the following sentences does not contain a mistake?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She eat the candy one piece at a time.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News spread quickly through the mountains.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Neither Billy or his grandpa like eating raw eggs 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Wilson Rawls narrates a wonderful story!</a:t>
            </a:r>
            <a:br>
              <a:rPr lang="en-US" sz="4000" dirty="0"/>
            </a:br>
            <a:r>
              <a:rPr lang="en-US" dirty="0"/>
              <a:t> </a:t>
            </a:r>
            <a:endParaRPr lang="en-US" sz="4000" dirty="0"/>
          </a:p>
          <a:p>
            <a:pPr marL="609600" indent="-609600" eaLnBrk="1" hangingPunct="1">
              <a:buFont typeface="Wingdings" panose="05000000000000000000" pitchFamily="2" charset="2"/>
              <a:buAutoNum type="alphaLcPeriod" startAt="4"/>
              <a:defRPr/>
            </a:pP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04FE694F-FED7-2EE3-EC03-EE9AE624E93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52400"/>
            <a:ext cx="800735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The raccoon [singular subject] jumps [singular verb] into the sycamore tree. </a:t>
            </a:r>
          </a:p>
          <a:p>
            <a:pPr eaLnBrk="1" hangingPunct="1">
              <a:defRPr/>
            </a:pPr>
            <a:r>
              <a:rPr lang="en-US" sz="4000"/>
              <a:t>The raccoons [plural subject] jump [plural verb] into the sycamore tree.</a:t>
            </a:r>
          </a:p>
          <a:p>
            <a:pPr eaLnBrk="1" hangingPunct="1">
              <a:defRPr/>
            </a:pPr>
            <a:r>
              <a:rPr lang="en-US" sz="4000"/>
              <a:t>Little Ann [singular subject] is [singular verb] kind. </a:t>
            </a:r>
          </a:p>
          <a:p>
            <a:pPr eaLnBrk="1" hangingPunct="1">
              <a:defRPr/>
            </a:pPr>
            <a:r>
              <a:rPr lang="en-US" sz="4000"/>
              <a:t>Little Ann and Old Dan [plural subject] are [plural verb] kind.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EA5F16C-DF3B-DD17-B146-82A530BE386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0"/>
            <a:ext cx="8991600" cy="60960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13. Choose the answer that is written correctly.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One of the dogs bellows through the night.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woman with all the dogs talk to Billy at the store.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The boy on the playground fight Billy.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/>
              <a:t>Everybody play games in the schoolyard.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 </a:t>
            </a:r>
            <a:endParaRPr lang="en-US" sz="4000"/>
          </a:p>
          <a:p>
            <a:pPr marL="609600" indent="-609600" eaLnBrk="1" hangingPunct="1">
              <a:defRPr/>
            </a:pPr>
            <a:endParaRPr lang="en-US" sz="400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17327AEE-7607-CCF7-77D4-3EF15B00B4D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14. Which of the following sentences does not contain a mistake?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The family love to eat dinner at 6:00 P.M.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Everyone sees Billy in his overalls.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An old K. C. Baking Powder can fill to the top with coins.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Billy count his money every day until he has enough to buy the pups.</a:t>
            </a:r>
            <a:br>
              <a:rPr lang="en-US" sz="4000" dirty="0"/>
            </a:br>
            <a:endParaRPr lang="en-US" sz="4000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 </a:t>
            </a:r>
            <a:endParaRPr lang="en-US" sz="4000" dirty="0"/>
          </a:p>
          <a:p>
            <a:pPr marL="609600" indent="-609600" eaLnBrk="1" hangingPunct="1">
              <a:defRPr/>
            </a:pPr>
            <a:endParaRPr lang="en-US" sz="40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06B446CB-28DC-27FA-529E-2D943C1FBF4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228600"/>
            <a:ext cx="8839200" cy="66294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15. Choose the answer that is written correctly. 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Each day brings a new joy to Billy. 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Either Little Ann or Old Dan play games through the woods going home.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Billy love his grandpa. 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lphaLcParenR"/>
              <a:defRPr/>
            </a:pPr>
            <a:r>
              <a:rPr lang="en-US" sz="4000" dirty="0"/>
              <a:t>It sound like the mountain lion would cry all night long. 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lphaLcPeriod" startAt="4"/>
              <a:defRPr/>
            </a:pPr>
            <a:endParaRPr lang="en-US" sz="4000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 </a:t>
            </a:r>
            <a:endParaRPr lang="en-US" sz="4000" dirty="0"/>
          </a:p>
          <a:p>
            <a:pPr marL="609600" indent="-609600" eaLnBrk="1" hangingPunct="1">
              <a:defRPr/>
            </a:pPr>
            <a:endParaRPr lang="en-US" sz="40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Box 2">
            <a:extLst>
              <a:ext uri="{FF2B5EF4-FFF2-40B4-BE49-F238E27FC236}">
                <a16:creationId xmlns:a16="http://schemas.microsoft.com/office/drawing/2014/main" id="{33D7CE5B-AE45-1E68-4B0E-27C2B51C5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4B6823A3-4830-672A-0FBC-875CE6894BD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Brain Pop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57BB4AB3-1634-4EED-EA22-6E392128231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Watch the Brain Pop movie, then try the quiz.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hlinkClick r:id="rId3"/>
              </a:rPr>
              <a:t>http://www.brainpop.com/english/grammar/subjectverbagreement/</a:t>
            </a:r>
            <a:endParaRPr lang="en-US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F12B71C8-E320-3033-8865-BEE23C0972F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457200"/>
            <a:ext cx="8007350" cy="59436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sz="6600"/>
              <a:t>No big deal? Usually not. Here are a few rules just in case you find yourself confused.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600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857</TotalTime>
  <Words>1822</Words>
  <Application>Microsoft Office PowerPoint</Application>
  <PresentationFormat>On-screen Show (4:3)</PresentationFormat>
  <Paragraphs>210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9" baseType="lpstr">
      <vt:lpstr>Arial</vt:lpstr>
      <vt:lpstr>Arial Black</vt:lpstr>
      <vt:lpstr>Wingdings</vt:lpstr>
      <vt:lpstr>Calibri</vt:lpstr>
      <vt:lpstr>Georgia</vt:lpstr>
      <vt:lpstr>Glass Layers</vt:lpstr>
      <vt:lpstr>Subject/Verb Agreement </vt:lpstr>
      <vt:lpstr>PowerPoint Presentation</vt:lpstr>
      <vt:lpstr>PowerPoint Presentation</vt:lpstr>
      <vt:lpstr>Examples</vt:lpstr>
      <vt:lpstr>PowerPoint Presentation</vt:lpstr>
      <vt:lpstr>Examples</vt:lpstr>
      <vt:lpstr>PowerPoint Presentation</vt:lpstr>
      <vt:lpstr>Brain Pop</vt:lpstr>
      <vt:lpstr>PowerPoint Presentation</vt:lpstr>
      <vt:lpstr>Don’t be confused by plural words that come after the verb. </vt:lpstr>
      <vt:lpstr>PowerPoint Presentation</vt:lpstr>
      <vt:lpstr>Which is correct?</vt:lpstr>
      <vt:lpstr>Correct</vt:lpstr>
      <vt:lpstr>Which is correct?</vt:lpstr>
      <vt:lpstr>Correct</vt:lpstr>
      <vt:lpstr>Don’t be confused by plural words that come between a singular subject and the verb.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phrases such as along with, together with, accompanied by, as well as, including and in addition to.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either/or and neither/nor.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noun phrases referring to a single unit.</vt:lpstr>
      <vt:lpstr>PowerPoint Presentation</vt:lpstr>
      <vt:lpstr>PowerPoint Presentation</vt:lpstr>
      <vt:lpstr>Which is correct?</vt:lpstr>
      <vt:lpstr>Correct</vt:lpstr>
      <vt:lpstr>Don’t be confused by nouns that look plural but are actually singular.</vt:lpstr>
      <vt:lpstr>PowerPoint Presentation</vt:lpstr>
      <vt:lpstr>Which is correct?</vt:lpstr>
      <vt:lpstr>Correct</vt:lpstr>
      <vt:lpstr>Don’t be confused by nouns of amount.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Practice – Number your paper from 1 to 15. Write the correct answer for each of the following items.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Subject/Verb Agreement </dc:title>
  <dc:creator>Gay  Miller</dc:creator>
  <cp:lastModifiedBy>Nayan GRIFFITHS</cp:lastModifiedBy>
  <cp:revision>75</cp:revision>
  <dcterms:created xsi:type="dcterms:W3CDTF">2008-07-01T16:34:00Z</dcterms:created>
  <dcterms:modified xsi:type="dcterms:W3CDTF">2023-03-21T13:38:09Z</dcterms:modified>
</cp:coreProperties>
</file>