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56" r:id="rId2"/>
    <p:sldId id="257" r:id="rId3"/>
    <p:sldId id="258" r:id="rId4"/>
    <p:sldId id="260" r:id="rId5"/>
    <p:sldId id="261" r:id="rId6"/>
    <p:sldId id="262" r:id="rId7"/>
    <p:sldId id="267" r:id="rId8"/>
    <p:sldId id="263" r:id="rId9"/>
    <p:sldId id="264" r:id="rId10"/>
    <p:sldId id="265" r:id="rId11"/>
    <p:sldId id="266" r:id="rId12"/>
    <p:sldId id="271" r:id="rId13"/>
    <p:sldId id="272" r:id="rId14"/>
    <p:sldId id="273" r:id="rId15"/>
    <p:sldId id="274" r:id="rId16"/>
    <p:sldId id="275" r:id="rId17"/>
    <p:sldId id="276" r:id="rId18"/>
    <p:sldId id="277" r:id="rId19"/>
    <p:sldId id="278" r:id="rId20"/>
    <p:sldId id="268" r:id="rId21"/>
    <p:sldId id="269" r:id="rId22"/>
    <p:sldId id="270"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DE9F1E4-735B-A959-EC15-C0AD4FA8DB7B}"/>
              </a:ext>
            </a:extLst>
          </p:cNvPr>
          <p:cNvSpPr>
            <a:spLocks noGrp="1" noChangeArrowheads="1"/>
          </p:cNvSpPr>
          <p:nvPr>
            <p:ph type="ctrTitle" sz="quarter"/>
          </p:nvPr>
        </p:nvSpPr>
        <p:spPr>
          <a:xfrm>
            <a:off x="685800" y="1676400"/>
            <a:ext cx="7772400" cy="1828800"/>
          </a:xfrm>
        </p:spPr>
        <p:txBody>
          <a:bodyPr/>
          <a:lstStyle>
            <a:lvl1pPr>
              <a:defRPr/>
            </a:lvl1pPr>
          </a:lstStyle>
          <a:p>
            <a:pPr lvl="0"/>
            <a:r>
              <a:rPr lang="en-US" altLang="en-US" noProof="0"/>
              <a:t>Click to edit Master title style</a:t>
            </a:r>
          </a:p>
        </p:txBody>
      </p:sp>
      <p:sp>
        <p:nvSpPr>
          <p:cNvPr id="7171" name="Rectangle 3">
            <a:extLst>
              <a:ext uri="{FF2B5EF4-FFF2-40B4-BE49-F238E27FC236}">
                <a16:creationId xmlns:a16="http://schemas.microsoft.com/office/drawing/2014/main" id="{8C6DB351-0957-A3CB-4CD6-FDF03A1E7D86}"/>
              </a:ext>
            </a:extLst>
          </p:cNvPr>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US" altLang="en-US" noProof="0"/>
              <a:t>Click to edit Master subtitle style</a:t>
            </a:r>
          </a:p>
        </p:txBody>
      </p:sp>
      <p:sp>
        <p:nvSpPr>
          <p:cNvPr id="7172" name="Rectangle 4">
            <a:extLst>
              <a:ext uri="{FF2B5EF4-FFF2-40B4-BE49-F238E27FC236}">
                <a16:creationId xmlns:a16="http://schemas.microsoft.com/office/drawing/2014/main" id="{D30F7DE5-311D-5AD2-667F-AF863F33AB5B}"/>
              </a:ext>
            </a:extLst>
          </p:cNvPr>
          <p:cNvSpPr>
            <a:spLocks noGrp="1" noChangeArrowheads="1"/>
          </p:cNvSpPr>
          <p:nvPr>
            <p:ph type="dt" sz="quarter" idx="2"/>
          </p:nvPr>
        </p:nvSpPr>
        <p:spPr/>
        <p:txBody>
          <a:bodyPr/>
          <a:lstStyle>
            <a:lvl1pPr>
              <a:defRPr/>
            </a:lvl1pPr>
          </a:lstStyle>
          <a:p>
            <a:endParaRPr lang="en-US" altLang="en-US"/>
          </a:p>
        </p:txBody>
      </p:sp>
      <p:sp>
        <p:nvSpPr>
          <p:cNvPr id="7173" name="Rectangle 5">
            <a:extLst>
              <a:ext uri="{FF2B5EF4-FFF2-40B4-BE49-F238E27FC236}">
                <a16:creationId xmlns:a16="http://schemas.microsoft.com/office/drawing/2014/main" id="{EF36FA5D-0C67-EC20-4D32-FD7468C4D4EE}"/>
              </a:ext>
            </a:extLst>
          </p:cNvPr>
          <p:cNvSpPr>
            <a:spLocks noGrp="1" noChangeArrowheads="1"/>
          </p:cNvSpPr>
          <p:nvPr>
            <p:ph type="ftr" sz="quarter" idx="3"/>
          </p:nvPr>
        </p:nvSpPr>
        <p:spPr/>
        <p:txBody>
          <a:bodyPr/>
          <a:lstStyle>
            <a:lvl1pPr>
              <a:defRPr/>
            </a:lvl1pPr>
          </a:lstStyle>
          <a:p>
            <a:endParaRPr lang="en-US" altLang="en-US"/>
          </a:p>
        </p:txBody>
      </p:sp>
      <p:sp>
        <p:nvSpPr>
          <p:cNvPr id="7174" name="Rectangle 6">
            <a:extLst>
              <a:ext uri="{FF2B5EF4-FFF2-40B4-BE49-F238E27FC236}">
                <a16:creationId xmlns:a16="http://schemas.microsoft.com/office/drawing/2014/main" id="{D3385986-81D3-7D0F-E387-F2F89D2C3AE5}"/>
              </a:ext>
            </a:extLst>
          </p:cNvPr>
          <p:cNvSpPr>
            <a:spLocks noGrp="1" noChangeArrowheads="1"/>
          </p:cNvSpPr>
          <p:nvPr>
            <p:ph type="sldNum" sz="quarter" idx="4"/>
          </p:nvPr>
        </p:nvSpPr>
        <p:spPr/>
        <p:txBody>
          <a:bodyPr/>
          <a:lstStyle>
            <a:lvl1pPr>
              <a:defRPr/>
            </a:lvl1pPr>
          </a:lstStyle>
          <a:p>
            <a:fld id="{5D6C8C70-9DC9-46D3-87DE-EC68767A341C}"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506EB-6667-04C3-B152-FE50A56F2E6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8B4A98D-F8C3-8925-DB4A-E82B852184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C2115B3-F062-D056-FB4C-490402F5E7C0}"/>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223231C-4A15-05F5-FC97-394548B2A86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1EADC63-5A53-4F9F-E90D-25529C64C93A}"/>
              </a:ext>
            </a:extLst>
          </p:cNvPr>
          <p:cNvSpPr>
            <a:spLocks noGrp="1"/>
          </p:cNvSpPr>
          <p:nvPr>
            <p:ph type="sldNum" sz="quarter" idx="12"/>
          </p:nvPr>
        </p:nvSpPr>
        <p:spPr/>
        <p:txBody>
          <a:bodyPr/>
          <a:lstStyle>
            <a:lvl1pPr>
              <a:defRPr/>
            </a:lvl1pPr>
          </a:lstStyle>
          <a:p>
            <a:fld id="{6DDF3309-4AC7-4906-A5BD-1EE4734380AE}" type="slidenum">
              <a:rPr lang="en-US" altLang="en-US"/>
              <a:pPr/>
              <a:t>‹#›</a:t>
            </a:fld>
            <a:endParaRPr lang="en-US" altLang="en-US"/>
          </a:p>
        </p:txBody>
      </p:sp>
    </p:spTree>
    <p:extLst>
      <p:ext uri="{BB962C8B-B14F-4D97-AF65-F5344CB8AC3E}">
        <p14:creationId xmlns:p14="http://schemas.microsoft.com/office/powerpoint/2010/main" val="2844976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2896AD-E881-C445-EDDC-6FCDC596CA2F}"/>
              </a:ext>
            </a:extLst>
          </p:cNvPr>
          <p:cNvSpPr>
            <a:spLocks noGrp="1"/>
          </p:cNvSpPr>
          <p:nvPr>
            <p:ph type="title" orient="vert"/>
          </p:nvPr>
        </p:nvSpPr>
        <p:spPr>
          <a:xfrm>
            <a:off x="6629400" y="381000"/>
            <a:ext cx="2057400" cy="57150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A3310C9-CD10-222B-DC33-0DE614DA550A}"/>
              </a:ext>
            </a:extLst>
          </p:cNvPr>
          <p:cNvSpPr>
            <a:spLocks noGrp="1"/>
          </p:cNvSpPr>
          <p:nvPr>
            <p:ph type="body" orient="vert" idx="1"/>
          </p:nvPr>
        </p:nvSpPr>
        <p:spPr>
          <a:xfrm>
            <a:off x="457200" y="381000"/>
            <a:ext cx="60198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26EB48-C10C-E219-7138-834A57B5A1D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620EE00F-1BA1-501A-8CC1-01C601C6266E}"/>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8C8DD46-3557-8DE9-D728-F97F812A187B}"/>
              </a:ext>
            </a:extLst>
          </p:cNvPr>
          <p:cNvSpPr>
            <a:spLocks noGrp="1"/>
          </p:cNvSpPr>
          <p:nvPr>
            <p:ph type="sldNum" sz="quarter" idx="12"/>
          </p:nvPr>
        </p:nvSpPr>
        <p:spPr/>
        <p:txBody>
          <a:bodyPr/>
          <a:lstStyle>
            <a:lvl1pPr>
              <a:defRPr/>
            </a:lvl1pPr>
          </a:lstStyle>
          <a:p>
            <a:fld id="{E5053E71-5616-4FF3-9C0C-F391D496A710}" type="slidenum">
              <a:rPr lang="en-US" altLang="en-US"/>
              <a:pPr/>
              <a:t>‹#›</a:t>
            </a:fld>
            <a:endParaRPr lang="en-US" altLang="en-US"/>
          </a:p>
        </p:txBody>
      </p:sp>
    </p:spTree>
    <p:extLst>
      <p:ext uri="{BB962C8B-B14F-4D97-AF65-F5344CB8AC3E}">
        <p14:creationId xmlns:p14="http://schemas.microsoft.com/office/powerpoint/2010/main" val="19420150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C1BBF-61CF-4D4C-04C1-0AE480FD9942}"/>
              </a:ext>
            </a:extLst>
          </p:cNvPr>
          <p:cNvSpPr>
            <a:spLocks noGrp="1"/>
          </p:cNvSpPr>
          <p:nvPr>
            <p:ph type="title"/>
          </p:nvPr>
        </p:nvSpPr>
        <p:spPr>
          <a:xfrm>
            <a:off x="457200" y="381000"/>
            <a:ext cx="8229600" cy="1371600"/>
          </a:xfrm>
        </p:spPr>
        <p:txBody>
          <a:bodyPr/>
          <a:lstStyle/>
          <a:p>
            <a:r>
              <a:rPr lang="en-US"/>
              <a:t>Click to edit Master title style</a:t>
            </a:r>
            <a:endParaRPr lang="en-GB"/>
          </a:p>
        </p:txBody>
      </p:sp>
      <p:sp>
        <p:nvSpPr>
          <p:cNvPr id="3" name="Table Placeholder 2">
            <a:extLst>
              <a:ext uri="{FF2B5EF4-FFF2-40B4-BE49-F238E27FC236}">
                <a16:creationId xmlns:a16="http://schemas.microsoft.com/office/drawing/2014/main" id="{2C015CD5-5221-6742-05F6-A209D9A830A5}"/>
              </a:ext>
            </a:extLst>
          </p:cNvPr>
          <p:cNvSpPr>
            <a:spLocks noGrp="1"/>
          </p:cNvSpPr>
          <p:nvPr>
            <p:ph type="tbl" idx="1"/>
          </p:nvPr>
        </p:nvSpPr>
        <p:spPr>
          <a:xfrm>
            <a:off x="457200" y="1981200"/>
            <a:ext cx="8229600" cy="4114800"/>
          </a:xfrm>
        </p:spPr>
        <p:txBody>
          <a:bodyPr/>
          <a:lstStyle/>
          <a:p>
            <a:endParaRPr lang="en-GB"/>
          </a:p>
        </p:txBody>
      </p:sp>
      <p:sp>
        <p:nvSpPr>
          <p:cNvPr id="4" name="Date Placeholder 3">
            <a:extLst>
              <a:ext uri="{FF2B5EF4-FFF2-40B4-BE49-F238E27FC236}">
                <a16:creationId xmlns:a16="http://schemas.microsoft.com/office/drawing/2014/main" id="{3F9E3EA4-AD8C-A0B3-D2F9-5A44F38C5EAC}"/>
              </a:ext>
            </a:extLst>
          </p:cNvPr>
          <p:cNvSpPr>
            <a:spLocks noGrp="1"/>
          </p:cNvSpPr>
          <p:nvPr>
            <p:ph type="dt" sz="half" idx="10"/>
          </p:nvPr>
        </p:nvSpPr>
        <p:spPr>
          <a:xfrm>
            <a:off x="457200" y="6245225"/>
            <a:ext cx="2133600" cy="476250"/>
          </a:xfrm>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1F6F379-EB47-E46C-C137-DD6CE8A1951D}"/>
              </a:ext>
            </a:extLst>
          </p:cNvPr>
          <p:cNvSpPr>
            <a:spLocks noGrp="1"/>
          </p:cNvSpPr>
          <p:nvPr>
            <p:ph type="ftr" sz="quarter" idx="11"/>
          </p:nvPr>
        </p:nvSpPr>
        <p:spPr>
          <a:xfrm>
            <a:off x="3124200" y="6245225"/>
            <a:ext cx="2895600" cy="476250"/>
          </a:xfrm>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6128DEA-5258-D2A7-D0E7-2CBB07DF0893}"/>
              </a:ext>
            </a:extLst>
          </p:cNvPr>
          <p:cNvSpPr>
            <a:spLocks noGrp="1"/>
          </p:cNvSpPr>
          <p:nvPr>
            <p:ph type="sldNum" sz="quarter" idx="12"/>
          </p:nvPr>
        </p:nvSpPr>
        <p:spPr>
          <a:xfrm>
            <a:off x="6553200" y="6245225"/>
            <a:ext cx="2133600" cy="476250"/>
          </a:xfrm>
        </p:spPr>
        <p:txBody>
          <a:bodyPr/>
          <a:lstStyle>
            <a:lvl1pPr>
              <a:defRPr/>
            </a:lvl1pPr>
          </a:lstStyle>
          <a:p>
            <a:fld id="{D58B0DBB-36CC-470F-BBFA-AED86A8AF5C6}" type="slidenum">
              <a:rPr lang="en-US" altLang="en-US"/>
              <a:pPr/>
              <a:t>‹#›</a:t>
            </a:fld>
            <a:endParaRPr lang="en-US" altLang="en-US"/>
          </a:p>
        </p:txBody>
      </p:sp>
    </p:spTree>
    <p:extLst>
      <p:ext uri="{BB962C8B-B14F-4D97-AF65-F5344CB8AC3E}">
        <p14:creationId xmlns:p14="http://schemas.microsoft.com/office/powerpoint/2010/main" val="68371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59574-8518-0104-5CDC-FA4379237E4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C048DCA-B786-340E-704D-30F5FD8EA48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13531F-7F54-D679-5E51-9D5047AD396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9E6A85B8-5021-077D-1112-025805EC96E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B1A4F72-9DCD-641F-C4F1-0C954C2B16E5}"/>
              </a:ext>
            </a:extLst>
          </p:cNvPr>
          <p:cNvSpPr>
            <a:spLocks noGrp="1"/>
          </p:cNvSpPr>
          <p:nvPr>
            <p:ph type="sldNum" sz="quarter" idx="12"/>
          </p:nvPr>
        </p:nvSpPr>
        <p:spPr/>
        <p:txBody>
          <a:bodyPr/>
          <a:lstStyle>
            <a:lvl1pPr>
              <a:defRPr/>
            </a:lvl1pPr>
          </a:lstStyle>
          <a:p>
            <a:fld id="{537100C8-42DB-4B58-B9BB-64BD5D6146F9}" type="slidenum">
              <a:rPr lang="en-US" altLang="en-US"/>
              <a:pPr/>
              <a:t>‹#›</a:t>
            </a:fld>
            <a:endParaRPr lang="en-US" altLang="en-US"/>
          </a:p>
        </p:txBody>
      </p:sp>
    </p:spTree>
    <p:extLst>
      <p:ext uri="{BB962C8B-B14F-4D97-AF65-F5344CB8AC3E}">
        <p14:creationId xmlns:p14="http://schemas.microsoft.com/office/powerpoint/2010/main" val="2458170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B4E72-40AB-AAC6-1B77-1F10CFEAEA9E}"/>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7ED767F-1695-09E5-68F2-CEEC1642E86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13F9391D-4DA7-5AF5-B82E-30AF756E3172}"/>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CBFDF1D-E882-F3C1-0992-12F90B9008B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9587917-B056-3293-7AAB-D9891EDE6293}"/>
              </a:ext>
            </a:extLst>
          </p:cNvPr>
          <p:cNvSpPr>
            <a:spLocks noGrp="1"/>
          </p:cNvSpPr>
          <p:nvPr>
            <p:ph type="sldNum" sz="quarter" idx="12"/>
          </p:nvPr>
        </p:nvSpPr>
        <p:spPr/>
        <p:txBody>
          <a:bodyPr/>
          <a:lstStyle>
            <a:lvl1pPr>
              <a:defRPr/>
            </a:lvl1pPr>
          </a:lstStyle>
          <a:p>
            <a:fld id="{4A09AE79-FEB5-46FE-9D55-53B76D03BE8D}" type="slidenum">
              <a:rPr lang="en-US" altLang="en-US"/>
              <a:pPr/>
              <a:t>‹#›</a:t>
            </a:fld>
            <a:endParaRPr lang="en-US" altLang="en-US"/>
          </a:p>
        </p:txBody>
      </p:sp>
    </p:spTree>
    <p:extLst>
      <p:ext uri="{BB962C8B-B14F-4D97-AF65-F5344CB8AC3E}">
        <p14:creationId xmlns:p14="http://schemas.microsoft.com/office/powerpoint/2010/main" val="736872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373AD-8F21-201F-DF26-DA858D67EA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73F24AE-570B-AC24-D221-FECD49766748}"/>
              </a:ext>
            </a:extLst>
          </p:cNvPr>
          <p:cNvSpPr>
            <a:spLocks noGrp="1"/>
          </p:cNvSpPr>
          <p:nvPr>
            <p:ph sz="half" idx="1"/>
          </p:nvPr>
        </p:nvSpPr>
        <p:spPr>
          <a:xfrm>
            <a:off x="457200" y="1981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EA9844-B623-CD4C-FBB9-7C4ED6036B75}"/>
              </a:ext>
            </a:extLst>
          </p:cNvPr>
          <p:cNvSpPr>
            <a:spLocks noGrp="1"/>
          </p:cNvSpPr>
          <p:nvPr>
            <p:ph sz="half" idx="2"/>
          </p:nvPr>
        </p:nvSpPr>
        <p:spPr>
          <a:xfrm>
            <a:off x="4648200" y="1981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C9004E4-176F-F01D-2245-C0DF6402A825}"/>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CB90D8F-9990-7F84-E7B7-E7518FAF2325}"/>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2D48315A-37E6-2A53-6ACD-2531158144A7}"/>
              </a:ext>
            </a:extLst>
          </p:cNvPr>
          <p:cNvSpPr>
            <a:spLocks noGrp="1"/>
          </p:cNvSpPr>
          <p:nvPr>
            <p:ph type="sldNum" sz="quarter" idx="12"/>
          </p:nvPr>
        </p:nvSpPr>
        <p:spPr/>
        <p:txBody>
          <a:bodyPr/>
          <a:lstStyle>
            <a:lvl1pPr>
              <a:defRPr/>
            </a:lvl1pPr>
          </a:lstStyle>
          <a:p>
            <a:fld id="{16E01E40-8F62-4B37-82FA-F61C3E9D613C}" type="slidenum">
              <a:rPr lang="en-US" altLang="en-US"/>
              <a:pPr/>
              <a:t>‹#›</a:t>
            </a:fld>
            <a:endParaRPr lang="en-US" altLang="en-US"/>
          </a:p>
        </p:txBody>
      </p:sp>
    </p:spTree>
    <p:extLst>
      <p:ext uri="{BB962C8B-B14F-4D97-AF65-F5344CB8AC3E}">
        <p14:creationId xmlns:p14="http://schemas.microsoft.com/office/powerpoint/2010/main" val="4001844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5C1AF-B2BB-9D46-2282-6122B331130B}"/>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5739311-6084-CC84-A2F0-EC5B14B805F1}"/>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8868640-014B-1E18-414C-00B379004A70}"/>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2E3225D-AAB6-0929-108A-B84E9DACA4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972FFD-5D78-AEAE-75AF-B8C6CB5C65FA}"/>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401F8A4-5E26-45DE-FDDC-0A8E45196220}"/>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E5A05761-2070-9BAF-5DBF-CD07E1B6AA94}"/>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248BBDAD-B443-6AEF-B55E-80832E1D349B}"/>
              </a:ext>
            </a:extLst>
          </p:cNvPr>
          <p:cNvSpPr>
            <a:spLocks noGrp="1"/>
          </p:cNvSpPr>
          <p:nvPr>
            <p:ph type="sldNum" sz="quarter" idx="12"/>
          </p:nvPr>
        </p:nvSpPr>
        <p:spPr/>
        <p:txBody>
          <a:bodyPr/>
          <a:lstStyle>
            <a:lvl1pPr>
              <a:defRPr/>
            </a:lvl1pPr>
          </a:lstStyle>
          <a:p>
            <a:fld id="{E5990E49-016E-4FF7-88E5-D834CFBD9F1A}" type="slidenum">
              <a:rPr lang="en-US" altLang="en-US"/>
              <a:pPr/>
              <a:t>‹#›</a:t>
            </a:fld>
            <a:endParaRPr lang="en-US" altLang="en-US"/>
          </a:p>
        </p:txBody>
      </p:sp>
    </p:spTree>
    <p:extLst>
      <p:ext uri="{BB962C8B-B14F-4D97-AF65-F5344CB8AC3E}">
        <p14:creationId xmlns:p14="http://schemas.microsoft.com/office/powerpoint/2010/main" val="721223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46FE5-D77C-414A-488B-8A6F943C635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6C7814B-2D0D-608B-F503-3522DAA6D8F2}"/>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9B798A43-C5E9-A11A-F196-A0BF25F1C9BB}"/>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2C3A3815-CAF9-F8AA-4F0D-807365ED1A83}"/>
              </a:ext>
            </a:extLst>
          </p:cNvPr>
          <p:cNvSpPr>
            <a:spLocks noGrp="1"/>
          </p:cNvSpPr>
          <p:nvPr>
            <p:ph type="sldNum" sz="quarter" idx="12"/>
          </p:nvPr>
        </p:nvSpPr>
        <p:spPr/>
        <p:txBody>
          <a:bodyPr/>
          <a:lstStyle>
            <a:lvl1pPr>
              <a:defRPr/>
            </a:lvl1pPr>
          </a:lstStyle>
          <a:p>
            <a:fld id="{D8ADA4C4-B7CD-413A-BC82-15E018E2254B}" type="slidenum">
              <a:rPr lang="en-US" altLang="en-US"/>
              <a:pPr/>
              <a:t>‹#›</a:t>
            </a:fld>
            <a:endParaRPr lang="en-US" altLang="en-US"/>
          </a:p>
        </p:txBody>
      </p:sp>
    </p:spTree>
    <p:extLst>
      <p:ext uri="{BB962C8B-B14F-4D97-AF65-F5344CB8AC3E}">
        <p14:creationId xmlns:p14="http://schemas.microsoft.com/office/powerpoint/2010/main" val="3917226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6DDD3B7-9C3C-47A3-F94A-17296B82B506}"/>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C04B7C92-AA81-EE3B-928C-5003EB14E23B}"/>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A77F7661-5DCB-B9C7-6C17-6FE7E74D5F4C}"/>
              </a:ext>
            </a:extLst>
          </p:cNvPr>
          <p:cNvSpPr>
            <a:spLocks noGrp="1"/>
          </p:cNvSpPr>
          <p:nvPr>
            <p:ph type="sldNum" sz="quarter" idx="12"/>
          </p:nvPr>
        </p:nvSpPr>
        <p:spPr/>
        <p:txBody>
          <a:bodyPr/>
          <a:lstStyle>
            <a:lvl1pPr>
              <a:defRPr/>
            </a:lvl1pPr>
          </a:lstStyle>
          <a:p>
            <a:fld id="{EB85CFEA-1164-44C2-8772-65BAEAC3FAE8}" type="slidenum">
              <a:rPr lang="en-US" altLang="en-US"/>
              <a:pPr/>
              <a:t>‹#›</a:t>
            </a:fld>
            <a:endParaRPr lang="en-US" altLang="en-US"/>
          </a:p>
        </p:txBody>
      </p:sp>
    </p:spTree>
    <p:extLst>
      <p:ext uri="{BB962C8B-B14F-4D97-AF65-F5344CB8AC3E}">
        <p14:creationId xmlns:p14="http://schemas.microsoft.com/office/powerpoint/2010/main" val="125674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CC0D0-95BF-A7E9-4A44-BAD5069D33DD}"/>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5AAFD05-465D-E616-1653-18E1078E0515}"/>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00F6B58-11F4-ECEB-5673-70D6E21C625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F627DC-6C38-B78A-8BC2-4282BA2EBC08}"/>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01B8ACD-6D23-CF4E-8564-C02B0B91856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058E856-1F26-5769-75AA-24C0F44C8CF6}"/>
              </a:ext>
            </a:extLst>
          </p:cNvPr>
          <p:cNvSpPr>
            <a:spLocks noGrp="1"/>
          </p:cNvSpPr>
          <p:nvPr>
            <p:ph type="sldNum" sz="quarter" idx="12"/>
          </p:nvPr>
        </p:nvSpPr>
        <p:spPr/>
        <p:txBody>
          <a:bodyPr/>
          <a:lstStyle>
            <a:lvl1pPr>
              <a:defRPr/>
            </a:lvl1pPr>
          </a:lstStyle>
          <a:p>
            <a:fld id="{B718559F-EFF9-41A3-8371-C4F6EC5E21DD}" type="slidenum">
              <a:rPr lang="en-US" altLang="en-US"/>
              <a:pPr/>
              <a:t>‹#›</a:t>
            </a:fld>
            <a:endParaRPr lang="en-US" altLang="en-US"/>
          </a:p>
        </p:txBody>
      </p:sp>
    </p:spTree>
    <p:extLst>
      <p:ext uri="{BB962C8B-B14F-4D97-AF65-F5344CB8AC3E}">
        <p14:creationId xmlns:p14="http://schemas.microsoft.com/office/powerpoint/2010/main" val="3072477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F2056-1ED6-B146-A6F1-BA4A94C1E0F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4E031F5-5918-7D9C-30AF-F58CBDC55768}"/>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77ADD60-2871-59FA-82D1-906A46F8B2F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55DA93-CB52-7DF6-6911-B9A165B06A08}"/>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86EDCEA3-DF8D-1500-CB47-260365C1F52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DFC30B1B-A12B-EAE2-6E47-22E09A714223}"/>
              </a:ext>
            </a:extLst>
          </p:cNvPr>
          <p:cNvSpPr>
            <a:spLocks noGrp="1"/>
          </p:cNvSpPr>
          <p:nvPr>
            <p:ph type="sldNum" sz="quarter" idx="12"/>
          </p:nvPr>
        </p:nvSpPr>
        <p:spPr/>
        <p:txBody>
          <a:bodyPr/>
          <a:lstStyle>
            <a:lvl1pPr>
              <a:defRPr/>
            </a:lvl1pPr>
          </a:lstStyle>
          <a:p>
            <a:fld id="{278FAA68-1DCC-4222-BF67-CA1C9AC5DE96}" type="slidenum">
              <a:rPr lang="en-US" altLang="en-US"/>
              <a:pPr/>
              <a:t>‹#›</a:t>
            </a:fld>
            <a:endParaRPr lang="en-US" altLang="en-US"/>
          </a:p>
        </p:txBody>
      </p:sp>
    </p:spTree>
    <p:extLst>
      <p:ext uri="{BB962C8B-B14F-4D97-AF65-F5344CB8AC3E}">
        <p14:creationId xmlns:p14="http://schemas.microsoft.com/office/powerpoint/2010/main" val="2594849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9CB55F2A-9E7A-49DA-B38E-55303F7CA30C}"/>
              </a:ext>
            </a:extLst>
          </p:cNvPr>
          <p:cNvSpPr>
            <a:spLocks noGrp="1" noChangeArrowheads="1"/>
          </p:cNvSpPr>
          <p:nvPr>
            <p:ph type="title"/>
          </p:nvPr>
        </p:nvSpPr>
        <p:spPr bwMode="auto">
          <a:xfrm>
            <a:off x="457200" y="3810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147" name="Rectangle 3">
            <a:extLst>
              <a:ext uri="{FF2B5EF4-FFF2-40B4-BE49-F238E27FC236}">
                <a16:creationId xmlns:a16="http://schemas.microsoft.com/office/drawing/2014/main" id="{0C651F8D-052E-B0A7-5497-59AE8A1B0A01}"/>
              </a:ext>
            </a:extLst>
          </p:cNvPr>
          <p:cNvSpPr>
            <a:spLocks noGrp="1" noChangeArrowheads="1"/>
          </p:cNvSpPr>
          <p:nvPr>
            <p:ph type="body" idx="1"/>
          </p:nvPr>
        </p:nvSpPr>
        <p:spPr bwMode="auto">
          <a:xfrm>
            <a:off x="457200" y="1981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48" name="Rectangle 4">
            <a:extLst>
              <a:ext uri="{FF2B5EF4-FFF2-40B4-BE49-F238E27FC236}">
                <a16:creationId xmlns:a16="http://schemas.microsoft.com/office/drawing/2014/main" id="{A9C9D125-2CC3-1318-F1E9-5E56AAED6C7E}"/>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panose="020B0604020202020204" pitchFamily="34" charset="0"/>
              </a:defRPr>
            </a:lvl1pPr>
          </a:lstStyle>
          <a:p>
            <a:endParaRPr lang="en-US" altLang="en-US"/>
          </a:p>
        </p:txBody>
      </p:sp>
      <p:sp>
        <p:nvSpPr>
          <p:cNvPr id="6149" name="Rectangle 5">
            <a:extLst>
              <a:ext uri="{FF2B5EF4-FFF2-40B4-BE49-F238E27FC236}">
                <a16:creationId xmlns:a16="http://schemas.microsoft.com/office/drawing/2014/main" id="{649AE263-1F40-1892-6986-0D8FCFA8458F}"/>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panose="020B0604020202020204" pitchFamily="34" charset="0"/>
              </a:defRPr>
            </a:lvl1pPr>
          </a:lstStyle>
          <a:p>
            <a:endParaRPr lang="en-US" altLang="en-US"/>
          </a:p>
        </p:txBody>
      </p:sp>
      <p:sp>
        <p:nvSpPr>
          <p:cNvPr id="6150" name="Rectangle 6">
            <a:extLst>
              <a:ext uri="{FF2B5EF4-FFF2-40B4-BE49-F238E27FC236}">
                <a16:creationId xmlns:a16="http://schemas.microsoft.com/office/drawing/2014/main" id="{DDA06318-03DE-8F60-B907-E44F72B4FCF0}"/>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panose="020B0604020202020204" pitchFamily="34" charset="0"/>
              </a:defRPr>
            </a:lvl1pPr>
          </a:lstStyle>
          <a:p>
            <a:fld id="{8568C664-5CE2-46A9-8043-A030758DA498}"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9pPr>
    </p:titleStyle>
    <p:bodyStyle>
      <a:lvl1pPr marL="342900" indent="-342900" algn="l" rtl="0" fontAlgn="base">
        <a:spcBef>
          <a:spcPct val="20000"/>
        </a:spcBef>
        <a:spcAft>
          <a:spcPct val="0"/>
        </a:spcAft>
        <a:buClr>
          <a:schemeClr val="hlink"/>
        </a:buClr>
        <a:buSzPct val="65000"/>
        <a:buFont typeface="Wingdings" panose="05000000000000000000" pitchFamily="2" charset="2"/>
        <a:buChar char="n"/>
        <a:defRPr sz="40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65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SzPct val="65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folHlink"/>
        </a:buClr>
        <a:buSzPct val="6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6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a4esl.org/q/f/z/zz86skm.htm"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0BDD7310-15CB-B9AF-FF1B-9DE70C65BA1E}"/>
              </a:ext>
            </a:extLst>
          </p:cNvPr>
          <p:cNvSpPr>
            <a:spLocks noGrp="1" noChangeArrowheads="1"/>
          </p:cNvSpPr>
          <p:nvPr>
            <p:ph type="ctrTitle"/>
          </p:nvPr>
        </p:nvSpPr>
        <p:spPr/>
        <p:txBody>
          <a:bodyPr/>
          <a:lstStyle/>
          <a:p>
            <a:r>
              <a:rPr lang="en-US" altLang="en-US"/>
              <a:t>Correct Uses of the verb BE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19157893-4540-A871-271C-4657ACE28C98}"/>
              </a:ext>
            </a:extLst>
          </p:cNvPr>
          <p:cNvSpPr>
            <a:spLocks noGrp="1" noChangeArrowheads="1"/>
          </p:cNvSpPr>
          <p:nvPr>
            <p:ph type="title"/>
          </p:nvPr>
        </p:nvSpPr>
        <p:spPr>
          <a:xfrm>
            <a:off x="457200" y="-381000"/>
            <a:ext cx="8229600" cy="1371600"/>
          </a:xfrm>
        </p:spPr>
        <p:txBody>
          <a:bodyPr/>
          <a:lstStyle/>
          <a:p>
            <a:r>
              <a:rPr lang="en-US" altLang="en-US" sz="4000"/>
              <a:t>Examples – Present Tense Singular</a:t>
            </a:r>
          </a:p>
        </p:txBody>
      </p:sp>
      <p:graphicFrame>
        <p:nvGraphicFramePr>
          <p:cNvPr id="21550" name="Group 46">
            <a:extLst>
              <a:ext uri="{FF2B5EF4-FFF2-40B4-BE49-F238E27FC236}">
                <a16:creationId xmlns:a16="http://schemas.microsoft.com/office/drawing/2014/main" id="{15D7E489-89E5-9E75-0714-83BB98D1CF20}"/>
              </a:ext>
            </a:extLst>
          </p:cNvPr>
          <p:cNvGraphicFramePr>
            <a:graphicFrameLocks noGrp="1"/>
          </p:cNvGraphicFramePr>
          <p:nvPr>
            <p:ph idx="1"/>
          </p:nvPr>
        </p:nvGraphicFramePr>
        <p:xfrm>
          <a:off x="228600" y="990600"/>
          <a:ext cx="8915400" cy="5410200"/>
        </p:xfrm>
        <a:graphic>
          <a:graphicData uri="http://schemas.openxmlformats.org/drawingml/2006/table">
            <a:tbl>
              <a:tblPr/>
              <a:tblGrid>
                <a:gridCol w="2641600">
                  <a:extLst>
                    <a:ext uri="{9D8B030D-6E8A-4147-A177-3AD203B41FA5}">
                      <a16:colId xmlns:a16="http://schemas.microsoft.com/office/drawing/2014/main" val="2311166427"/>
                    </a:ext>
                  </a:extLst>
                </a:gridCol>
                <a:gridCol w="1568450">
                  <a:extLst>
                    <a:ext uri="{9D8B030D-6E8A-4147-A177-3AD203B41FA5}">
                      <a16:colId xmlns:a16="http://schemas.microsoft.com/office/drawing/2014/main" val="2258092928"/>
                    </a:ext>
                  </a:extLst>
                </a:gridCol>
                <a:gridCol w="4705350">
                  <a:extLst>
                    <a:ext uri="{9D8B030D-6E8A-4147-A177-3AD203B41FA5}">
                      <a16:colId xmlns:a16="http://schemas.microsoft.com/office/drawing/2014/main" val="3438445967"/>
                    </a:ext>
                  </a:extLst>
                </a:gridCol>
              </a:tblGrid>
              <a:tr h="17526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Singular Nouns or </a:t>
                      </a: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Pronouns</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Verbs</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Sentences</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0001907"/>
                  </a:ext>
                </a:extLst>
              </a:tr>
              <a:tr h="12192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am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none" strike="noStrike" cap="none" normalizeH="0" baseline="0">
                          <a:ln>
                            <a:noFill/>
                          </a:ln>
                          <a:solidFill>
                            <a:schemeClr val="folHlink"/>
                          </a:solidFill>
                          <a:effectLst>
                            <a:outerShdw blurRad="38100" dist="38100" dir="2700000" algn="tl">
                              <a:srgbClr val="000000"/>
                            </a:outerShdw>
                          </a:effectLst>
                          <a:latin typeface="Tahoma" panose="020B0604030504040204" pitchFamily="34" charset="0"/>
                          <a:cs typeface="Arial" panose="020B0604020202020204" pitchFamily="34" charset="0"/>
                        </a:rPr>
                        <a:t>I am</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the biggest boy in the valley.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41732180"/>
                  </a:ext>
                </a:extLst>
              </a:tr>
              <a:tr h="12192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Billy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is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none" strike="noStrike" cap="none" normalizeH="0" baseline="0">
                          <a:ln>
                            <a:noFill/>
                          </a:ln>
                          <a:solidFill>
                            <a:schemeClr val="folHlink"/>
                          </a:solidFill>
                          <a:effectLst>
                            <a:outerShdw blurRad="38100" dist="38100" dir="2700000" algn="tl">
                              <a:srgbClr val="000000"/>
                            </a:outerShdw>
                          </a:effectLst>
                          <a:latin typeface="Tahoma" panose="020B0604030504040204" pitchFamily="34" charset="0"/>
                          <a:cs typeface="Arial" panose="020B0604020202020204" pitchFamily="34" charset="0"/>
                        </a:rPr>
                        <a:t>Billy is</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too young to hunt by himself.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11404002"/>
                  </a:ext>
                </a:extLst>
              </a:tr>
              <a:tr h="12192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It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is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none" strike="noStrike" cap="none" normalizeH="0" baseline="0">
                          <a:ln>
                            <a:noFill/>
                          </a:ln>
                          <a:solidFill>
                            <a:schemeClr val="folHlink"/>
                          </a:solidFill>
                          <a:effectLst>
                            <a:outerShdw blurRad="38100" dist="38100" dir="2700000" algn="tl">
                              <a:srgbClr val="000000"/>
                            </a:outerShdw>
                          </a:effectLst>
                          <a:latin typeface="Tahoma" panose="020B0604030504040204" pitchFamily="34" charset="0"/>
                          <a:cs typeface="Arial" panose="020B0604020202020204" pitchFamily="34" charset="0"/>
                        </a:rPr>
                        <a:t>It is</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the biggest coon I have ever seen.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86861903"/>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40EA13F3-288D-94E5-1E3E-93025D818D3A}"/>
              </a:ext>
            </a:extLst>
          </p:cNvPr>
          <p:cNvSpPr>
            <a:spLocks noGrp="1" noChangeArrowheads="1"/>
          </p:cNvSpPr>
          <p:nvPr>
            <p:ph type="title"/>
          </p:nvPr>
        </p:nvSpPr>
        <p:spPr>
          <a:xfrm>
            <a:off x="457200" y="-381000"/>
            <a:ext cx="8229600" cy="1371600"/>
          </a:xfrm>
        </p:spPr>
        <p:txBody>
          <a:bodyPr/>
          <a:lstStyle/>
          <a:p>
            <a:r>
              <a:rPr lang="en-US" altLang="en-US"/>
              <a:t>Examples – Present Tense Plural</a:t>
            </a:r>
          </a:p>
        </p:txBody>
      </p:sp>
      <p:graphicFrame>
        <p:nvGraphicFramePr>
          <p:cNvPr id="23578" name="Group 26">
            <a:extLst>
              <a:ext uri="{FF2B5EF4-FFF2-40B4-BE49-F238E27FC236}">
                <a16:creationId xmlns:a16="http://schemas.microsoft.com/office/drawing/2014/main" id="{51C14CC7-A70A-8122-D77A-8CE9F22B190C}"/>
              </a:ext>
            </a:extLst>
          </p:cNvPr>
          <p:cNvGraphicFramePr>
            <a:graphicFrameLocks noGrp="1"/>
          </p:cNvGraphicFramePr>
          <p:nvPr>
            <p:ph idx="1"/>
          </p:nvPr>
        </p:nvGraphicFramePr>
        <p:xfrm>
          <a:off x="228600" y="762000"/>
          <a:ext cx="8915400" cy="4848225"/>
        </p:xfrm>
        <a:graphic>
          <a:graphicData uri="http://schemas.openxmlformats.org/drawingml/2006/table">
            <a:tbl>
              <a:tblPr/>
              <a:tblGrid>
                <a:gridCol w="2641600">
                  <a:extLst>
                    <a:ext uri="{9D8B030D-6E8A-4147-A177-3AD203B41FA5}">
                      <a16:colId xmlns:a16="http://schemas.microsoft.com/office/drawing/2014/main" val="4161113142"/>
                    </a:ext>
                  </a:extLst>
                </a:gridCol>
                <a:gridCol w="1568450">
                  <a:extLst>
                    <a:ext uri="{9D8B030D-6E8A-4147-A177-3AD203B41FA5}">
                      <a16:colId xmlns:a16="http://schemas.microsoft.com/office/drawing/2014/main" val="3889068443"/>
                    </a:ext>
                  </a:extLst>
                </a:gridCol>
                <a:gridCol w="4705350">
                  <a:extLst>
                    <a:ext uri="{9D8B030D-6E8A-4147-A177-3AD203B41FA5}">
                      <a16:colId xmlns:a16="http://schemas.microsoft.com/office/drawing/2014/main" val="3390372088"/>
                    </a:ext>
                  </a:extLst>
                </a:gridCol>
              </a:tblGrid>
              <a:tr h="15240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Plural</a:t>
                      </a:r>
                      <a:br>
                        <a:rPr kumimoji="0" lang="en-US" altLang="en-US" sz="3600" b="1"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br>
                      <a:r>
                        <a:rPr kumimoji="0" lang="en-US" altLang="en-US" sz="3600" b="1"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Nouns or </a:t>
                      </a: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Pronouns</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Verbs</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Sentences</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91791001"/>
                  </a:ext>
                </a:extLst>
              </a:tr>
              <a:tr h="13716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Hounds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are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none" strike="noStrike" cap="none" normalizeH="0" baseline="0">
                          <a:ln>
                            <a:noFill/>
                          </a:ln>
                          <a:solidFill>
                            <a:schemeClr val="folHlink"/>
                          </a:solidFill>
                          <a:effectLst>
                            <a:outerShdw blurRad="38100" dist="38100" dir="2700000" algn="tl">
                              <a:srgbClr val="000000"/>
                            </a:outerShdw>
                          </a:effectLst>
                          <a:latin typeface="Tahoma" panose="020B0604030504040204" pitchFamily="34" charset="0"/>
                          <a:cs typeface="Arial" panose="020B0604020202020204" pitchFamily="34" charset="0"/>
                        </a:rPr>
                        <a:t>Hounds are</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good hunters.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91107451"/>
                  </a:ext>
                </a:extLst>
              </a:tr>
              <a:tr h="1738313">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You</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are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none" strike="noStrike" cap="none" normalizeH="0" baseline="0">
                          <a:ln>
                            <a:noFill/>
                          </a:ln>
                          <a:solidFill>
                            <a:schemeClr val="folHlink"/>
                          </a:solidFill>
                          <a:effectLst>
                            <a:outerShdw blurRad="38100" dist="38100" dir="2700000" algn="tl">
                              <a:srgbClr val="000000"/>
                            </a:outerShdw>
                          </a:effectLst>
                          <a:latin typeface="Tahoma" panose="020B0604030504040204" pitchFamily="34" charset="0"/>
                          <a:cs typeface="Arial" panose="020B0604020202020204" pitchFamily="34" charset="0"/>
                        </a:rPr>
                        <a:t>You are</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in for a long, cold night.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77541053"/>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C9390EED-CF9D-F989-547A-E941A69BC3D3}"/>
              </a:ext>
            </a:extLst>
          </p:cNvPr>
          <p:cNvSpPr>
            <a:spLocks noGrp="1" noChangeArrowheads="1"/>
          </p:cNvSpPr>
          <p:nvPr>
            <p:ph type="title"/>
          </p:nvPr>
        </p:nvSpPr>
        <p:spPr/>
        <p:txBody>
          <a:bodyPr/>
          <a:lstStyle/>
          <a:p>
            <a:r>
              <a:rPr lang="en-US" altLang="en-US" sz="4000"/>
              <a:t>Write the correct present tense form of be (</a:t>
            </a:r>
            <a:r>
              <a:rPr lang="en-US" altLang="en-US" sz="4000">
                <a:solidFill>
                  <a:schemeClr val="folHlink"/>
                </a:solidFill>
              </a:rPr>
              <a:t>am</a:t>
            </a:r>
            <a:r>
              <a:rPr lang="en-US" altLang="en-US" sz="4000"/>
              <a:t>,</a:t>
            </a:r>
            <a:r>
              <a:rPr lang="en-US" altLang="en-US" sz="4000">
                <a:solidFill>
                  <a:schemeClr val="folHlink"/>
                </a:solidFill>
              </a:rPr>
              <a:t> is</a:t>
            </a:r>
            <a:r>
              <a:rPr lang="en-US" altLang="en-US" sz="4000"/>
              <a:t>,</a:t>
            </a:r>
            <a:r>
              <a:rPr lang="en-US" altLang="en-US" sz="4000">
                <a:solidFill>
                  <a:schemeClr val="folHlink"/>
                </a:solidFill>
              </a:rPr>
              <a:t> are</a:t>
            </a:r>
            <a:r>
              <a:rPr lang="en-US" altLang="en-US" sz="4000"/>
              <a:t>) to complete the sentence. </a:t>
            </a:r>
          </a:p>
        </p:txBody>
      </p:sp>
      <p:sp>
        <p:nvSpPr>
          <p:cNvPr id="28675" name="Rectangle 3">
            <a:extLst>
              <a:ext uri="{FF2B5EF4-FFF2-40B4-BE49-F238E27FC236}">
                <a16:creationId xmlns:a16="http://schemas.microsoft.com/office/drawing/2014/main" id="{7EDC42E6-E63F-0516-4D35-400AF7E35E41}"/>
              </a:ext>
            </a:extLst>
          </p:cNvPr>
          <p:cNvSpPr>
            <a:spLocks noGrp="1" noChangeArrowheads="1"/>
          </p:cNvSpPr>
          <p:nvPr>
            <p:ph type="body" idx="1"/>
          </p:nvPr>
        </p:nvSpPr>
        <p:spPr>
          <a:xfrm>
            <a:off x="457200" y="2667000"/>
            <a:ext cx="8229600" cy="3429000"/>
          </a:xfrm>
        </p:spPr>
        <p:txBody>
          <a:bodyPr/>
          <a:lstStyle/>
          <a:p>
            <a:pPr>
              <a:buFont typeface="Wingdings" panose="05000000000000000000" pitchFamily="2" charset="2"/>
              <a:buNone/>
            </a:pPr>
            <a:r>
              <a:rPr lang="en-US" altLang="en-US"/>
              <a:t>The beautiful night __________ perfect for hunting.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a:extLst>
              <a:ext uri="{FF2B5EF4-FFF2-40B4-BE49-F238E27FC236}">
                <a16:creationId xmlns:a16="http://schemas.microsoft.com/office/drawing/2014/main" id="{0BEED078-A338-B7D2-3FCC-2889F437CA97}"/>
              </a:ext>
            </a:extLst>
          </p:cNvPr>
          <p:cNvSpPr>
            <a:spLocks noGrp="1" noChangeArrowheads="1"/>
          </p:cNvSpPr>
          <p:nvPr>
            <p:ph type="body" idx="1"/>
          </p:nvPr>
        </p:nvSpPr>
        <p:spPr/>
        <p:txBody>
          <a:bodyPr/>
          <a:lstStyle/>
          <a:p>
            <a:pPr>
              <a:buFont typeface="Wingdings" panose="05000000000000000000" pitchFamily="2" charset="2"/>
              <a:buNone/>
            </a:pPr>
            <a:r>
              <a:rPr lang="en-US" altLang="en-US"/>
              <a:t>The beautiful night </a:t>
            </a:r>
            <a:r>
              <a:rPr lang="en-US" altLang="en-US" b="1">
                <a:solidFill>
                  <a:schemeClr val="folHlink"/>
                </a:solidFill>
              </a:rPr>
              <a:t>is</a:t>
            </a:r>
            <a:r>
              <a:rPr lang="en-US" altLang="en-US" b="1"/>
              <a:t> </a:t>
            </a:r>
            <a:r>
              <a:rPr lang="en-US" altLang="en-US"/>
              <a:t>perfect for hunting.</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09BC0C66-A73B-3553-B3D3-611F7740B7F2}"/>
              </a:ext>
            </a:extLst>
          </p:cNvPr>
          <p:cNvSpPr>
            <a:spLocks noGrp="1" noChangeArrowheads="1"/>
          </p:cNvSpPr>
          <p:nvPr>
            <p:ph type="title"/>
          </p:nvPr>
        </p:nvSpPr>
        <p:spPr/>
        <p:txBody>
          <a:bodyPr/>
          <a:lstStyle/>
          <a:p>
            <a:r>
              <a:rPr lang="en-US" altLang="en-US" sz="4000"/>
              <a:t>Write the correct present tense form of be (</a:t>
            </a:r>
            <a:r>
              <a:rPr lang="en-US" altLang="en-US" sz="4000">
                <a:solidFill>
                  <a:schemeClr val="folHlink"/>
                </a:solidFill>
              </a:rPr>
              <a:t>am</a:t>
            </a:r>
            <a:r>
              <a:rPr lang="en-US" altLang="en-US" sz="4000"/>
              <a:t>,</a:t>
            </a:r>
            <a:r>
              <a:rPr lang="en-US" altLang="en-US" sz="4000">
                <a:solidFill>
                  <a:schemeClr val="folHlink"/>
                </a:solidFill>
              </a:rPr>
              <a:t> is</a:t>
            </a:r>
            <a:r>
              <a:rPr lang="en-US" altLang="en-US" sz="4000"/>
              <a:t>,</a:t>
            </a:r>
            <a:r>
              <a:rPr lang="en-US" altLang="en-US" sz="4000">
                <a:solidFill>
                  <a:schemeClr val="folHlink"/>
                </a:solidFill>
              </a:rPr>
              <a:t> are</a:t>
            </a:r>
            <a:r>
              <a:rPr lang="en-US" altLang="en-US" sz="4000"/>
              <a:t>) to complete the sentence.</a:t>
            </a:r>
          </a:p>
        </p:txBody>
      </p:sp>
      <p:sp>
        <p:nvSpPr>
          <p:cNvPr id="31747" name="Rectangle 3">
            <a:extLst>
              <a:ext uri="{FF2B5EF4-FFF2-40B4-BE49-F238E27FC236}">
                <a16:creationId xmlns:a16="http://schemas.microsoft.com/office/drawing/2014/main" id="{F7A0664A-01AA-35A8-7B7D-A05592E8B117}"/>
              </a:ext>
            </a:extLst>
          </p:cNvPr>
          <p:cNvSpPr>
            <a:spLocks noGrp="1" noChangeArrowheads="1"/>
          </p:cNvSpPr>
          <p:nvPr>
            <p:ph type="body" idx="1"/>
          </p:nvPr>
        </p:nvSpPr>
        <p:spPr>
          <a:xfrm>
            <a:off x="381000" y="3352800"/>
            <a:ext cx="8229600" cy="1905000"/>
          </a:xfrm>
        </p:spPr>
        <p:txBody>
          <a:bodyPr/>
          <a:lstStyle/>
          <a:p>
            <a:pPr>
              <a:buFont typeface="Wingdings" panose="05000000000000000000" pitchFamily="2" charset="2"/>
              <a:buNone/>
            </a:pPr>
            <a:r>
              <a:rPr lang="en-US" altLang="en-US"/>
              <a:t>Papa ________ happy to see my ax sharpened.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a:extLst>
              <a:ext uri="{FF2B5EF4-FFF2-40B4-BE49-F238E27FC236}">
                <a16:creationId xmlns:a16="http://schemas.microsoft.com/office/drawing/2014/main" id="{E13868DF-E6FF-DF3E-D1A7-D99EE98D1BBB}"/>
              </a:ext>
            </a:extLst>
          </p:cNvPr>
          <p:cNvSpPr>
            <a:spLocks noGrp="1" noChangeArrowheads="1"/>
          </p:cNvSpPr>
          <p:nvPr>
            <p:ph type="body" idx="1"/>
          </p:nvPr>
        </p:nvSpPr>
        <p:spPr/>
        <p:txBody>
          <a:bodyPr/>
          <a:lstStyle/>
          <a:p>
            <a:pPr>
              <a:buFont typeface="Wingdings" panose="05000000000000000000" pitchFamily="2" charset="2"/>
              <a:buNone/>
            </a:pPr>
            <a:r>
              <a:rPr lang="en-US" altLang="en-US"/>
              <a:t>Papa </a:t>
            </a:r>
            <a:r>
              <a:rPr lang="en-US" altLang="en-US" b="1">
                <a:solidFill>
                  <a:schemeClr val="folHlink"/>
                </a:solidFill>
              </a:rPr>
              <a:t>is </a:t>
            </a:r>
            <a:r>
              <a:rPr lang="en-US" altLang="en-US"/>
              <a:t>happy to see my ax sharpened.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192C1EA4-3602-91CE-6D1D-1FCF0A2A4889}"/>
              </a:ext>
            </a:extLst>
          </p:cNvPr>
          <p:cNvSpPr>
            <a:spLocks noGrp="1" noChangeArrowheads="1"/>
          </p:cNvSpPr>
          <p:nvPr>
            <p:ph type="title"/>
          </p:nvPr>
        </p:nvSpPr>
        <p:spPr/>
        <p:txBody>
          <a:bodyPr/>
          <a:lstStyle/>
          <a:p>
            <a:r>
              <a:rPr lang="en-US" altLang="en-US" sz="4000"/>
              <a:t>Write the correct present tense form of be (</a:t>
            </a:r>
            <a:r>
              <a:rPr lang="en-US" altLang="en-US" sz="4000">
                <a:solidFill>
                  <a:schemeClr val="folHlink"/>
                </a:solidFill>
              </a:rPr>
              <a:t>am</a:t>
            </a:r>
            <a:r>
              <a:rPr lang="en-US" altLang="en-US" sz="4000"/>
              <a:t>,</a:t>
            </a:r>
            <a:r>
              <a:rPr lang="en-US" altLang="en-US" sz="4000">
                <a:solidFill>
                  <a:schemeClr val="folHlink"/>
                </a:solidFill>
              </a:rPr>
              <a:t> is</a:t>
            </a:r>
            <a:r>
              <a:rPr lang="en-US" altLang="en-US" sz="4000"/>
              <a:t>,</a:t>
            </a:r>
            <a:r>
              <a:rPr lang="en-US" altLang="en-US" sz="4000">
                <a:solidFill>
                  <a:schemeClr val="folHlink"/>
                </a:solidFill>
              </a:rPr>
              <a:t> are</a:t>
            </a:r>
            <a:r>
              <a:rPr lang="en-US" altLang="en-US" sz="4000"/>
              <a:t>) to complete the sentence.</a:t>
            </a:r>
          </a:p>
        </p:txBody>
      </p:sp>
      <p:sp>
        <p:nvSpPr>
          <p:cNvPr id="33795" name="Rectangle 3">
            <a:extLst>
              <a:ext uri="{FF2B5EF4-FFF2-40B4-BE49-F238E27FC236}">
                <a16:creationId xmlns:a16="http://schemas.microsoft.com/office/drawing/2014/main" id="{B8121915-1361-F93B-BDDF-344C8DB8A1E3}"/>
              </a:ext>
            </a:extLst>
          </p:cNvPr>
          <p:cNvSpPr>
            <a:spLocks noGrp="1" noChangeArrowheads="1"/>
          </p:cNvSpPr>
          <p:nvPr>
            <p:ph type="body" idx="1"/>
          </p:nvPr>
        </p:nvSpPr>
        <p:spPr>
          <a:xfrm>
            <a:off x="381000" y="2743200"/>
            <a:ext cx="8229600" cy="4114800"/>
          </a:xfrm>
        </p:spPr>
        <p:txBody>
          <a:bodyPr/>
          <a:lstStyle/>
          <a:p>
            <a:pPr>
              <a:buFont typeface="Wingdings" panose="05000000000000000000" pitchFamily="2" charset="2"/>
              <a:buNone/>
            </a:pPr>
            <a:r>
              <a:rPr lang="en-US" altLang="en-US"/>
              <a:t>The hounds ________anxious to go.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a:extLst>
              <a:ext uri="{FF2B5EF4-FFF2-40B4-BE49-F238E27FC236}">
                <a16:creationId xmlns:a16="http://schemas.microsoft.com/office/drawing/2014/main" id="{76CEA170-5758-DC1C-7983-83B42144F0C2}"/>
              </a:ext>
            </a:extLst>
          </p:cNvPr>
          <p:cNvSpPr>
            <a:spLocks noGrp="1" noChangeArrowheads="1"/>
          </p:cNvSpPr>
          <p:nvPr>
            <p:ph type="body" idx="1"/>
          </p:nvPr>
        </p:nvSpPr>
        <p:spPr/>
        <p:txBody>
          <a:bodyPr/>
          <a:lstStyle/>
          <a:p>
            <a:pPr>
              <a:buFont typeface="Wingdings" panose="05000000000000000000" pitchFamily="2" charset="2"/>
              <a:buNone/>
            </a:pPr>
            <a:r>
              <a:rPr lang="en-US" altLang="en-US"/>
              <a:t>The hounds </a:t>
            </a:r>
            <a:r>
              <a:rPr lang="en-US" altLang="en-US" b="1">
                <a:solidFill>
                  <a:schemeClr val="folHlink"/>
                </a:solidFill>
              </a:rPr>
              <a:t>are </a:t>
            </a:r>
            <a:r>
              <a:rPr lang="en-US" altLang="en-US"/>
              <a:t>anxious to go.</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8D8BF030-78B4-C29E-F07C-559CCD764D4B}"/>
              </a:ext>
            </a:extLst>
          </p:cNvPr>
          <p:cNvSpPr>
            <a:spLocks noGrp="1" noChangeArrowheads="1"/>
          </p:cNvSpPr>
          <p:nvPr>
            <p:ph type="title"/>
          </p:nvPr>
        </p:nvSpPr>
        <p:spPr/>
        <p:txBody>
          <a:bodyPr/>
          <a:lstStyle/>
          <a:p>
            <a:r>
              <a:rPr lang="en-US" altLang="en-US" sz="4000"/>
              <a:t>Write the correct present tense form of be (</a:t>
            </a:r>
            <a:r>
              <a:rPr lang="en-US" altLang="en-US" sz="4000">
                <a:solidFill>
                  <a:schemeClr val="folHlink"/>
                </a:solidFill>
              </a:rPr>
              <a:t>am</a:t>
            </a:r>
            <a:r>
              <a:rPr lang="en-US" altLang="en-US" sz="4000"/>
              <a:t>,</a:t>
            </a:r>
            <a:r>
              <a:rPr lang="en-US" altLang="en-US" sz="4000">
                <a:solidFill>
                  <a:schemeClr val="folHlink"/>
                </a:solidFill>
              </a:rPr>
              <a:t> is</a:t>
            </a:r>
            <a:r>
              <a:rPr lang="en-US" altLang="en-US" sz="4000"/>
              <a:t>,</a:t>
            </a:r>
            <a:r>
              <a:rPr lang="en-US" altLang="en-US" sz="4000">
                <a:solidFill>
                  <a:schemeClr val="folHlink"/>
                </a:solidFill>
              </a:rPr>
              <a:t> are</a:t>
            </a:r>
            <a:r>
              <a:rPr lang="en-US" altLang="en-US" sz="4000"/>
              <a:t>) to complete the sentence.</a:t>
            </a:r>
          </a:p>
        </p:txBody>
      </p:sp>
      <p:sp>
        <p:nvSpPr>
          <p:cNvPr id="35843" name="Rectangle 3">
            <a:extLst>
              <a:ext uri="{FF2B5EF4-FFF2-40B4-BE49-F238E27FC236}">
                <a16:creationId xmlns:a16="http://schemas.microsoft.com/office/drawing/2014/main" id="{B33237BF-789E-2916-8CE4-5E5EB65BFDB5}"/>
              </a:ext>
            </a:extLst>
          </p:cNvPr>
          <p:cNvSpPr>
            <a:spLocks noGrp="1" noChangeArrowheads="1"/>
          </p:cNvSpPr>
          <p:nvPr>
            <p:ph type="body" idx="1"/>
          </p:nvPr>
        </p:nvSpPr>
        <p:spPr>
          <a:xfrm>
            <a:off x="457200" y="2971800"/>
            <a:ext cx="8229600" cy="3124200"/>
          </a:xfrm>
        </p:spPr>
        <p:txBody>
          <a:bodyPr/>
          <a:lstStyle/>
          <a:p>
            <a:pPr>
              <a:buFont typeface="Wingdings" panose="05000000000000000000" pitchFamily="2" charset="2"/>
              <a:buNone/>
            </a:pPr>
            <a:r>
              <a:rPr lang="en-US" altLang="en-US"/>
              <a:t>He told the sheriff, "I _______ Billy Colman."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a:extLst>
              <a:ext uri="{FF2B5EF4-FFF2-40B4-BE49-F238E27FC236}">
                <a16:creationId xmlns:a16="http://schemas.microsoft.com/office/drawing/2014/main" id="{44A9A3C2-7A2D-AA48-F1FC-06D128807521}"/>
              </a:ext>
            </a:extLst>
          </p:cNvPr>
          <p:cNvSpPr>
            <a:spLocks noGrp="1" noChangeArrowheads="1"/>
          </p:cNvSpPr>
          <p:nvPr>
            <p:ph type="body" idx="1"/>
          </p:nvPr>
        </p:nvSpPr>
        <p:spPr/>
        <p:txBody>
          <a:bodyPr/>
          <a:lstStyle/>
          <a:p>
            <a:pPr>
              <a:buFont typeface="Wingdings" panose="05000000000000000000" pitchFamily="2" charset="2"/>
              <a:buNone/>
            </a:pPr>
            <a:r>
              <a:rPr lang="en-US" altLang="en-US"/>
              <a:t>He told the sheriff, "I </a:t>
            </a:r>
            <a:r>
              <a:rPr lang="en-US" altLang="en-US" b="1">
                <a:solidFill>
                  <a:schemeClr val="folHlink"/>
                </a:solidFill>
              </a:rPr>
              <a:t>am </a:t>
            </a:r>
            <a:r>
              <a:rPr lang="en-US" altLang="en-US"/>
              <a:t>Billy Colman." </a:t>
            </a:r>
          </a:p>
          <a:p>
            <a:pPr>
              <a:buFont typeface="Wingdings" panose="05000000000000000000" pitchFamily="2" charset="2"/>
              <a:buNone/>
            </a:pPr>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a:extLst>
              <a:ext uri="{FF2B5EF4-FFF2-40B4-BE49-F238E27FC236}">
                <a16:creationId xmlns:a16="http://schemas.microsoft.com/office/drawing/2014/main" id="{4988B359-A573-9C97-20BD-334CC6EC1713}"/>
              </a:ext>
            </a:extLst>
          </p:cNvPr>
          <p:cNvSpPr>
            <a:spLocks noGrp="1" noChangeArrowheads="1"/>
          </p:cNvSpPr>
          <p:nvPr>
            <p:ph type="body" idx="1"/>
          </p:nvPr>
        </p:nvSpPr>
        <p:spPr>
          <a:xfrm>
            <a:off x="457200" y="762000"/>
            <a:ext cx="8229600" cy="5334000"/>
          </a:xfrm>
        </p:spPr>
        <p:txBody>
          <a:bodyPr/>
          <a:lstStyle/>
          <a:p>
            <a:pPr>
              <a:buFont typeface="Wingdings" panose="05000000000000000000" pitchFamily="2" charset="2"/>
              <a:buNone/>
            </a:pPr>
            <a:r>
              <a:rPr lang="en-US" altLang="en-US"/>
              <a:t>In earlier lessons some irregular verbs were included. I’m sure you had no trouble with these because your ears know what sounds correct. However, we will review the rules just in case you become confused.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a:extLst>
              <a:ext uri="{FF2B5EF4-FFF2-40B4-BE49-F238E27FC236}">
                <a16:creationId xmlns:a16="http://schemas.microsoft.com/office/drawing/2014/main" id="{339D1FE9-246D-58C0-5350-A0FC027468D5}"/>
              </a:ext>
            </a:extLst>
          </p:cNvPr>
          <p:cNvSpPr>
            <a:spLocks noGrp="1" noChangeArrowheads="1"/>
          </p:cNvSpPr>
          <p:nvPr>
            <p:ph type="body" idx="1"/>
          </p:nvPr>
        </p:nvSpPr>
        <p:spPr>
          <a:xfrm>
            <a:off x="457200" y="685800"/>
            <a:ext cx="8229600" cy="5410200"/>
          </a:xfrm>
        </p:spPr>
        <p:txBody>
          <a:bodyPr/>
          <a:lstStyle/>
          <a:p>
            <a:pPr algn="ctr">
              <a:buFont typeface="Wingdings" panose="05000000000000000000" pitchFamily="2" charset="2"/>
              <a:buNone/>
            </a:pPr>
            <a:r>
              <a:rPr lang="en-US" altLang="en-US" b="1"/>
              <a:t>Rules for Past Tense</a:t>
            </a:r>
          </a:p>
          <a:p>
            <a:pPr algn="ctr">
              <a:buFont typeface="Wingdings" panose="05000000000000000000" pitchFamily="2" charset="2"/>
              <a:buNone/>
            </a:pPr>
            <a:r>
              <a:rPr lang="en-US" altLang="en-US" b="1"/>
              <a:t> was were</a:t>
            </a:r>
            <a:endParaRPr lang="en-US" altLang="en-US"/>
          </a:p>
          <a:p>
            <a:r>
              <a:rPr lang="en-US" altLang="en-US"/>
              <a:t>Use </a:t>
            </a:r>
            <a:r>
              <a:rPr lang="en-US" altLang="en-US" b="1">
                <a:solidFill>
                  <a:schemeClr val="folHlink"/>
                </a:solidFill>
              </a:rPr>
              <a:t>was</a:t>
            </a:r>
            <a:r>
              <a:rPr lang="en-US" altLang="en-US"/>
              <a:t> when you mean one person place, or thing.</a:t>
            </a:r>
          </a:p>
          <a:p>
            <a:r>
              <a:rPr lang="en-US" altLang="en-US"/>
              <a:t>Use </a:t>
            </a:r>
            <a:r>
              <a:rPr lang="en-US" altLang="en-US" b="1">
                <a:solidFill>
                  <a:schemeClr val="folHlink"/>
                </a:solidFill>
              </a:rPr>
              <a:t>were</a:t>
            </a:r>
            <a:r>
              <a:rPr lang="en-US" altLang="en-US"/>
              <a:t> when you mean more than one person, place, or thing. </a:t>
            </a:r>
          </a:p>
          <a:p>
            <a:pPr>
              <a:buFont typeface="Wingdings" panose="05000000000000000000" pitchFamily="2" charset="2"/>
              <a:buNone/>
            </a:pPr>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6CD2D179-2F6C-0EA7-1FFA-4D6E0ADF3466}"/>
              </a:ext>
            </a:extLst>
          </p:cNvPr>
          <p:cNvSpPr>
            <a:spLocks noGrp="1" noChangeArrowheads="1"/>
          </p:cNvSpPr>
          <p:nvPr>
            <p:ph type="title"/>
          </p:nvPr>
        </p:nvSpPr>
        <p:spPr>
          <a:xfrm>
            <a:off x="457200" y="-381000"/>
            <a:ext cx="8229600" cy="1371600"/>
          </a:xfrm>
        </p:spPr>
        <p:txBody>
          <a:bodyPr/>
          <a:lstStyle/>
          <a:p>
            <a:r>
              <a:rPr lang="en-US" altLang="en-US"/>
              <a:t>Examples – Past Tense Singular</a:t>
            </a:r>
          </a:p>
        </p:txBody>
      </p:sp>
      <p:graphicFrame>
        <p:nvGraphicFramePr>
          <p:cNvPr id="26649" name="Group 25">
            <a:extLst>
              <a:ext uri="{FF2B5EF4-FFF2-40B4-BE49-F238E27FC236}">
                <a16:creationId xmlns:a16="http://schemas.microsoft.com/office/drawing/2014/main" id="{A3B97BB7-3986-7069-3FB4-CDD7F97E724C}"/>
              </a:ext>
            </a:extLst>
          </p:cNvPr>
          <p:cNvGraphicFramePr>
            <a:graphicFrameLocks noGrp="1"/>
          </p:cNvGraphicFramePr>
          <p:nvPr>
            <p:ph idx="1"/>
          </p:nvPr>
        </p:nvGraphicFramePr>
        <p:xfrm>
          <a:off x="228600" y="990600"/>
          <a:ext cx="8915400" cy="5929313"/>
        </p:xfrm>
        <a:graphic>
          <a:graphicData uri="http://schemas.openxmlformats.org/drawingml/2006/table">
            <a:tbl>
              <a:tblPr/>
              <a:tblGrid>
                <a:gridCol w="2641600">
                  <a:extLst>
                    <a:ext uri="{9D8B030D-6E8A-4147-A177-3AD203B41FA5}">
                      <a16:colId xmlns:a16="http://schemas.microsoft.com/office/drawing/2014/main" val="2516843174"/>
                    </a:ext>
                  </a:extLst>
                </a:gridCol>
                <a:gridCol w="1568450">
                  <a:extLst>
                    <a:ext uri="{9D8B030D-6E8A-4147-A177-3AD203B41FA5}">
                      <a16:colId xmlns:a16="http://schemas.microsoft.com/office/drawing/2014/main" val="1031235017"/>
                    </a:ext>
                  </a:extLst>
                </a:gridCol>
                <a:gridCol w="4705350">
                  <a:extLst>
                    <a:ext uri="{9D8B030D-6E8A-4147-A177-3AD203B41FA5}">
                      <a16:colId xmlns:a16="http://schemas.microsoft.com/office/drawing/2014/main" val="1019694236"/>
                    </a:ext>
                  </a:extLst>
                </a:gridCol>
              </a:tblGrid>
              <a:tr h="17526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Singular Nouns or </a:t>
                      </a: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Pronouns</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Verbs</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Sentences</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53189555"/>
                  </a:ext>
                </a:extLst>
              </a:tr>
              <a:tr h="12192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was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none" strike="noStrike" cap="none" normalizeH="0" baseline="0">
                          <a:ln>
                            <a:noFill/>
                          </a:ln>
                          <a:solidFill>
                            <a:schemeClr val="folHlink"/>
                          </a:solidFill>
                          <a:effectLst>
                            <a:outerShdw blurRad="38100" dist="38100" dir="2700000" algn="tl">
                              <a:srgbClr val="000000"/>
                            </a:outerShdw>
                          </a:effectLst>
                          <a:latin typeface="Tahoma" panose="020B0604030504040204" pitchFamily="34" charset="0"/>
                          <a:cs typeface="Arial" panose="020B0604020202020204" pitchFamily="34" charset="0"/>
                        </a:rPr>
                        <a:t>I was</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twelve years old when I caught my first coon.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58493115"/>
                  </a:ext>
                </a:extLst>
              </a:tr>
              <a:tr h="12192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Billy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was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none" strike="noStrike" cap="none" normalizeH="0" baseline="0">
                          <a:ln>
                            <a:noFill/>
                          </a:ln>
                          <a:solidFill>
                            <a:schemeClr val="folHlink"/>
                          </a:solidFill>
                          <a:effectLst>
                            <a:outerShdw blurRad="38100" dist="38100" dir="2700000" algn="tl">
                              <a:srgbClr val="000000"/>
                            </a:outerShdw>
                          </a:effectLst>
                          <a:latin typeface="Tahoma" panose="020B0604030504040204" pitchFamily="34" charset="0"/>
                          <a:cs typeface="Arial" panose="020B0604020202020204" pitchFamily="34" charset="0"/>
                        </a:rPr>
                        <a:t>Billy was</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too cold to stop shaking.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72540849"/>
                  </a:ext>
                </a:extLst>
              </a:tr>
              <a:tr h="12192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It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was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none" strike="noStrike" cap="none" normalizeH="0" baseline="0">
                          <a:ln>
                            <a:noFill/>
                          </a:ln>
                          <a:solidFill>
                            <a:schemeClr val="folHlink"/>
                          </a:solidFill>
                          <a:effectLst>
                            <a:outerShdw blurRad="38100" dist="38100" dir="2700000" algn="tl">
                              <a:srgbClr val="000000"/>
                            </a:outerShdw>
                          </a:effectLst>
                          <a:latin typeface="Tahoma" panose="020B0604030504040204" pitchFamily="34" charset="0"/>
                          <a:cs typeface="Arial" panose="020B0604020202020204" pitchFamily="34" charset="0"/>
                        </a:rPr>
                        <a:t>It was</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time to go home.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56729209"/>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3C143A53-9A30-FD89-AD5C-8CBC166B6C17}"/>
              </a:ext>
            </a:extLst>
          </p:cNvPr>
          <p:cNvSpPr>
            <a:spLocks noGrp="1" noChangeArrowheads="1"/>
          </p:cNvSpPr>
          <p:nvPr>
            <p:ph type="title"/>
          </p:nvPr>
        </p:nvSpPr>
        <p:spPr>
          <a:xfrm>
            <a:off x="457200" y="-381000"/>
            <a:ext cx="8229600" cy="1371600"/>
          </a:xfrm>
        </p:spPr>
        <p:txBody>
          <a:bodyPr/>
          <a:lstStyle/>
          <a:p>
            <a:r>
              <a:rPr lang="en-US" altLang="en-US"/>
              <a:t>Examples – Past Tense Plural</a:t>
            </a:r>
          </a:p>
        </p:txBody>
      </p:sp>
      <p:graphicFrame>
        <p:nvGraphicFramePr>
          <p:cNvPr id="27678" name="Group 30">
            <a:extLst>
              <a:ext uri="{FF2B5EF4-FFF2-40B4-BE49-F238E27FC236}">
                <a16:creationId xmlns:a16="http://schemas.microsoft.com/office/drawing/2014/main" id="{A0D61CB0-0EB8-8C97-F87A-8D9EF2DB9A48}"/>
              </a:ext>
            </a:extLst>
          </p:cNvPr>
          <p:cNvGraphicFramePr>
            <a:graphicFrameLocks noGrp="1"/>
          </p:cNvGraphicFramePr>
          <p:nvPr>
            <p:ph idx="1"/>
          </p:nvPr>
        </p:nvGraphicFramePr>
        <p:xfrm>
          <a:off x="228600" y="762000"/>
          <a:ext cx="8915400" cy="5487988"/>
        </p:xfrm>
        <a:graphic>
          <a:graphicData uri="http://schemas.openxmlformats.org/drawingml/2006/table">
            <a:tbl>
              <a:tblPr/>
              <a:tblGrid>
                <a:gridCol w="2438400">
                  <a:extLst>
                    <a:ext uri="{9D8B030D-6E8A-4147-A177-3AD203B41FA5}">
                      <a16:colId xmlns:a16="http://schemas.microsoft.com/office/drawing/2014/main" val="3228490916"/>
                    </a:ext>
                  </a:extLst>
                </a:gridCol>
                <a:gridCol w="1771650">
                  <a:extLst>
                    <a:ext uri="{9D8B030D-6E8A-4147-A177-3AD203B41FA5}">
                      <a16:colId xmlns:a16="http://schemas.microsoft.com/office/drawing/2014/main" val="839112620"/>
                    </a:ext>
                  </a:extLst>
                </a:gridCol>
                <a:gridCol w="4705350">
                  <a:extLst>
                    <a:ext uri="{9D8B030D-6E8A-4147-A177-3AD203B41FA5}">
                      <a16:colId xmlns:a16="http://schemas.microsoft.com/office/drawing/2014/main" val="1951265128"/>
                    </a:ext>
                  </a:extLst>
                </a:gridCol>
              </a:tblGrid>
              <a:tr h="15240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Plural</a:t>
                      </a:r>
                      <a:br>
                        <a:rPr kumimoji="0" lang="en-US" altLang="en-US" sz="3600" b="1"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br>
                      <a:r>
                        <a:rPr kumimoji="0" lang="en-US" altLang="en-US" sz="3600" b="1"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Nouns or </a:t>
                      </a: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Pronouns</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Verbs</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Sentences</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13731598"/>
                  </a:ext>
                </a:extLst>
              </a:tr>
              <a:tr h="13716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Hounds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were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none" strike="noStrike" cap="none" normalizeH="0" baseline="0">
                          <a:ln>
                            <a:noFill/>
                          </a:ln>
                          <a:solidFill>
                            <a:schemeClr val="folHlink"/>
                          </a:solidFill>
                          <a:effectLst>
                            <a:outerShdw blurRad="38100" dist="38100" dir="2700000" algn="tl">
                              <a:srgbClr val="000000"/>
                            </a:outerShdw>
                          </a:effectLst>
                          <a:latin typeface="Tahoma" panose="020B0604030504040204" pitchFamily="34" charset="0"/>
                          <a:cs typeface="Arial" panose="020B0604020202020204" pitchFamily="34" charset="0"/>
                        </a:rPr>
                        <a:t>Hounds were</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all over the mountain.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48855364"/>
                  </a:ext>
                </a:extLst>
              </a:tr>
              <a:tr h="623888">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We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were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none" strike="noStrike" cap="none" normalizeH="0" baseline="0">
                          <a:ln>
                            <a:noFill/>
                          </a:ln>
                          <a:solidFill>
                            <a:schemeClr val="folHlink"/>
                          </a:solidFill>
                          <a:effectLst>
                            <a:outerShdw blurRad="38100" dist="38100" dir="2700000" algn="tl">
                              <a:srgbClr val="000000"/>
                            </a:outerShdw>
                          </a:effectLst>
                          <a:latin typeface="Tahoma" panose="020B0604030504040204" pitchFamily="34" charset="0"/>
                          <a:cs typeface="Arial" panose="020B0604020202020204" pitchFamily="34" charset="0"/>
                        </a:rPr>
                        <a:t>We were</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here first.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31135892"/>
                  </a:ext>
                </a:extLst>
              </a:tr>
              <a:tr h="1738313">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You</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were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none" strike="noStrike" cap="none" normalizeH="0" baseline="0">
                          <a:ln>
                            <a:noFill/>
                          </a:ln>
                          <a:solidFill>
                            <a:schemeClr val="folHlink"/>
                          </a:solidFill>
                          <a:effectLst>
                            <a:outerShdw blurRad="38100" dist="38100" dir="2700000" algn="tl">
                              <a:srgbClr val="000000"/>
                            </a:outerShdw>
                          </a:effectLst>
                          <a:latin typeface="Tahoma" panose="020B0604030504040204" pitchFamily="34" charset="0"/>
                          <a:cs typeface="Arial" panose="020B0604020202020204" pitchFamily="34" charset="0"/>
                        </a:rPr>
                        <a:t>You were</a:t>
                      </a: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the last one to go home.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44916810"/>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ACC45632-D883-1F9E-E3ED-085D3A11F490}"/>
              </a:ext>
            </a:extLst>
          </p:cNvPr>
          <p:cNvSpPr>
            <a:spLocks noGrp="1" noChangeArrowheads="1"/>
          </p:cNvSpPr>
          <p:nvPr>
            <p:ph type="title"/>
          </p:nvPr>
        </p:nvSpPr>
        <p:spPr/>
        <p:txBody>
          <a:bodyPr/>
          <a:lstStyle/>
          <a:p>
            <a:pPr algn="l"/>
            <a:r>
              <a:rPr lang="en-US" altLang="en-US" sz="4000"/>
              <a:t>Write the correct present tense form of be (</a:t>
            </a:r>
            <a:r>
              <a:rPr lang="en-US" altLang="en-US" sz="4000">
                <a:solidFill>
                  <a:schemeClr val="folHlink"/>
                </a:solidFill>
              </a:rPr>
              <a:t>was</a:t>
            </a:r>
            <a:r>
              <a:rPr lang="en-US" altLang="en-US" sz="4000"/>
              <a:t>,</a:t>
            </a:r>
            <a:r>
              <a:rPr lang="en-US" altLang="en-US" sz="4000">
                <a:solidFill>
                  <a:schemeClr val="folHlink"/>
                </a:solidFill>
              </a:rPr>
              <a:t> were</a:t>
            </a:r>
            <a:r>
              <a:rPr lang="en-US" altLang="en-US" sz="4000"/>
              <a:t>) to complete the sentence.</a:t>
            </a:r>
          </a:p>
        </p:txBody>
      </p:sp>
      <p:sp>
        <p:nvSpPr>
          <p:cNvPr id="37891" name="Rectangle 3">
            <a:extLst>
              <a:ext uri="{FF2B5EF4-FFF2-40B4-BE49-F238E27FC236}">
                <a16:creationId xmlns:a16="http://schemas.microsoft.com/office/drawing/2014/main" id="{C982BB5E-3237-BED8-7D6E-0060524F3201}"/>
              </a:ext>
            </a:extLst>
          </p:cNvPr>
          <p:cNvSpPr>
            <a:spLocks noGrp="1" noChangeArrowheads="1"/>
          </p:cNvSpPr>
          <p:nvPr>
            <p:ph type="body" idx="1"/>
          </p:nvPr>
        </p:nvSpPr>
        <p:spPr>
          <a:xfrm>
            <a:off x="457200" y="2743200"/>
            <a:ext cx="8229600" cy="3352800"/>
          </a:xfrm>
        </p:spPr>
        <p:txBody>
          <a:bodyPr/>
          <a:lstStyle/>
          <a:p>
            <a:pPr>
              <a:buFont typeface="Wingdings" panose="05000000000000000000" pitchFamily="2" charset="2"/>
              <a:buNone/>
            </a:pPr>
            <a:r>
              <a:rPr lang="en-US" altLang="en-US"/>
              <a:t>I ________  as nervous as Samie, our house cat.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a:extLst>
              <a:ext uri="{FF2B5EF4-FFF2-40B4-BE49-F238E27FC236}">
                <a16:creationId xmlns:a16="http://schemas.microsoft.com/office/drawing/2014/main" id="{296B94E0-DBB0-4690-452F-57EE179A81F4}"/>
              </a:ext>
            </a:extLst>
          </p:cNvPr>
          <p:cNvSpPr>
            <a:spLocks noGrp="1" noChangeArrowheads="1"/>
          </p:cNvSpPr>
          <p:nvPr>
            <p:ph type="body" idx="1"/>
          </p:nvPr>
        </p:nvSpPr>
        <p:spPr/>
        <p:txBody>
          <a:bodyPr/>
          <a:lstStyle/>
          <a:p>
            <a:pPr>
              <a:buFont typeface="Wingdings" panose="05000000000000000000" pitchFamily="2" charset="2"/>
              <a:buNone/>
            </a:pPr>
            <a:r>
              <a:rPr lang="en-US" altLang="en-US"/>
              <a:t>I </a:t>
            </a:r>
            <a:r>
              <a:rPr lang="en-US" altLang="en-US" b="1">
                <a:solidFill>
                  <a:schemeClr val="folHlink"/>
                </a:solidFill>
              </a:rPr>
              <a:t>was </a:t>
            </a:r>
            <a:r>
              <a:rPr lang="en-US" altLang="en-US"/>
              <a:t>as nervous as Samie, our house cat.</a:t>
            </a:r>
          </a:p>
          <a:p>
            <a:pPr>
              <a:buFont typeface="Wingdings" panose="05000000000000000000" pitchFamily="2" charset="2"/>
              <a:buNone/>
            </a:pPr>
            <a:endParaRPr lang="en-US"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6DF0238B-CDCB-61B7-F547-D8E54AC8F547}"/>
              </a:ext>
            </a:extLst>
          </p:cNvPr>
          <p:cNvSpPr>
            <a:spLocks noGrp="1" noChangeArrowheads="1"/>
          </p:cNvSpPr>
          <p:nvPr>
            <p:ph type="title"/>
          </p:nvPr>
        </p:nvSpPr>
        <p:spPr/>
        <p:txBody>
          <a:bodyPr/>
          <a:lstStyle/>
          <a:p>
            <a:r>
              <a:rPr lang="en-US" altLang="en-US" sz="4000"/>
              <a:t>Write the correct present tense form of be (</a:t>
            </a:r>
            <a:r>
              <a:rPr lang="en-US" altLang="en-US" sz="4000">
                <a:solidFill>
                  <a:schemeClr val="folHlink"/>
                </a:solidFill>
              </a:rPr>
              <a:t>was</a:t>
            </a:r>
            <a:r>
              <a:rPr lang="en-US" altLang="en-US" sz="4000"/>
              <a:t>,</a:t>
            </a:r>
            <a:r>
              <a:rPr lang="en-US" altLang="en-US" sz="4000">
                <a:solidFill>
                  <a:schemeClr val="folHlink"/>
                </a:solidFill>
              </a:rPr>
              <a:t> were</a:t>
            </a:r>
            <a:r>
              <a:rPr lang="en-US" altLang="en-US" sz="4000"/>
              <a:t>) to complete the sentence.</a:t>
            </a:r>
          </a:p>
        </p:txBody>
      </p:sp>
      <p:sp>
        <p:nvSpPr>
          <p:cNvPr id="39939" name="Rectangle 3">
            <a:extLst>
              <a:ext uri="{FF2B5EF4-FFF2-40B4-BE49-F238E27FC236}">
                <a16:creationId xmlns:a16="http://schemas.microsoft.com/office/drawing/2014/main" id="{F1ADEE6B-052A-9AC9-294F-358BE2F030AF}"/>
              </a:ext>
            </a:extLst>
          </p:cNvPr>
          <p:cNvSpPr>
            <a:spLocks noGrp="1" noChangeArrowheads="1"/>
          </p:cNvSpPr>
          <p:nvPr>
            <p:ph type="body" idx="1"/>
          </p:nvPr>
        </p:nvSpPr>
        <p:spPr>
          <a:xfrm>
            <a:off x="457200" y="3200400"/>
            <a:ext cx="8229600" cy="2895600"/>
          </a:xfrm>
        </p:spPr>
        <p:txBody>
          <a:bodyPr/>
          <a:lstStyle/>
          <a:p>
            <a:pPr>
              <a:buFont typeface="Wingdings" panose="05000000000000000000" pitchFamily="2" charset="2"/>
              <a:buNone/>
            </a:pPr>
            <a:r>
              <a:rPr lang="en-US" altLang="en-US"/>
              <a:t>One of the things I promised Mama _________ to not go into the river.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a:extLst>
              <a:ext uri="{FF2B5EF4-FFF2-40B4-BE49-F238E27FC236}">
                <a16:creationId xmlns:a16="http://schemas.microsoft.com/office/drawing/2014/main" id="{A5722C09-ECA0-02AA-1C7C-80D7324AF61F}"/>
              </a:ext>
            </a:extLst>
          </p:cNvPr>
          <p:cNvSpPr>
            <a:spLocks noGrp="1" noChangeArrowheads="1"/>
          </p:cNvSpPr>
          <p:nvPr>
            <p:ph type="body" idx="1"/>
          </p:nvPr>
        </p:nvSpPr>
        <p:spPr/>
        <p:txBody>
          <a:bodyPr/>
          <a:lstStyle/>
          <a:p>
            <a:pPr>
              <a:buFont typeface="Wingdings" panose="05000000000000000000" pitchFamily="2" charset="2"/>
              <a:buNone/>
            </a:pPr>
            <a:r>
              <a:rPr lang="en-US" altLang="en-US"/>
              <a:t>One of the things I promised Mama </a:t>
            </a:r>
            <a:r>
              <a:rPr lang="en-US" altLang="en-US" b="1">
                <a:solidFill>
                  <a:schemeClr val="folHlink"/>
                </a:solidFill>
              </a:rPr>
              <a:t>was</a:t>
            </a:r>
            <a:r>
              <a:rPr lang="en-US" altLang="en-US"/>
              <a:t> to not go into the river.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481D44FF-E51E-4F40-E19A-7A41049F5E69}"/>
              </a:ext>
            </a:extLst>
          </p:cNvPr>
          <p:cNvSpPr>
            <a:spLocks noGrp="1" noChangeArrowheads="1"/>
          </p:cNvSpPr>
          <p:nvPr>
            <p:ph type="title"/>
          </p:nvPr>
        </p:nvSpPr>
        <p:spPr/>
        <p:txBody>
          <a:bodyPr/>
          <a:lstStyle/>
          <a:p>
            <a:pPr algn="l"/>
            <a:r>
              <a:rPr lang="en-US" altLang="en-US" sz="4000"/>
              <a:t>Write the correct present tense form of be (</a:t>
            </a:r>
            <a:r>
              <a:rPr lang="en-US" altLang="en-US" sz="4000">
                <a:solidFill>
                  <a:schemeClr val="folHlink"/>
                </a:solidFill>
              </a:rPr>
              <a:t>was</a:t>
            </a:r>
            <a:r>
              <a:rPr lang="en-US" altLang="en-US" sz="4000"/>
              <a:t>,</a:t>
            </a:r>
            <a:r>
              <a:rPr lang="en-US" altLang="en-US" sz="4000">
                <a:solidFill>
                  <a:schemeClr val="folHlink"/>
                </a:solidFill>
              </a:rPr>
              <a:t> were</a:t>
            </a:r>
            <a:r>
              <a:rPr lang="en-US" altLang="en-US" sz="4000"/>
              <a:t>) to complete the sentence.</a:t>
            </a:r>
          </a:p>
        </p:txBody>
      </p:sp>
      <p:sp>
        <p:nvSpPr>
          <p:cNvPr id="41987" name="Rectangle 3">
            <a:extLst>
              <a:ext uri="{FF2B5EF4-FFF2-40B4-BE49-F238E27FC236}">
                <a16:creationId xmlns:a16="http://schemas.microsoft.com/office/drawing/2014/main" id="{F88C02BC-6F9F-340C-7EF6-9C0A237975F4}"/>
              </a:ext>
            </a:extLst>
          </p:cNvPr>
          <p:cNvSpPr>
            <a:spLocks noGrp="1" noChangeArrowheads="1"/>
          </p:cNvSpPr>
          <p:nvPr>
            <p:ph type="body" idx="1"/>
          </p:nvPr>
        </p:nvSpPr>
        <p:spPr>
          <a:xfrm>
            <a:off x="457200" y="3429000"/>
            <a:ext cx="8229600" cy="2667000"/>
          </a:xfrm>
        </p:spPr>
        <p:txBody>
          <a:bodyPr/>
          <a:lstStyle/>
          <a:p>
            <a:pPr>
              <a:buFont typeface="Wingdings" panose="05000000000000000000" pitchFamily="2" charset="2"/>
              <a:buNone/>
            </a:pPr>
            <a:r>
              <a:rPr lang="en-US" altLang="en-US"/>
              <a:t>My boots __________ as soft as a hummingbird's nest.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a:extLst>
              <a:ext uri="{FF2B5EF4-FFF2-40B4-BE49-F238E27FC236}">
                <a16:creationId xmlns:a16="http://schemas.microsoft.com/office/drawing/2014/main" id="{86CA41E1-5771-26A1-F5D1-66D56585033F}"/>
              </a:ext>
            </a:extLst>
          </p:cNvPr>
          <p:cNvSpPr>
            <a:spLocks noGrp="1" noChangeArrowheads="1"/>
          </p:cNvSpPr>
          <p:nvPr>
            <p:ph type="body" idx="1"/>
          </p:nvPr>
        </p:nvSpPr>
        <p:spPr/>
        <p:txBody>
          <a:bodyPr/>
          <a:lstStyle/>
          <a:p>
            <a:pPr>
              <a:buFont typeface="Wingdings" panose="05000000000000000000" pitchFamily="2" charset="2"/>
              <a:buNone/>
            </a:pPr>
            <a:r>
              <a:rPr lang="en-US" altLang="en-US"/>
              <a:t>My boots </a:t>
            </a:r>
            <a:r>
              <a:rPr lang="en-US" altLang="en-US" b="1">
                <a:solidFill>
                  <a:schemeClr val="folHlink"/>
                </a:solidFill>
              </a:rPr>
              <a:t>were </a:t>
            </a:r>
            <a:r>
              <a:rPr lang="en-US" altLang="en-US"/>
              <a:t>as soft as a hummingbird's nest.</a:t>
            </a:r>
          </a:p>
          <a:p>
            <a:pPr>
              <a:buFont typeface="Wingdings" panose="05000000000000000000" pitchFamily="2" charset="2"/>
              <a:buNone/>
            </a:pPr>
            <a:endParaRPr lang="en-US"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F78602BF-147D-4443-6AE5-3E8C0F804411}"/>
              </a:ext>
            </a:extLst>
          </p:cNvPr>
          <p:cNvSpPr>
            <a:spLocks noGrp="1" noChangeArrowheads="1"/>
          </p:cNvSpPr>
          <p:nvPr>
            <p:ph type="title"/>
          </p:nvPr>
        </p:nvSpPr>
        <p:spPr/>
        <p:txBody>
          <a:bodyPr/>
          <a:lstStyle/>
          <a:p>
            <a:pPr algn="l"/>
            <a:r>
              <a:rPr lang="en-US" altLang="en-US" sz="4000"/>
              <a:t>Write the correct present tense form of be (</a:t>
            </a:r>
            <a:r>
              <a:rPr lang="en-US" altLang="en-US" sz="4000">
                <a:solidFill>
                  <a:schemeClr val="folHlink"/>
                </a:solidFill>
              </a:rPr>
              <a:t>was</a:t>
            </a:r>
            <a:r>
              <a:rPr lang="en-US" altLang="en-US" sz="4000"/>
              <a:t>,</a:t>
            </a:r>
            <a:r>
              <a:rPr lang="en-US" altLang="en-US" sz="4000">
                <a:solidFill>
                  <a:schemeClr val="folHlink"/>
                </a:solidFill>
              </a:rPr>
              <a:t> were</a:t>
            </a:r>
            <a:r>
              <a:rPr lang="en-US" altLang="en-US" sz="4000"/>
              <a:t>) to complete the sentence.</a:t>
            </a:r>
          </a:p>
        </p:txBody>
      </p:sp>
      <p:sp>
        <p:nvSpPr>
          <p:cNvPr id="44035" name="Rectangle 3">
            <a:extLst>
              <a:ext uri="{FF2B5EF4-FFF2-40B4-BE49-F238E27FC236}">
                <a16:creationId xmlns:a16="http://schemas.microsoft.com/office/drawing/2014/main" id="{FC4629DB-3505-094A-6AE8-5603CFE76A8D}"/>
              </a:ext>
            </a:extLst>
          </p:cNvPr>
          <p:cNvSpPr>
            <a:spLocks noGrp="1" noChangeArrowheads="1"/>
          </p:cNvSpPr>
          <p:nvPr>
            <p:ph type="body" idx="1"/>
          </p:nvPr>
        </p:nvSpPr>
        <p:spPr>
          <a:xfrm>
            <a:off x="457200" y="2667000"/>
            <a:ext cx="8229600" cy="3429000"/>
          </a:xfrm>
        </p:spPr>
        <p:txBody>
          <a:bodyPr/>
          <a:lstStyle/>
          <a:p>
            <a:pPr>
              <a:buFont typeface="Wingdings" panose="05000000000000000000" pitchFamily="2" charset="2"/>
              <a:buNone/>
            </a:pPr>
            <a:r>
              <a:rPr lang="en-US" altLang="en-US"/>
              <a:t>I could tell Mama ______ as worried as a cat in a room full of rocking chairs, and it didn't make me feel too good.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87" name="Rectangle 23">
            <a:extLst>
              <a:ext uri="{FF2B5EF4-FFF2-40B4-BE49-F238E27FC236}">
                <a16:creationId xmlns:a16="http://schemas.microsoft.com/office/drawing/2014/main" id="{2F9DEF06-1C8B-5DC9-FCD1-D8BF0D7C20DC}"/>
              </a:ext>
            </a:extLst>
          </p:cNvPr>
          <p:cNvSpPr>
            <a:spLocks noGrp="1" noChangeArrowheads="1"/>
          </p:cNvSpPr>
          <p:nvPr>
            <p:ph type="title"/>
          </p:nvPr>
        </p:nvSpPr>
        <p:spPr>
          <a:xfrm>
            <a:off x="457200" y="0"/>
            <a:ext cx="8229600" cy="1371600"/>
          </a:xfrm>
        </p:spPr>
        <p:txBody>
          <a:bodyPr/>
          <a:lstStyle/>
          <a:p>
            <a:r>
              <a:rPr lang="en-US" altLang="en-US"/>
              <a:t>Regular verbs work this way.</a:t>
            </a:r>
          </a:p>
        </p:txBody>
      </p:sp>
      <p:graphicFrame>
        <p:nvGraphicFramePr>
          <p:cNvPr id="11313" name="Group 49">
            <a:extLst>
              <a:ext uri="{FF2B5EF4-FFF2-40B4-BE49-F238E27FC236}">
                <a16:creationId xmlns:a16="http://schemas.microsoft.com/office/drawing/2014/main" id="{7EDA8D13-7351-448A-E236-B381389A34F2}"/>
              </a:ext>
            </a:extLst>
          </p:cNvPr>
          <p:cNvGraphicFramePr>
            <a:graphicFrameLocks noGrp="1"/>
          </p:cNvGraphicFramePr>
          <p:nvPr>
            <p:ph idx="1"/>
          </p:nvPr>
        </p:nvGraphicFramePr>
        <p:xfrm>
          <a:off x="838200" y="1468438"/>
          <a:ext cx="7543800" cy="4322762"/>
        </p:xfrm>
        <a:graphic>
          <a:graphicData uri="http://schemas.openxmlformats.org/drawingml/2006/table">
            <a:tbl>
              <a:tblPr/>
              <a:tblGrid>
                <a:gridCol w="4343400">
                  <a:extLst>
                    <a:ext uri="{9D8B030D-6E8A-4147-A177-3AD203B41FA5}">
                      <a16:colId xmlns:a16="http://schemas.microsoft.com/office/drawing/2014/main" val="4250330414"/>
                    </a:ext>
                  </a:extLst>
                </a:gridCol>
                <a:gridCol w="3200400">
                  <a:extLst>
                    <a:ext uri="{9D8B030D-6E8A-4147-A177-3AD203B41FA5}">
                      <a16:colId xmlns:a16="http://schemas.microsoft.com/office/drawing/2014/main" val="505176863"/>
                    </a:ext>
                  </a:extLst>
                </a:gridCol>
              </a:tblGrid>
              <a:tr h="64135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Today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Yesterday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39680343"/>
                  </a:ext>
                </a:extLst>
              </a:tr>
              <a:tr h="126365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He cooks</a:t>
                      </a:r>
                      <a:b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b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I, You, or We cook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cooked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30745670"/>
                  </a:ext>
                </a:extLst>
              </a:tr>
              <a:tr h="1198563">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He fixes</a:t>
                      </a:r>
                      <a:b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b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I, You, or We fix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fixed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48158449"/>
                  </a:ext>
                </a:extLst>
              </a:tr>
              <a:tr h="12192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He picks</a:t>
                      </a:r>
                      <a:b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b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I, You, or We pick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picked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46634092"/>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a:extLst>
              <a:ext uri="{FF2B5EF4-FFF2-40B4-BE49-F238E27FC236}">
                <a16:creationId xmlns:a16="http://schemas.microsoft.com/office/drawing/2014/main" id="{D0305ED8-0993-0588-E5D5-A38A9B765B50}"/>
              </a:ext>
            </a:extLst>
          </p:cNvPr>
          <p:cNvSpPr>
            <a:spLocks noGrp="1" noChangeArrowheads="1"/>
          </p:cNvSpPr>
          <p:nvPr>
            <p:ph type="body" idx="1"/>
          </p:nvPr>
        </p:nvSpPr>
        <p:spPr/>
        <p:txBody>
          <a:bodyPr/>
          <a:lstStyle/>
          <a:p>
            <a:pPr>
              <a:buFont typeface="Wingdings" panose="05000000000000000000" pitchFamily="2" charset="2"/>
              <a:buNone/>
            </a:pPr>
            <a:r>
              <a:rPr lang="en-US" altLang="en-US"/>
              <a:t>I could tell Mama </a:t>
            </a:r>
            <a:r>
              <a:rPr lang="en-US" altLang="en-US" b="1">
                <a:solidFill>
                  <a:schemeClr val="folHlink"/>
                </a:solidFill>
              </a:rPr>
              <a:t>was </a:t>
            </a:r>
            <a:r>
              <a:rPr lang="en-US" altLang="en-US"/>
              <a:t>as worried as a cat in a room full of rocking chairs, and it didn't make me feel too good.</a:t>
            </a:r>
          </a:p>
          <a:p>
            <a:pPr>
              <a:buFont typeface="Wingdings" panose="05000000000000000000" pitchFamily="2" charset="2"/>
              <a:buNone/>
            </a:pPr>
            <a:endParaRPr lang="en-US" altLang="en-US"/>
          </a:p>
          <a:p>
            <a:pPr>
              <a:buFont typeface="Wingdings" panose="05000000000000000000" pitchFamily="2" charset="2"/>
              <a:buNone/>
            </a:pPr>
            <a:endParaRPr lang="en-US"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a:extLst>
              <a:ext uri="{FF2B5EF4-FFF2-40B4-BE49-F238E27FC236}">
                <a16:creationId xmlns:a16="http://schemas.microsoft.com/office/drawing/2014/main" id="{9BFD9E56-A6F0-B6AA-0460-2ED5239B3C1B}"/>
              </a:ext>
            </a:extLst>
          </p:cNvPr>
          <p:cNvSpPr>
            <a:spLocks noGrp="1" noChangeArrowheads="1"/>
          </p:cNvSpPr>
          <p:nvPr>
            <p:ph type="body" idx="1"/>
          </p:nvPr>
        </p:nvSpPr>
        <p:spPr/>
        <p:txBody>
          <a:bodyPr/>
          <a:lstStyle/>
          <a:p>
            <a:pPr>
              <a:buFont typeface="Wingdings" panose="05000000000000000000" pitchFamily="2" charset="2"/>
              <a:buNone/>
            </a:pPr>
            <a:r>
              <a:rPr lang="en-US" altLang="en-US"/>
              <a:t>Practice with this online quiz using forms of </a:t>
            </a:r>
            <a:r>
              <a:rPr lang="en-US" altLang="en-US" b="1">
                <a:solidFill>
                  <a:schemeClr val="folHlink"/>
                </a:solidFill>
              </a:rPr>
              <a:t>Be</a:t>
            </a:r>
            <a:r>
              <a:rPr lang="en-US" altLang="en-US"/>
              <a:t> </a:t>
            </a:r>
          </a:p>
          <a:p>
            <a:pPr>
              <a:buFont typeface="Wingdings" panose="05000000000000000000" pitchFamily="2" charset="2"/>
              <a:buNone/>
            </a:pPr>
            <a:r>
              <a:rPr lang="en-US" altLang="en-US">
                <a:hlinkClick r:id="rId2"/>
              </a:rPr>
              <a:t>http://a4esl.org/q/f/z/zz86skm.htm</a:t>
            </a:r>
            <a:r>
              <a:rPr lang="en-US" altLang="en-US"/>
              <a: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CE65CAEB-5DE9-2BC0-6035-4167F37113C3}"/>
              </a:ext>
            </a:extLst>
          </p:cNvPr>
          <p:cNvSpPr>
            <a:spLocks noGrp="1" noChangeArrowheads="1"/>
          </p:cNvSpPr>
          <p:nvPr>
            <p:ph type="title"/>
          </p:nvPr>
        </p:nvSpPr>
        <p:spPr/>
        <p:txBody>
          <a:bodyPr/>
          <a:lstStyle/>
          <a:p>
            <a:pPr algn="l"/>
            <a:r>
              <a:rPr lang="en-US" altLang="en-US" sz="4000"/>
              <a:t>Practice – Number your paper from 1 to 18. Write the correct answer for each of the following items.</a:t>
            </a:r>
          </a:p>
        </p:txBody>
      </p:sp>
      <p:sp>
        <p:nvSpPr>
          <p:cNvPr id="47107" name="Rectangle 3">
            <a:extLst>
              <a:ext uri="{FF2B5EF4-FFF2-40B4-BE49-F238E27FC236}">
                <a16:creationId xmlns:a16="http://schemas.microsoft.com/office/drawing/2014/main" id="{A8D95A60-90A7-53DF-9930-598B5A6E6BCE}"/>
              </a:ext>
            </a:extLst>
          </p:cNvPr>
          <p:cNvSpPr>
            <a:spLocks noGrp="1" noChangeArrowheads="1"/>
          </p:cNvSpPr>
          <p:nvPr>
            <p:ph type="body" idx="1"/>
          </p:nvPr>
        </p:nvSpPr>
        <p:spPr>
          <a:xfrm>
            <a:off x="457200" y="2819400"/>
            <a:ext cx="8229600" cy="3276600"/>
          </a:xfrm>
        </p:spPr>
        <p:txBody>
          <a:bodyPr/>
          <a:lstStyle/>
          <a:p>
            <a:pPr>
              <a:buFont typeface="Wingdings" panose="05000000000000000000" pitchFamily="2" charset="2"/>
              <a:buNone/>
            </a:pPr>
            <a:r>
              <a:rPr lang="en-US" altLang="en-US"/>
              <a:t>1. We (am, is, are) down by the river bottom in record time.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a:extLst>
              <a:ext uri="{FF2B5EF4-FFF2-40B4-BE49-F238E27FC236}">
                <a16:creationId xmlns:a16="http://schemas.microsoft.com/office/drawing/2014/main" id="{7AB2A7CA-AD1C-B3F8-E3A1-E5849FB106E2}"/>
              </a:ext>
            </a:extLst>
          </p:cNvPr>
          <p:cNvSpPr>
            <a:spLocks noGrp="1" noChangeArrowheads="1"/>
          </p:cNvSpPr>
          <p:nvPr>
            <p:ph type="body" idx="1"/>
          </p:nvPr>
        </p:nvSpPr>
        <p:spPr/>
        <p:txBody>
          <a:bodyPr/>
          <a:lstStyle/>
          <a:p>
            <a:pPr>
              <a:buFont typeface="Wingdings" panose="05000000000000000000" pitchFamily="2" charset="2"/>
              <a:buNone/>
            </a:pPr>
            <a:r>
              <a:rPr lang="en-US" altLang="en-US"/>
              <a:t>2. Because I told Little Ann that today is important, she (am, is, are) ready with her tail wiggling and twisting.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9E840A3E-05A5-06E5-CD68-2340BCA52E8A}"/>
              </a:ext>
            </a:extLst>
          </p:cNvPr>
          <p:cNvSpPr>
            <a:spLocks noGrp="1" noChangeArrowheads="1"/>
          </p:cNvSpPr>
          <p:nvPr>
            <p:ph type="body" idx="1"/>
          </p:nvPr>
        </p:nvSpPr>
        <p:spPr/>
        <p:txBody>
          <a:bodyPr/>
          <a:lstStyle/>
          <a:p>
            <a:pPr>
              <a:buFont typeface="Wingdings" panose="05000000000000000000" pitchFamily="2" charset="2"/>
              <a:buNone/>
            </a:pPr>
            <a:r>
              <a:rPr lang="en-US" altLang="en-US"/>
              <a:t>3. A large raccoon (am, is, are) down in the river bottom.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AA5B551E-67E2-444D-7C8A-3BAFA50B366D}"/>
              </a:ext>
            </a:extLst>
          </p:cNvPr>
          <p:cNvSpPr>
            <a:spLocks noGrp="1" noChangeArrowheads="1"/>
          </p:cNvSpPr>
          <p:nvPr>
            <p:ph type="body" idx="1"/>
          </p:nvPr>
        </p:nvSpPr>
        <p:spPr/>
        <p:txBody>
          <a:bodyPr/>
          <a:lstStyle/>
          <a:p>
            <a:pPr>
              <a:buFont typeface="Wingdings" panose="05000000000000000000" pitchFamily="2" charset="2"/>
              <a:buNone/>
            </a:pPr>
            <a:r>
              <a:rPr lang="en-US" altLang="en-US"/>
              <a:t>4. Hanging on the tool shed (am, is, are) my first hide.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FFBB92AA-82DD-3E4C-AB55-8A7BB84B88A5}"/>
              </a:ext>
            </a:extLst>
          </p:cNvPr>
          <p:cNvSpPr>
            <a:spLocks noGrp="1" noChangeArrowheads="1"/>
          </p:cNvSpPr>
          <p:nvPr>
            <p:ph type="body" idx="1"/>
          </p:nvPr>
        </p:nvSpPr>
        <p:spPr/>
        <p:txBody>
          <a:bodyPr/>
          <a:lstStyle/>
          <a:p>
            <a:pPr>
              <a:buFont typeface="Wingdings" panose="05000000000000000000" pitchFamily="2" charset="2"/>
              <a:buNone/>
            </a:pPr>
            <a:r>
              <a:rPr lang="en-US" altLang="en-US"/>
              <a:t>5. I (am, is, are) old enough to go hunting by myself.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F35ED019-75DB-0F46-AF3F-1A23AAA9FE85}"/>
              </a:ext>
            </a:extLst>
          </p:cNvPr>
          <p:cNvSpPr>
            <a:spLocks noGrp="1" noChangeArrowheads="1"/>
          </p:cNvSpPr>
          <p:nvPr>
            <p:ph type="body" idx="1"/>
          </p:nvPr>
        </p:nvSpPr>
        <p:spPr/>
        <p:txBody>
          <a:bodyPr/>
          <a:lstStyle/>
          <a:p>
            <a:pPr>
              <a:buFont typeface="Wingdings" panose="05000000000000000000" pitchFamily="2" charset="2"/>
              <a:buNone/>
            </a:pPr>
            <a:r>
              <a:rPr lang="en-US" altLang="en-US"/>
              <a:t>6. Two large coons (am, is, are) up in the tree.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DF6DDBD7-5179-2EF3-2F9A-352C5754961C}"/>
              </a:ext>
            </a:extLst>
          </p:cNvPr>
          <p:cNvSpPr>
            <a:spLocks noGrp="1" noChangeArrowheads="1"/>
          </p:cNvSpPr>
          <p:nvPr>
            <p:ph type="body" idx="1"/>
          </p:nvPr>
        </p:nvSpPr>
        <p:spPr/>
        <p:txBody>
          <a:bodyPr/>
          <a:lstStyle/>
          <a:p>
            <a:pPr>
              <a:buFont typeface="Wingdings" panose="05000000000000000000" pitchFamily="2" charset="2"/>
              <a:buNone/>
            </a:pPr>
            <a:r>
              <a:rPr lang="en-US" altLang="en-US"/>
              <a:t>7. While Mama and my sisters (was, were) bundling me up, Papa lit my lantern.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03510727-4B07-81EB-7E30-F0D173E45BE3}"/>
              </a:ext>
            </a:extLst>
          </p:cNvPr>
          <p:cNvSpPr>
            <a:spLocks noGrp="1" noChangeArrowheads="1"/>
          </p:cNvSpPr>
          <p:nvPr>
            <p:ph type="body" idx="1"/>
          </p:nvPr>
        </p:nvSpPr>
        <p:spPr/>
        <p:txBody>
          <a:bodyPr/>
          <a:lstStyle/>
          <a:p>
            <a:pPr>
              <a:buFont typeface="Wingdings" panose="05000000000000000000" pitchFamily="2" charset="2"/>
              <a:buNone/>
            </a:pPr>
            <a:r>
              <a:rPr lang="en-US" altLang="en-US"/>
              <a:t>8. By the large oak tree (was, were) the largest coon I have ever seen.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742C4D79-4773-D302-5F2A-8418B3B3129E}"/>
              </a:ext>
            </a:extLst>
          </p:cNvPr>
          <p:cNvSpPr>
            <a:spLocks noGrp="1" noChangeArrowheads="1"/>
          </p:cNvSpPr>
          <p:nvPr>
            <p:ph type="title"/>
          </p:nvPr>
        </p:nvSpPr>
        <p:spPr/>
        <p:txBody>
          <a:bodyPr/>
          <a:lstStyle/>
          <a:p>
            <a:r>
              <a:rPr lang="en-US" altLang="en-US" sz="4000"/>
              <a:t>Sometimes there’s a pattern to irregular verbs</a:t>
            </a:r>
          </a:p>
        </p:txBody>
      </p:sp>
      <p:graphicFrame>
        <p:nvGraphicFramePr>
          <p:cNvPr id="15397" name="Group 37">
            <a:extLst>
              <a:ext uri="{FF2B5EF4-FFF2-40B4-BE49-F238E27FC236}">
                <a16:creationId xmlns:a16="http://schemas.microsoft.com/office/drawing/2014/main" id="{21AC72D0-C5DA-FBC1-9DCE-E16658AA86EE}"/>
              </a:ext>
            </a:extLst>
          </p:cNvPr>
          <p:cNvGraphicFramePr>
            <a:graphicFrameLocks noGrp="1"/>
          </p:cNvGraphicFramePr>
          <p:nvPr>
            <p:ph idx="1"/>
          </p:nvPr>
        </p:nvGraphicFramePr>
        <p:xfrm>
          <a:off x="533400" y="1828800"/>
          <a:ext cx="7696200" cy="4206875"/>
        </p:xfrm>
        <a:graphic>
          <a:graphicData uri="http://schemas.openxmlformats.org/drawingml/2006/table">
            <a:tbl>
              <a:tblPr/>
              <a:tblGrid>
                <a:gridCol w="4668838">
                  <a:extLst>
                    <a:ext uri="{9D8B030D-6E8A-4147-A177-3AD203B41FA5}">
                      <a16:colId xmlns:a16="http://schemas.microsoft.com/office/drawing/2014/main" val="1470028179"/>
                    </a:ext>
                  </a:extLst>
                </a:gridCol>
                <a:gridCol w="3027362">
                  <a:extLst>
                    <a:ext uri="{9D8B030D-6E8A-4147-A177-3AD203B41FA5}">
                      <a16:colId xmlns:a16="http://schemas.microsoft.com/office/drawing/2014/main" val="399638686"/>
                    </a:ext>
                  </a:extLst>
                </a:gridCol>
              </a:tblGrid>
              <a:tr h="6096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Today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Yesterday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34416935"/>
                  </a:ext>
                </a:extLst>
              </a:tr>
              <a:tr h="11049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He blows</a:t>
                      </a:r>
                      <a:b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b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I, You, or We blow</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blew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30805378"/>
                  </a:ext>
                </a:extLst>
              </a:tr>
              <a:tr h="11049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He grows</a:t>
                      </a:r>
                      <a:b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b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I, You, or We grow</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grew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65565573"/>
                  </a:ext>
                </a:extLst>
              </a:tr>
              <a:tr h="11049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He knows</a:t>
                      </a:r>
                      <a:b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b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I, You, or We know</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knew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32468013"/>
                  </a:ext>
                </a:extLst>
              </a:tr>
            </a:tbl>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A5D544F5-011C-A9DC-C229-7F9BF40FA9CC}"/>
              </a:ext>
            </a:extLst>
          </p:cNvPr>
          <p:cNvSpPr>
            <a:spLocks noGrp="1" noChangeArrowheads="1"/>
          </p:cNvSpPr>
          <p:nvPr>
            <p:ph type="body" idx="1"/>
          </p:nvPr>
        </p:nvSpPr>
        <p:spPr/>
        <p:txBody>
          <a:bodyPr/>
          <a:lstStyle/>
          <a:p>
            <a:pPr>
              <a:buFont typeface="Wingdings" panose="05000000000000000000" pitchFamily="2" charset="2"/>
              <a:buNone/>
            </a:pPr>
            <a:r>
              <a:rPr lang="en-US" altLang="en-US"/>
              <a:t>9. Two pairs of coon eyes (was, were) staring back at Billy.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5EC923F2-CA6A-848D-2D39-E1302C2C88CF}"/>
              </a:ext>
            </a:extLst>
          </p:cNvPr>
          <p:cNvSpPr>
            <a:spLocks noGrp="1" noChangeArrowheads="1"/>
          </p:cNvSpPr>
          <p:nvPr>
            <p:ph type="title"/>
          </p:nvPr>
        </p:nvSpPr>
        <p:spPr>
          <a:xfrm>
            <a:off x="457200" y="0"/>
            <a:ext cx="8229600" cy="1371600"/>
          </a:xfrm>
        </p:spPr>
        <p:txBody>
          <a:bodyPr/>
          <a:lstStyle/>
          <a:p>
            <a:pPr algn="l"/>
            <a:r>
              <a:rPr lang="en-US" altLang="en-US" sz="4000"/>
              <a:t>10. Choose the sentence that is written correctly. </a:t>
            </a:r>
          </a:p>
        </p:txBody>
      </p:sp>
      <p:sp>
        <p:nvSpPr>
          <p:cNvPr id="58371" name="Rectangle 3">
            <a:extLst>
              <a:ext uri="{FF2B5EF4-FFF2-40B4-BE49-F238E27FC236}">
                <a16:creationId xmlns:a16="http://schemas.microsoft.com/office/drawing/2014/main" id="{C8FE61B0-6311-11D7-CC25-487E1C95B4FE}"/>
              </a:ext>
            </a:extLst>
          </p:cNvPr>
          <p:cNvSpPr>
            <a:spLocks noGrp="1" noChangeArrowheads="1"/>
          </p:cNvSpPr>
          <p:nvPr>
            <p:ph type="body" idx="1"/>
          </p:nvPr>
        </p:nvSpPr>
        <p:spPr>
          <a:xfrm>
            <a:off x="0" y="1752600"/>
            <a:ext cx="9144000" cy="4114800"/>
          </a:xfrm>
        </p:spPr>
        <p:txBody>
          <a:bodyPr/>
          <a:lstStyle/>
          <a:p>
            <a:pPr marL="457200" indent="-457200">
              <a:lnSpc>
                <a:spcPct val="80000"/>
              </a:lnSpc>
              <a:buFont typeface="Wingdings" panose="05000000000000000000" pitchFamily="2" charset="2"/>
              <a:buAutoNum type="alphaLcParenR"/>
            </a:pPr>
            <a:r>
              <a:rPr lang="en-US" altLang="en-US" sz="3200"/>
              <a:t>Billy was beside his hounds expecting one of them to bawl, but the hounds were ready for a rest. </a:t>
            </a:r>
          </a:p>
          <a:p>
            <a:pPr marL="457200" indent="-457200">
              <a:lnSpc>
                <a:spcPct val="80000"/>
              </a:lnSpc>
              <a:buFont typeface="Wingdings" panose="05000000000000000000" pitchFamily="2" charset="2"/>
              <a:buAutoNum type="alphaLcParenR"/>
            </a:pPr>
            <a:r>
              <a:rPr lang="en-US" altLang="en-US" sz="3200"/>
              <a:t>Billy was beside his hounds expecting one of them to bawl, but the hounds was ready for a rest. </a:t>
            </a:r>
          </a:p>
          <a:p>
            <a:pPr marL="457200" indent="-457200">
              <a:lnSpc>
                <a:spcPct val="80000"/>
              </a:lnSpc>
              <a:buFont typeface="Wingdings" panose="05000000000000000000" pitchFamily="2" charset="2"/>
              <a:buAutoNum type="alphaLcParenR"/>
            </a:pPr>
            <a:r>
              <a:rPr lang="en-US" altLang="en-US" sz="3200"/>
              <a:t>Billy were beside his hounds expecting one of them to bawl, but the hounds were ready for a rest. </a:t>
            </a:r>
          </a:p>
          <a:p>
            <a:pPr marL="457200" indent="-457200">
              <a:lnSpc>
                <a:spcPct val="80000"/>
              </a:lnSpc>
              <a:buFont typeface="Wingdings" panose="05000000000000000000" pitchFamily="2" charset="2"/>
              <a:buAutoNum type="alphaLcParenR"/>
            </a:pPr>
            <a:r>
              <a:rPr lang="en-US" altLang="en-US" sz="3200"/>
              <a:t>Billy were beside his hounds expecting one of them to bawl, but the hounds was ready for a rest.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131A7B38-D1BF-9156-766F-88085051DC2A}"/>
              </a:ext>
            </a:extLst>
          </p:cNvPr>
          <p:cNvSpPr>
            <a:spLocks noGrp="1" noChangeArrowheads="1"/>
          </p:cNvSpPr>
          <p:nvPr>
            <p:ph type="title"/>
          </p:nvPr>
        </p:nvSpPr>
        <p:spPr>
          <a:xfrm>
            <a:off x="0" y="0"/>
            <a:ext cx="9144000" cy="1752600"/>
          </a:xfrm>
        </p:spPr>
        <p:txBody>
          <a:bodyPr/>
          <a:lstStyle/>
          <a:p>
            <a:pPr algn="l"/>
            <a:r>
              <a:rPr lang="en-US" altLang="en-US" sz="2800"/>
              <a:t>11.  Read this sentence. </a:t>
            </a:r>
            <a:br>
              <a:rPr lang="en-US" altLang="en-US" sz="2800" u="sng"/>
            </a:br>
            <a:r>
              <a:rPr lang="en-US" altLang="en-US" sz="2800" u="sng"/>
              <a:t>Billy is an inexperienced trainer, but Old Dan and Little Ann are the best coon dogs a boy could wish for.</a:t>
            </a:r>
            <a:br>
              <a:rPr lang="en-US" altLang="en-US" sz="2800"/>
            </a:br>
            <a:r>
              <a:rPr lang="en-US" altLang="en-US" sz="2800"/>
              <a:t>What is the correct way to write this sentence?</a:t>
            </a:r>
          </a:p>
        </p:txBody>
      </p:sp>
      <p:sp>
        <p:nvSpPr>
          <p:cNvPr id="59395" name="Rectangle 3">
            <a:extLst>
              <a:ext uri="{FF2B5EF4-FFF2-40B4-BE49-F238E27FC236}">
                <a16:creationId xmlns:a16="http://schemas.microsoft.com/office/drawing/2014/main" id="{FDC539F9-6155-B778-3DD8-0E666D4FE720}"/>
              </a:ext>
            </a:extLst>
          </p:cNvPr>
          <p:cNvSpPr>
            <a:spLocks noGrp="1" noChangeArrowheads="1"/>
          </p:cNvSpPr>
          <p:nvPr>
            <p:ph type="body" idx="1"/>
          </p:nvPr>
        </p:nvSpPr>
        <p:spPr>
          <a:xfrm>
            <a:off x="0" y="1981200"/>
            <a:ext cx="9144000" cy="4876800"/>
          </a:xfrm>
        </p:spPr>
        <p:txBody>
          <a:bodyPr/>
          <a:lstStyle/>
          <a:p>
            <a:pPr marL="533400" indent="-533400">
              <a:lnSpc>
                <a:spcPct val="80000"/>
              </a:lnSpc>
              <a:buFont typeface="Wingdings" panose="05000000000000000000" pitchFamily="2" charset="2"/>
              <a:buAutoNum type="alphaLcParenR"/>
            </a:pPr>
            <a:r>
              <a:rPr lang="en-US" altLang="en-US" sz="3600"/>
              <a:t>Billy am an inexperienced trainer, but Old Dan and Little Ann are the best coon dogs a boy could wish for. </a:t>
            </a:r>
          </a:p>
          <a:p>
            <a:pPr marL="533400" indent="-533400">
              <a:lnSpc>
                <a:spcPct val="80000"/>
              </a:lnSpc>
              <a:buFont typeface="Wingdings" panose="05000000000000000000" pitchFamily="2" charset="2"/>
              <a:buAutoNum type="alphaLcParenR"/>
            </a:pPr>
            <a:r>
              <a:rPr lang="en-US" altLang="en-US" sz="3600"/>
              <a:t>Billy is an inexperienced trainer, but Old Dan and Little Ann is the best coon dogs a boy could wish for. </a:t>
            </a:r>
          </a:p>
          <a:p>
            <a:pPr marL="533400" indent="-533400">
              <a:lnSpc>
                <a:spcPct val="80000"/>
              </a:lnSpc>
              <a:buFont typeface="Wingdings" panose="05000000000000000000" pitchFamily="2" charset="2"/>
              <a:buAutoNum type="alphaLcParenR"/>
            </a:pPr>
            <a:r>
              <a:rPr lang="en-US" altLang="en-US" sz="3600"/>
              <a:t>Billy are an inexperienced trainer, but Old Dan and Little Ann are the best coon dogs a boy could wish for. </a:t>
            </a:r>
          </a:p>
          <a:p>
            <a:pPr marL="533400" indent="-533400">
              <a:lnSpc>
                <a:spcPct val="80000"/>
              </a:lnSpc>
              <a:buFont typeface="Wingdings" panose="05000000000000000000" pitchFamily="2" charset="2"/>
              <a:buAutoNum type="alphaLcParenR"/>
            </a:pPr>
            <a:r>
              <a:rPr lang="en-US" altLang="en-US" sz="3600"/>
              <a:t>Best as is.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491DEAC0-5A50-2A81-0C80-4559D33C615E}"/>
              </a:ext>
            </a:extLst>
          </p:cNvPr>
          <p:cNvSpPr>
            <a:spLocks noGrp="1" noChangeArrowheads="1"/>
          </p:cNvSpPr>
          <p:nvPr>
            <p:ph type="title"/>
          </p:nvPr>
        </p:nvSpPr>
        <p:spPr>
          <a:xfrm>
            <a:off x="457200" y="0"/>
            <a:ext cx="8229600" cy="1371600"/>
          </a:xfrm>
        </p:spPr>
        <p:txBody>
          <a:bodyPr/>
          <a:lstStyle/>
          <a:p>
            <a:pPr algn="l"/>
            <a:r>
              <a:rPr lang="en-US" altLang="en-US" sz="4000"/>
              <a:t>12. Which of the following is </a:t>
            </a:r>
            <a:r>
              <a:rPr lang="en-US" altLang="en-US" sz="4000" b="1"/>
              <a:t>NOT</a:t>
            </a:r>
            <a:r>
              <a:rPr lang="en-US" altLang="en-US" sz="4000"/>
              <a:t> written correctly? </a:t>
            </a:r>
          </a:p>
        </p:txBody>
      </p:sp>
      <p:sp>
        <p:nvSpPr>
          <p:cNvPr id="60419" name="Rectangle 3">
            <a:extLst>
              <a:ext uri="{FF2B5EF4-FFF2-40B4-BE49-F238E27FC236}">
                <a16:creationId xmlns:a16="http://schemas.microsoft.com/office/drawing/2014/main" id="{D1EAD7AF-0732-7D6D-D371-E58712598B08}"/>
              </a:ext>
            </a:extLst>
          </p:cNvPr>
          <p:cNvSpPr>
            <a:spLocks noGrp="1" noChangeArrowheads="1"/>
          </p:cNvSpPr>
          <p:nvPr>
            <p:ph type="body" idx="1"/>
          </p:nvPr>
        </p:nvSpPr>
        <p:spPr>
          <a:xfrm>
            <a:off x="0" y="1752600"/>
            <a:ext cx="9144000" cy="5105400"/>
          </a:xfrm>
        </p:spPr>
        <p:txBody>
          <a:bodyPr/>
          <a:lstStyle/>
          <a:p>
            <a:pPr marL="685800" indent="-685800">
              <a:lnSpc>
                <a:spcPct val="90000"/>
              </a:lnSpc>
              <a:buFont typeface="Wingdings" panose="05000000000000000000" pitchFamily="2" charset="2"/>
              <a:buAutoNum type="alphaLcParenR"/>
            </a:pPr>
            <a:r>
              <a:rPr lang="en-US" altLang="en-US" sz="3600"/>
              <a:t>My dogs were just big, awkward pups, trailing their first live coon. </a:t>
            </a:r>
          </a:p>
          <a:p>
            <a:pPr marL="685800" indent="-685800">
              <a:lnSpc>
                <a:spcPct val="90000"/>
              </a:lnSpc>
              <a:buFont typeface="Wingdings" panose="05000000000000000000" pitchFamily="2" charset="2"/>
              <a:buAutoNum type="alphaLcParenR"/>
            </a:pPr>
            <a:r>
              <a:rPr lang="en-US" altLang="en-US" sz="3600"/>
              <a:t>The ring-tail fool was not going to trick my dogs again. </a:t>
            </a:r>
          </a:p>
          <a:p>
            <a:pPr marL="685800" indent="-685800">
              <a:lnSpc>
                <a:spcPct val="90000"/>
              </a:lnSpc>
              <a:buFont typeface="Wingdings" panose="05000000000000000000" pitchFamily="2" charset="2"/>
              <a:buAutoNum type="alphaLcParenR"/>
            </a:pPr>
            <a:r>
              <a:rPr lang="en-US" altLang="en-US" sz="3600"/>
              <a:t>My dogs didn't know it, but I was pretty well convinced the coon had hidden in the log. </a:t>
            </a:r>
          </a:p>
          <a:p>
            <a:pPr marL="685800" indent="-685800">
              <a:lnSpc>
                <a:spcPct val="90000"/>
              </a:lnSpc>
              <a:buFont typeface="Wingdings" panose="05000000000000000000" pitchFamily="2" charset="2"/>
              <a:buAutoNum type="alphaLcParenR"/>
            </a:pPr>
            <a:r>
              <a:rPr lang="en-US" altLang="en-US" sz="3600"/>
              <a:t>Neither Old Dan or Little Ann were bewildered.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304ECDB9-9940-EF87-476B-073328FE0DAD}"/>
              </a:ext>
            </a:extLst>
          </p:cNvPr>
          <p:cNvSpPr>
            <a:spLocks noGrp="1" noChangeArrowheads="1"/>
          </p:cNvSpPr>
          <p:nvPr>
            <p:ph type="title"/>
          </p:nvPr>
        </p:nvSpPr>
        <p:spPr>
          <a:xfrm>
            <a:off x="457200" y="0"/>
            <a:ext cx="8229600" cy="1371600"/>
          </a:xfrm>
        </p:spPr>
        <p:txBody>
          <a:bodyPr/>
          <a:lstStyle/>
          <a:p>
            <a:pPr algn="l"/>
            <a:r>
              <a:rPr lang="en-US" altLang="en-US" sz="4000"/>
              <a:t>13. Choose the sentence that is written correctly. </a:t>
            </a:r>
          </a:p>
        </p:txBody>
      </p:sp>
      <p:sp>
        <p:nvSpPr>
          <p:cNvPr id="61443" name="Rectangle 3">
            <a:extLst>
              <a:ext uri="{FF2B5EF4-FFF2-40B4-BE49-F238E27FC236}">
                <a16:creationId xmlns:a16="http://schemas.microsoft.com/office/drawing/2014/main" id="{9A4B9486-18B4-FAA2-90CF-ABB8E140EBE7}"/>
              </a:ext>
            </a:extLst>
          </p:cNvPr>
          <p:cNvSpPr>
            <a:spLocks noGrp="1" noChangeArrowheads="1"/>
          </p:cNvSpPr>
          <p:nvPr>
            <p:ph type="body" idx="1"/>
          </p:nvPr>
        </p:nvSpPr>
        <p:spPr>
          <a:xfrm>
            <a:off x="0" y="1752600"/>
            <a:ext cx="9144000" cy="5105400"/>
          </a:xfrm>
        </p:spPr>
        <p:txBody>
          <a:bodyPr/>
          <a:lstStyle/>
          <a:p>
            <a:pPr marL="762000" indent="-762000">
              <a:lnSpc>
                <a:spcPct val="90000"/>
              </a:lnSpc>
              <a:buFont typeface="Wingdings" panose="05000000000000000000" pitchFamily="2" charset="2"/>
              <a:buAutoNum type="alphaLcParenR"/>
            </a:pPr>
            <a:r>
              <a:rPr lang="en-US" altLang="en-US"/>
              <a:t>After seeing that there was nothing to be scared of, once again I were the fearless hunter. </a:t>
            </a:r>
          </a:p>
          <a:p>
            <a:pPr marL="762000" indent="-762000">
              <a:lnSpc>
                <a:spcPct val="90000"/>
              </a:lnSpc>
              <a:buFont typeface="Wingdings" panose="05000000000000000000" pitchFamily="2" charset="2"/>
              <a:buAutoNum type="alphaLcParenR"/>
            </a:pPr>
            <a:r>
              <a:rPr lang="en-US" altLang="en-US"/>
              <a:t>The trails was forgotten as I tore off through the brush. </a:t>
            </a:r>
          </a:p>
          <a:p>
            <a:pPr marL="762000" indent="-762000">
              <a:lnSpc>
                <a:spcPct val="90000"/>
              </a:lnSpc>
              <a:buFont typeface="Wingdings" panose="05000000000000000000" pitchFamily="2" charset="2"/>
              <a:buAutoNum type="alphaLcParenR"/>
            </a:pPr>
            <a:r>
              <a:rPr lang="en-US" altLang="en-US"/>
              <a:t>I are afraid to believe it. </a:t>
            </a:r>
          </a:p>
          <a:p>
            <a:pPr marL="762000" indent="-762000">
              <a:lnSpc>
                <a:spcPct val="90000"/>
              </a:lnSpc>
              <a:buFont typeface="Wingdings" panose="05000000000000000000" pitchFamily="2" charset="2"/>
              <a:buAutoNum type="alphaLcParenR"/>
            </a:pPr>
            <a:r>
              <a:rPr lang="en-US" altLang="en-US"/>
              <a:t>Little Ann is about to stand on the stepping stone in the river.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F8670878-937B-A531-03E7-E2372E51EA83}"/>
              </a:ext>
            </a:extLst>
          </p:cNvPr>
          <p:cNvSpPr>
            <a:spLocks noGrp="1" noChangeArrowheads="1"/>
          </p:cNvSpPr>
          <p:nvPr>
            <p:ph type="title"/>
          </p:nvPr>
        </p:nvSpPr>
        <p:spPr>
          <a:xfrm>
            <a:off x="457200" y="0"/>
            <a:ext cx="8229600" cy="1371600"/>
          </a:xfrm>
        </p:spPr>
        <p:txBody>
          <a:bodyPr/>
          <a:lstStyle/>
          <a:p>
            <a:pPr algn="l"/>
            <a:r>
              <a:rPr lang="en-US" altLang="en-US" sz="4000"/>
              <a:t>14. Which of the following is </a:t>
            </a:r>
            <a:r>
              <a:rPr lang="en-US" altLang="en-US" sz="4000" b="1"/>
              <a:t>NOT</a:t>
            </a:r>
            <a:r>
              <a:rPr lang="en-US" altLang="en-US" sz="4000"/>
              <a:t> written correctly? </a:t>
            </a:r>
          </a:p>
        </p:txBody>
      </p:sp>
      <p:sp>
        <p:nvSpPr>
          <p:cNvPr id="62467" name="Rectangle 3">
            <a:extLst>
              <a:ext uri="{FF2B5EF4-FFF2-40B4-BE49-F238E27FC236}">
                <a16:creationId xmlns:a16="http://schemas.microsoft.com/office/drawing/2014/main" id="{27E1232E-996D-DC37-3489-5CEA76FA8E36}"/>
              </a:ext>
            </a:extLst>
          </p:cNvPr>
          <p:cNvSpPr>
            <a:spLocks noGrp="1" noChangeArrowheads="1"/>
          </p:cNvSpPr>
          <p:nvPr>
            <p:ph type="body" idx="1"/>
          </p:nvPr>
        </p:nvSpPr>
        <p:spPr>
          <a:xfrm>
            <a:off x="0" y="1752600"/>
            <a:ext cx="9144000" cy="5105400"/>
          </a:xfrm>
        </p:spPr>
        <p:txBody>
          <a:bodyPr/>
          <a:lstStyle/>
          <a:p>
            <a:pPr marL="762000" indent="-762000">
              <a:lnSpc>
                <a:spcPct val="90000"/>
              </a:lnSpc>
              <a:buFont typeface="Wingdings" panose="05000000000000000000" pitchFamily="2" charset="2"/>
              <a:buAutoNum type="alphaLcParenR"/>
            </a:pPr>
            <a:r>
              <a:rPr lang="en-US" altLang="en-US" sz="3600"/>
              <a:t>It was the king of the woods, towering far above the smaller trees. </a:t>
            </a:r>
          </a:p>
          <a:p>
            <a:pPr marL="762000" indent="-762000">
              <a:lnSpc>
                <a:spcPct val="90000"/>
              </a:lnSpc>
              <a:buFont typeface="Wingdings" panose="05000000000000000000" pitchFamily="2" charset="2"/>
              <a:buAutoNum type="alphaLcParenR"/>
            </a:pPr>
            <a:r>
              <a:rPr lang="en-US" altLang="en-US" sz="3600"/>
              <a:t>The huge limbs was spreading out over the small birch, ash, box elder, and water oak. </a:t>
            </a:r>
          </a:p>
          <a:p>
            <a:pPr marL="762000" indent="-762000">
              <a:lnSpc>
                <a:spcPct val="90000"/>
              </a:lnSpc>
              <a:buFont typeface="Wingdings" panose="05000000000000000000" pitchFamily="2" charset="2"/>
              <a:buAutoNum type="alphaLcParenR"/>
            </a:pPr>
            <a:r>
              <a:rPr lang="en-US" altLang="en-US" sz="3600"/>
              <a:t>I am the one who named this tree "the giant". </a:t>
            </a:r>
          </a:p>
          <a:p>
            <a:pPr marL="762000" indent="-762000">
              <a:lnSpc>
                <a:spcPct val="90000"/>
              </a:lnSpc>
              <a:buFont typeface="Wingdings" panose="05000000000000000000" pitchFamily="2" charset="2"/>
              <a:buAutoNum type="alphaLcParenR"/>
            </a:pPr>
            <a:r>
              <a:rPr lang="en-US" altLang="en-US" sz="3600"/>
              <a:t>I was thinking of going to the river to wash my face in cool water.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2ED78050-6277-0FE5-AEFB-2F116DDA1F0F}"/>
              </a:ext>
            </a:extLst>
          </p:cNvPr>
          <p:cNvSpPr>
            <a:spLocks noGrp="1" noChangeArrowheads="1"/>
          </p:cNvSpPr>
          <p:nvPr>
            <p:ph type="title"/>
          </p:nvPr>
        </p:nvSpPr>
        <p:spPr/>
        <p:txBody>
          <a:bodyPr/>
          <a:lstStyle/>
          <a:p>
            <a:pPr algn="l"/>
            <a:r>
              <a:rPr lang="en-US" altLang="en-US" sz="4000"/>
              <a:t>15.  Which sentence in the paragraph below contains a mistake?</a:t>
            </a:r>
          </a:p>
        </p:txBody>
      </p:sp>
      <p:sp>
        <p:nvSpPr>
          <p:cNvPr id="63491" name="Rectangle 3">
            <a:extLst>
              <a:ext uri="{FF2B5EF4-FFF2-40B4-BE49-F238E27FC236}">
                <a16:creationId xmlns:a16="http://schemas.microsoft.com/office/drawing/2014/main" id="{DAFAE287-C8D5-F26B-034E-9E6FD636346C}"/>
              </a:ext>
            </a:extLst>
          </p:cNvPr>
          <p:cNvSpPr>
            <a:spLocks noGrp="1" noChangeArrowheads="1"/>
          </p:cNvSpPr>
          <p:nvPr>
            <p:ph type="body" idx="1"/>
          </p:nvPr>
        </p:nvSpPr>
        <p:spPr>
          <a:xfrm>
            <a:off x="0" y="1981200"/>
            <a:ext cx="9144000" cy="4876800"/>
          </a:xfrm>
        </p:spPr>
        <p:txBody>
          <a:bodyPr/>
          <a:lstStyle/>
          <a:p>
            <a:pPr>
              <a:buFont typeface="Wingdings" panose="05000000000000000000" pitchFamily="2" charset="2"/>
              <a:buNone/>
            </a:pPr>
            <a:r>
              <a:rPr lang="en-US" altLang="en-US" sz="3600"/>
              <a:t>(1) The raccoon are a furry animal that has a bushy ringed tail. (2) Their fur coloring makes them appear to be wearing masks. (3) This is why they have been given the nickname "Bandit". (4) The "mask" goes across the raccoon's face from cheek to cheek then around the eyes above the nose.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FB3FF1B1-B52D-7C5F-7061-113438BAFC53}"/>
              </a:ext>
            </a:extLst>
          </p:cNvPr>
          <p:cNvSpPr>
            <a:spLocks noGrp="1" noChangeArrowheads="1"/>
          </p:cNvSpPr>
          <p:nvPr>
            <p:ph type="title"/>
          </p:nvPr>
        </p:nvSpPr>
        <p:spPr/>
        <p:txBody>
          <a:bodyPr/>
          <a:lstStyle/>
          <a:p>
            <a:pPr algn="l"/>
            <a:r>
              <a:rPr lang="en-US" altLang="en-US" sz="4000"/>
              <a:t>16.  Which sentence in the paragraph below contains a mistake?</a:t>
            </a:r>
          </a:p>
        </p:txBody>
      </p:sp>
      <p:sp>
        <p:nvSpPr>
          <p:cNvPr id="64515" name="Rectangle 3">
            <a:extLst>
              <a:ext uri="{FF2B5EF4-FFF2-40B4-BE49-F238E27FC236}">
                <a16:creationId xmlns:a16="http://schemas.microsoft.com/office/drawing/2014/main" id="{FA4679CD-7216-EEAD-A366-A7C5A5B56914}"/>
              </a:ext>
            </a:extLst>
          </p:cNvPr>
          <p:cNvSpPr>
            <a:spLocks noGrp="1" noChangeArrowheads="1"/>
          </p:cNvSpPr>
          <p:nvPr>
            <p:ph type="body" idx="1"/>
          </p:nvPr>
        </p:nvSpPr>
        <p:spPr>
          <a:xfrm>
            <a:off x="0" y="2362200"/>
            <a:ext cx="9144000" cy="4495800"/>
          </a:xfrm>
        </p:spPr>
        <p:txBody>
          <a:bodyPr/>
          <a:lstStyle/>
          <a:p>
            <a:pPr>
              <a:buFont typeface="Wingdings" panose="05000000000000000000" pitchFamily="2" charset="2"/>
              <a:buNone/>
            </a:pPr>
            <a:r>
              <a:rPr lang="en-US" altLang="en-US"/>
              <a:t>(1) The fur on the mask is a dark brown color. (2)The rest of the raccoon's fur are gray to a blackish color. (3) The tail of a raccoon has rings of different colors. (4) The rings are black and light brown or gray. </a:t>
            </a:r>
          </a:p>
          <a:p>
            <a:pPr>
              <a:buFont typeface="Wingdings" panose="05000000000000000000" pitchFamily="2" charset="2"/>
              <a:buNone/>
            </a:pPr>
            <a:r>
              <a:rPr lang="en-US" altLang="en-US"/>
              <a:t>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1D97199E-053F-4BA4-4394-C70E3FF3C5E6}"/>
              </a:ext>
            </a:extLst>
          </p:cNvPr>
          <p:cNvSpPr>
            <a:spLocks noGrp="1" noChangeArrowheads="1"/>
          </p:cNvSpPr>
          <p:nvPr>
            <p:ph type="title"/>
          </p:nvPr>
        </p:nvSpPr>
        <p:spPr/>
        <p:txBody>
          <a:bodyPr/>
          <a:lstStyle/>
          <a:p>
            <a:pPr algn="l"/>
            <a:r>
              <a:rPr lang="en-US" altLang="en-US" sz="4000"/>
              <a:t>17.  Which sentence in the paragraph below contains a mistake?</a:t>
            </a:r>
          </a:p>
        </p:txBody>
      </p:sp>
      <p:sp>
        <p:nvSpPr>
          <p:cNvPr id="65539" name="Rectangle 3">
            <a:extLst>
              <a:ext uri="{FF2B5EF4-FFF2-40B4-BE49-F238E27FC236}">
                <a16:creationId xmlns:a16="http://schemas.microsoft.com/office/drawing/2014/main" id="{B52005BA-B851-0415-68FA-B80721C5BC6F}"/>
              </a:ext>
            </a:extLst>
          </p:cNvPr>
          <p:cNvSpPr>
            <a:spLocks noGrp="1" noChangeArrowheads="1"/>
          </p:cNvSpPr>
          <p:nvPr>
            <p:ph type="body" idx="1"/>
          </p:nvPr>
        </p:nvSpPr>
        <p:spPr>
          <a:xfrm>
            <a:off x="0" y="2362200"/>
            <a:ext cx="9144000" cy="4495800"/>
          </a:xfrm>
        </p:spPr>
        <p:txBody>
          <a:bodyPr/>
          <a:lstStyle/>
          <a:p>
            <a:pPr>
              <a:buFont typeface="Wingdings" panose="05000000000000000000" pitchFamily="2" charset="2"/>
              <a:buNone/>
            </a:pPr>
            <a:r>
              <a:rPr lang="en-US" altLang="en-US"/>
              <a:t>(1) Seven species of raccoons live in the world. (2) The northern raccoon are 30 to 38 inches long. (3) They weigh 12 to 25 pounds.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753123B4-17AC-8FB4-1D79-A9AD62D903B7}"/>
              </a:ext>
            </a:extLst>
          </p:cNvPr>
          <p:cNvSpPr>
            <a:spLocks noGrp="1" noChangeArrowheads="1"/>
          </p:cNvSpPr>
          <p:nvPr>
            <p:ph type="title"/>
          </p:nvPr>
        </p:nvSpPr>
        <p:spPr/>
        <p:txBody>
          <a:bodyPr/>
          <a:lstStyle/>
          <a:p>
            <a:pPr algn="l"/>
            <a:r>
              <a:rPr lang="en-US" altLang="en-US" sz="4000"/>
              <a:t>18.  Which sentence in the paragraph below contains a mistake?</a:t>
            </a:r>
          </a:p>
        </p:txBody>
      </p:sp>
      <p:sp>
        <p:nvSpPr>
          <p:cNvPr id="66563" name="Rectangle 3">
            <a:extLst>
              <a:ext uri="{FF2B5EF4-FFF2-40B4-BE49-F238E27FC236}">
                <a16:creationId xmlns:a16="http://schemas.microsoft.com/office/drawing/2014/main" id="{2462B028-F4F5-CC0E-7681-A308FB4947E5}"/>
              </a:ext>
            </a:extLst>
          </p:cNvPr>
          <p:cNvSpPr>
            <a:spLocks noGrp="1" noChangeArrowheads="1"/>
          </p:cNvSpPr>
          <p:nvPr>
            <p:ph type="body" idx="1"/>
          </p:nvPr>
        </p:nvSpPr>
        <p:spPr>
          <a:xfrm>
            <a:off x="0" y="2362200"/>
            <a:ext cx="9144000" cy="4495800"/>
          </a:xfrm>
        </p:spPr>
        <p:txBody>
          <a:bodyPr/>
          <a:lstStyle/>
          <a:p>
            <a:pPr>
              <a:buFont typeface="Wingdings" panose="05000000000000000000" pitchFamily="2" charset="2"/>
              <a:buNone/>
            </a:pPr>
            <a:r>
              <a:rPr lang="en-US" altLang="en-US"/>
              <a:t>(1) Raccoons have stiff, long hair. (2) The hair are generally gray with yellow or brown. (3) Raccoons have tails which are 12 inches long.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040FDBB-556E-8C5E-1807-5800C85ECBE9}"/>
              </a:ext>
            </a:extLst>
          </p:cNvPr>
          <p:cNvSpPr>
            <a:spLocks noGrp="1" noChangeArrowheads="1"/>
          </p:cNvSpPr>
          <p:nvPr>
            <p:ph type="title"/>
          </p:nvPr>
        </p:nvSpPr>
        <p:spPr/>
        <p:txBody>
          <a:bodyPr/>
          <a:lstStyle/>
          <a:p>
            <a:r>
              <a:rPr lang="en-US" altLang="en-US"/>
              <a:t>Sometimes there’s no pattern</a:t>
            </a:r>
          </a:p>
        </p:txBody>
      </p:sp>
      <p:graphicFrame>
        <p:nvGraphicFramePr>
          <p:cNvPr id="16417" name="Group 33">
            <a:extLst>
              <a:ext uri="{FF2B5EF4-FFF2-40B4-BE49-F238E27FC236}">
                <a16:creationId xmlns:a16="http://schemas.microsoft.com/office/drawing/2014/main" id="{1E39720B-9E78-7991-D0AF-4CE8025DB811}"/>
              </a:ext>
            </a:extLst>
          </p:cNvPr>
          <p:cNvGraphicFramePr>
            <a:graphicFrameLocks noGrp="1"/>
          </p:cNvGraphicFramePr>
          <p:nvPr>
            <p:ph idx="1"/>
          </p:nvPr>
        </p:nvGraphicFramePr>
        <p:xfrm>
          <a:off x="457200" y="1752600"/>
          <a:ext cx="8229600" cy="4252913"/>
        </p:xfrm>
        <a:graphic>
          <a:graphicData uri="http://schemas.openxmlformats.org/drawingml/2006/table">
            <a:tbl>
              <a:tblPr/>
              <a:tblGrid>
                <a:gridCol w="5181600">
                  <a:extLst>
                    <a:ext uri="{9D8B030D-6E8A-4147-A177-3AD203B41FA5}">
                      <a16:colId xmlns:a16="http://schemas.microsoft.com/office/drawing/2014/main" val="2478131232"/>
                    </a:ext>
                  </a:extLst>
                </a:gridCol>
                <a:gridCol w="3048000">
                  <a:extLst>
                    <a:ext uri="{9D8B030D-6E8A-4147-A177-3AD203B41FA5}">
                      <a16:colId xmlns:a16="http://schemas.microsoft.com/office/drawing/2014/main" val="178667746"/>
                    </a:ext>
                  </a:extLst>
                </a:gridCol>
              </a:tblGrid>
              <a:tr h="6858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Today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Yesterday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48985003"/>
                  </a:ext>
                </a:extLst>
              </a:tr>
              <a:tr h="11049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He rides</a:t>
                      </a:r>
                      <a:b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b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I, You, or We ride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rode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21249322"/>
                  </a:ext>
                </a:extLst>
              </a:tr>
              <a:tr h="11049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He slides</a:t>
                      </a:r>
                      <a:b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b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I, You, or We slide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slid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54798291"/>
                  </a:ext>
                </a:extLst>
              </a:tr>
              <a:tr h="11049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He wakes</a:t>
                      </a:r>
                      <a:b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b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 I, You, or We wake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woke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81145675"/>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FD1A0BEF-F51F-5E40-35DC-8BE0CD94D256}"/>
              </a:ext>
            </a:extLst>
          </p:cNvPr>
          <p:cNvSpPr>
            <a:spLocks noGrp="1" noChangeArrowheads="1"/>
          </p:cNvSpPr>
          <p:nvPr>
            <p:ph type="title"/>
          </p:nvPr>
        </p:nvSpPr>
        <p:spPr>
          <a:xfrm>
            <a:off x="457200" y="381000"/>
            <a:ext cx="8229600" cy="4648200"/>
          </a:xfrm>
        </p:spPr>
        <p:txBody>
          <a:bodyPr/>
          <a:lstStyle/>
          <a:p>
            <a:r>
              <a:rPr lang="en-US" altLang="en-US"/>
              <a:t>Other times you may not even recognize the verb.</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3E65E0FF-DAC2-A318-7EEB-D4EDC8768952}"/>
              </a:ext>
            </a:extLst>
          </p:cNvPr>
          <p:cNvSpPr>
            <a:spLocks noGrp="1" noChangeArrowheads="1"/>
          </p:cNvSpPr>
          <p:nvPr>
            <p:ph type="title"/>
          </p:nvPr>
        </p:nvSpPr>
        <p:spPr/>
        <p:txBody>
          <a:bodyPr/>
          <a:lstStyle/>
          <a:p>
            <a:r>
              <a:rPr lang="en-US" altLang="en-US"/>
              <a:t>Singular Forms of the Verb BE</a:t>
            </a:r>
          </a:p>
        </p:txBody>
      </p:sp>
      <p:graphicFrame>
        <p:nvGraphicFramePr>
          <p:cNvPr id="24606" name="Group 30">
            <a:extLst>
              <a:ext uri="{FF2B5EF4-FFF2-40B4-BE49-F238E27FC236}">
                <a16:creationId xmlns:a16="http://schemas.microsoft.com/office/drawing/2014/main" id="{27933806-21B4-2272-5461-3CA518AD7695}"/>
              </a:ext>
            </a:extLst>
          </p:cNvPr>
          <p:cNvGraphicFramePr>
            <a:graphicFrameLocks noGrp="1"/>
          </p:cNvGraphicFramePr>
          <p:nvPr>
            <p:ph idx="1"/>
          </p:nvPr>
        </p:nvGraphicFramePr>
        <p:xfrm>
          <a:off x="1066800" y="2057400"/>
          <a:ext cx="6629400" cy="2667000"/>
        </p:xfrm>
        <a:graphic>
          <a:graphicData uri="http://schemas.openxmlformats.org/drawingml/2006/table">
            <a:tbl>
              <a:tblPr/>
              <a:tblGrid>
                <a:gridCol w="2900363">
                  <a:extLst>
                    <a:ext uri="{9D8B030D-6E8A-4147-A177-3AD203B41FA5}">
                      <a16:colId xmlns:a16="http://schemas.microsoft.com/office/drawing/2014/main" val="2996231595"/>
                    </a:ext>
                  </a:extLst>
                </a:gridCol>
                <a:gridCol w="3729037">
                  <a:extLst>
                    <a:ext uri="{9D8B030D-6E8A-4147-A177-3AD203B41FA5}">
                      <a16:colId xmlns:a16="http://schemas.microsoft.com/office/drawing/2014/main" val="4186976169"/>
                    </a:ext>
                  </a:extLst>
                </a:gridCol>
              </a:tblGrid>
              <a:tr h="5334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Today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Yesterday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31046720"/>
                  </a:ext>
                </a:extLst>
              </a:tr>
              <a:tr h="655638">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I am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I was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3989488"/>
                  </a:ext>
                </a:extLst>
              </a:tr>
              <a:tr h="6858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you 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you were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19862734"/>
                  </a:ext>
                </a:extLst>
              </a:tr>
              <a:tr h="6858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he, she, it is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he, she, it was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49130052"/>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68F06743-B96F-A059-03A1-F49047BB3AF7}"/>
              </a:ext>
            </a:extLst>
          </p:cNvPr>
          <p:cNvSpPr>
            <a:spLocks noGrp="1" noChangeArrowheads="1"/>
          </p:cNvSpPr>
          <p:nvPr>
            <p:ph type="title"/>
          </p:nvPr>
        </p:nvSpPr>
        <p:spPr/>
        <p:txBody>
          <a:bodyPr/>
          <a:lstStyle/>
          <a:p>
            <a:r>
              <a:rPr lang="en-US" altLang="en-US"/>
              <a:t>Plural Forms of the Verb BE</a:t>
            </a:r>
          </a:p>
        </p:txBody>
      </p:sp>
      <p:graphicFrame>
        <p:nvGraphicFramePr>
          <p:cNvPr id="19483" name="Group 27">
            <a:extLst>
              <a:ext uri="{FF2B5EF4-FFF2-40B4-BE49-F238E27FC236}">
                <a16:creationId xmlns:a16="http://schemas.microsoft.com/office/drawing/2014/main" id="{FD7A7E28-AE81-56E4-AAB8-2EE5306EE351}"/>
              </a:ext>
            </a:extLst>
          </p:cNvPr>
          <p:cNvGraphicFramePr>
            <a:graphicFrameLocks noGrp="1"/>
          </p:cNvGraphicFramePr>
          <p:nvPr>
            <p:ph idx="1"/>
          </p:nvPr>
        </p:nvGraphicFramePr>
        <p:xfrm>
          <a:off x="1981200" y="1981200"/>
          <a:ext cx="4876800" cy="2209800"/>
        </p:xfrm>
        <a:graphic>
          <a:graphicData uri="http://schemas.openxmlformats.org/drawingml/2006/table">
            <a:tbl>
              <a:tblPr/>
              <a:tblGrid>
                <a:gridCol w="2133600">
                  <a:extLst>
                    <a:ext uri="{9D8B030D-6E8A-4147-A177-3AD203B41FA5}">
                      <a16:colId xmlns:a16="http://schemas.microsoft.com/office/drawing/2014/main" val="3868276767"/>
                    </a:ext>
                  </a:extLst>
                </a:gridCol>
                <a:gridCol w="2743200">
                  <a:extLst>
                    <a:ext uri="{9D8B030D-6E8A-4147-A177-3AD203B41FA5}">
                      <a16:colId xmlns:a16="http://schemas.microsoft.com/office/drawing/2014/main" val="4220286588"/>
                    </a:ext>
                  </a:extLst>
                </a:gridCol>
              </a:tblGrid>
              <a:tr h="11049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Today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1" i="0" u="sng"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Yesterday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19885857"/>
                  </a:ext>
                </a:extLst>
              </a:tr>
              <a:tr h="1104900">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We 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36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36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cs typeface="Arial" panose="020B0604020202020204" pitchFamily="34" charset="0"/>
                        </a:rPr>
                        <a:t>We were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8058241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a:extLst>
              <a:ext uri="{FF2B5EF4-FFF2-40B4-BE49-F238E27FC236}">
                <a16:creationId xmlns:a16="http://schemas.microsoft.com/office/drawing/2014/main" id="{B1B4D076-87C7-51C6-0500-908B6CA8D1A6}"/>
              </a:ext>
            </a:extLst>
          </p:cNvPr>
          <p:cNvSpPr>
            <a:spLocks noGrp="1" noChangeArrowheads="1"/>
          </p:cNvSpPr>
          <p:nvPr>
            <p:ph type="body" idx="1"/>
          </p:nvPr>
        </p:nvSpPr>
        <p:spPr>
          <a:xfrm>
            <a:off x="457200" y="381000"/>
            <a:ext cx="8229600" cy="5715000"/>
          </a:xfrm>
        </p:spPr>
        <p:txBody>
          <a:bodyPr/>
          <a:lstStyle/>
          <a:p>
            <a:pPr algn="ctr">
              <a:buFont typeface="Wingdings" panose="05000000000000000000" pitchFamily="2" charset="2"/>
              <a:buNone/>
            </a:pPr>
            <a:r>
              <a:rPr lang="en-US" altLang="en-US" b="1"/>
              <a:t>Rules for Present Tense</a:t>
            </a:r>
            <a:endParaRPr lang="en-US" altLang="en-US"/>
          </a:p>
          <a:p>
            <a:pPr algn="ctr">
              <a:buFont typeface="Wingdings" panose="05000000000000000000" pitchFamily="2" charset="2"/>
              <a:buNone/>
            </a:pPr>
            <a:r>
              <a:rPr lang="en-US" altLang="en-US" b="1"/>
              <a:t>am is are</a:t>
            </a:r>
            <a:endParaRPr lang="en-US" altLang="en-US"/>
          </a:p>
          <a:p>
            <a:r>
              <a:rPr lang="en-US" altLang="en-US"/>
              <a:t>Use</a:t>
            </a:r>
            <a:r>
              <a:rPr lang="en-US" altLang="en-US">
                <a:solidFill>
                  <a:schemeClr val="folHlink"/>
                </a:solidFill>
              </a:rPr>
              <a:t> </a:t>
            </a:r>
            <a:r>
              <a:rPr lang="en-US" altLang="en-US" b="1">
                <a:solidFill>
                  <a:schemeClr val="folHlink"/>
                </a:solidFill>
              </a:rPr>
              <a:t>am</a:t>
            </a:r>
            <a:r>
              <a:rPr lang="en-US" altLang="en-US"/>
              <a:t> with the pronoun I.</a:t>
            </a:r>
          </a:p>
          <a:p>
            <a:r>
              <a:rPr lang="en-US" altLang="en-US"/>
              <a:t>Use </a:t>
            </a:r>
            <a:r>
              <a:rPr lang="en-US" altLang="en-US" b="1">
                <a:solidFill>
                  <a:schemeClr val="folHlink"/>
                </a:solidFill>
              </a:rPr>
              <a:t>is</a:t>
            </a:r>
            <a:r>
              <a:rPr lang="en-US" altLang="en-US"/>
              <a:t> when you mean one person, place, or thing.</a:t>
            </a:r>
          </a:p>
          <a:p>
            <a:r>
              <a:rPr lang="en-US" altLang="en-US"/>
              <a:t>Use </a:t>
            </a:r>
            <a:r>
              <a:rPr lang="en-US" altLang="en-US" b="1">
                <a:solidFill>
                  <a:schemeClr val="folHlink"/>
                </a:solidFill>
              </a:rPr>
              <a:t>are</a:t>
            </a:r>
            <a:r>
              <a:rPr lang="en-US" altLang="en-US"/>
              <a:t> when you mean more than one person, place, or thing, and with the pronoun you.</a:t>
            </a:r>
          </a:p>
          <a:p>
            <a:pPr>
              <a:buFont typeface="Wingdings" panose="05000000000000000000" pitchFamily="2" charset="2"/>
              <a:buNone/>
            </a:pPr>
            <a:endParaRPr lang="en-US" altLang="en-US"/>
          </a:p>
        </p:txBody>
      </p:sp>
    </p:spTree>
  </p:cSld>
  <p:clrMapOvr>
    <a:masterClrMapping/>
  </p:clrMapOvr>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Textured</Template>
  <TotalTime>329</TotalTime>
  <Words>1689</Words>
  <Application>Microsoft Office PowerPoint</Application>
  <PresentationFormat>On-screen Show (4:3)</PresentationFormat>
  <Paragraphs>172</Paragraphs>
  <Slides>49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49</vt:i4>
      </vt:variant>
    </vt:vector>
  </HeadingPairs>
  <TitlesOfParts>
    <vt:vector size="53" baseType="lpstr">
      <vt:lpstr>Arial</vt:lpstr>
      <vt:lpstr>Tahoma</vt:lpstr>
      <vt:lpstr>Wingdings</vt:lpstr>
      <vt:lpstr>Textured</vt:lpstr>
      <vt:lpstr>Correct Uses of the verb BE </vt:lpstr>
      <vt:lpstr>PowerPoint Presentation</vt:lpstr>
      <vt:lpstr>Regular verbs work this way.</vt:lpstr>
      <vt:lpstr>Sometimes there’s a pattern to irregular verbs</vt:lpstr>
      <vt:lpstr>Sometimes there’s no pattern</vt:lpstr>
      <vt:lpstr>Other times you may not even recognize the verb.</vt:lpstr>
      <vt:lpstr>Singular Forms of the Verb BE</vt:lpstr>
      <vt:lpstr>Plural Forms of the Verb BE</vt:lpstr>
      <vt:lpstr>PowerPoint Presentation</vt:lpstr>
      <vt:lpstr>Examples – Present Tense Singular</vt:lpstr>
      <vt:lpstr>Examples – Present Tense Plural</vt:lpstr>
      <vt:lpstr>Write the correct present tense form of be (am, is, are) to complete the sentence. </vt:lpstr>
      <vt:lpstr>PowerPoint Presentation</vt:lpstr>
      <vt:lpstr>Write the correct present tense form of be (am, is, are) to complete the sentence.</vt:lpstr>
      <vt:lpstr>PowerPoint Presentation</vt:lpstr>
      <vt:lpstr>Write the correct present tense form of be (am, is, are) to complete the sentence.</vt:lpstr>
      <vt:lpstr>PowerPoint Presentation</vt:lpstr>
      <vt:lpstr>Write the correct present tense form of be (am, is, are) to complete the sentence.</vt:lpstr>
      <vt:lpstr>PowerPoint Presentation</vt:lpstr>
      <vt:lpstr>PowerPoint Presentation</vt:lpstr>
      <vt:lpstr>Examples – Past Tense Singular</vt:lpstr>
      <vt:lpstr>Examples – Past Tense Plural</vt:lpstr>
      <vt:lpstr>Write the correct present tense form of be (was, were) to complete the sentence.</vt:lpstr>
      <vt:lpstr>PowerPoint Presentation</vt:lpstr>
      <vt:lpstr>Write the correct present tense form of be (was, were) to complete the sentence.</vt:lpstr>
      <vt:lpstr>PowerPoint Presentation</vt:lpstr>
      <vt:lpstr>Write the correct present tense form of be (was, were) to complete the sentence.</vt:lpstr>
      <vt:lpstr>PowerPoint Presentation</vt:lpstr>
      <vt:lpstr>Write the correct present tense form of be (was, were) to complete the sentence.</vt:lpstr>
      <vt:lpstr>PowerPoint Presentation</vt:lpstr>
      <vt:lpstr>PowerPoint Presentation</vt:lpstr>
      <vt:lpstr>Practice – Number your paper from 1 to 18. Write the correct answer for each of the following items.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10. Choose the sentence that is written correctly. </vt:lpstr>
      <vt:lpstr>11.  Read this sentence.  Billy is an inexperienced trainer, but Old Dan and Little Ann are the best coon dogs a boy could wish for. What is the correct way to write this sentence?</vt:lpstr>
      <vt:lpstr>12. Which of the following is NOT written correctly? </vt:lpstr>
      <vt:lpstr>13. Choose the sentence that is written correctly. </vt:lpstr>
      <vt:lpstr>14. Which of the following is NOT written correctly? </vt:lpstr>
      <vt:lpstr>15.  Which sentence in the paragraph below contains a mistake?</vt:lpstr>
      <vt:lpstr>16.  Which sentence in the paragraph below contains a mistake?</vt:lpstr>
      <vt:lpstr>17.  Which sentence in the paragraph below contains a mistake?</vt:lpstr>
      <vt:lpstr>18.  Which sentence in the paragraph below contains a mistake?</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Gay  Miller</dc:creator>
  <cp:lastModifiedBy>Nayan GRIFFITHS</cp:lastModifiedBy>
  <cp:revision>42</cp:revision>
  <dcterms:created xsi:type="dcterms:W3CDTF">2008-07-02T20:13:05Z</dcterms:created>
  <dcterms:modified xsi:type="dcterms:W3CDTF">2023-03-21T13:37:56Z</dcterms:modified>
</cp:coreProperties>
</file>