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30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D22250F3-F961-172C-E9FF-D39440F7F6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E2174D2D-DF08-A1CB-509A-A0585AB36EE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84B70FDF-F6AE-5A03-7A60-820F21A38360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B06E401A-52F7-40CA-6922-4CDFECBBAC7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1076A11E-0012-4483-3D28-CB618C9B13C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E6C89D41-2490-A761-2214-2E018E7AE1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BB0A0FF-4B18-4DFA-9E8C-FA79C1145C8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08B1A1B-0022-B77A-C65D-FCC435E1B4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4378D0-CAAE-41C4-810F-4AED25E95D40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E374E009-63E5-B8D2-E04A-EA36DE27388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6B20A3B2-72F4-6114-68AD-DB401293F4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A15DCAF-81E7-3216-81F5-672B4EE326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5EB6D5-2CBC-4B6C-BC67-834793498B79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49A638F2-0C2A-E9DE-9AE9-2065C9EE019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2214D6D4-0334-73EB-B5D3-BA5E3671B9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2FC412C-0AC5-69BD-8582-AB3606E041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BF8B2A-9BC1-4B67-9885-C99930E15CD9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9A57E540-5829-9591-0E6D-3C8DBB4BC6A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C5823270-9856-65E5-9F5D-49C841A425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64374E2-5C2F-ED9D-A653-EBAFF49CE9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26508A-EE38-4F5F-B649-3A71C43D5D95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1206853B-B0FB-DB2F-893B-5E6C0311F88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85DBE75F-056E-8316-30CB-C42D429CA8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23410C6-8804-605A-228F-79BA18D8A9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8232D0-689C-4A56-A50B-ED49B10BEA6D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9C89F293-8EF5-854B-FEFD-5725132A017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65110C54-E925-19FD-907A-5112D64A59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C961CA0-A13D-2E51-B45C-7DAFC04356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A796B6-5D16-45F8-8476-68214EBEAE84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8C99019A-7AE7-AD20-F4A8-A5608178959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FC63E55A-33D7-BA87-9F4B-E699582503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C66098D-01AA-B036-0B0D-DFA67F0302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5CFE63-3664-4907-8352-ADA17FB8DD21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F4E3FF04-023C-F76C-AE04-D821A8C3B23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5F416288-31CC-7D66-6018-6BFDD37F5E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EB26ECC-984C-7208-F0B2-4651C2EAB6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48DF0F-8EF0-482D-A540-A975D2E0D838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48130" name="Slide Image Placeholder 1">
            <a:extLst>
              <a:ext uri="{FF2B5EF4-FFF2-40B4-BE49-F238E27FC236}">
                <a16:creationId xmlns:a16="http://schemas.microsoft.com/office/drawing/2014/main" id="{283CC048-1411-B35D-D5D8-08981EDCC18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>
            <a:extLst>
              <a:ext uri="{FF2B5EF4-FFF2-40B4-BE49-F238E27FC236}">
                <a16:creationId xmlns:a16="http://schemas.microsoft.com/office/drawing/2014/main" id="{230BAD75-3AEE-6107-529F-B04B5FA8EE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30179A77-DD5A-9932-161F-DDC654A0D6D8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87586B1E-48B8-4DFC-8B5B-A135E7F15BF5}" type="slidenum">
              <a:rPr lang="en-GB" altLang="en-US" sz="1200">
                <a:latin typeface="Calibri" panose="020F0502020204030204" pitchFamily="34" charset="0"/>
              </a:rPr>
              <a:pPr algn="r"/>
              <a:t>8</a:t>
            </a:fld>
            <a:endParaRPr lang="en-GB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Line 2">
            <a:extLst>
              <a:ext uri="{FF2B5EF4-FFF2-40B4-BE49-F238E27FC236}">
                <a16:creationId xmlns:a16="http://schemas.microsoft.com/office/drawing/2014/main" id="{F15FF751-8899-C09F-788D-E0595E994BC4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5677BB0A-9281-0F27-0FF7-E010E250020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en-GB" altLang="en-US" noProof="0"/>
              <a:t>Click to edit Master title style</a:t>
            </a:r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CFF9B337-8AC8-05DD-9990-76DA23905D5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sz="3200"/>
            </a:lvl1pPr>
          </a:lstStyle>
          <a:p>
            <a:pPr lvl="0"/>
            <a:r>
              <a:rPr lang="en-GB" altLang="en-US" noProof="0"/>
              <a:t>Click to edit Master subtitle style</a:t>
            </a:r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C918776A-71F4-5C27-270E-BACB5E0073F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7894" name="Rectangle 6">
            <a:extLst>
              <a:ext uri="{FF2B5EF4-FFF2-40B4-BE49-F238E27FC236}">
                <a16:creationId xmlns:a16="http://schemas.microsoft.com/office/drawing/2014/main" id="{71922F83-2524-8B6E-5324-18392510438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7895" name="Rectangle 7">
            <a:extLst>
              <a:ext uri="{FF2B5EF4-FFF2-40B4-BE49-F238E27FC236}">
                <a16:creationId xmlns:a16="http://schemas.microsoft.com/office/drawing/2014/main" id="{557ECE2C-8271-8987-78D2-E00D30A290E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4CC1897-E5D8-4AD8-B97A-8D450CBFDEA3}" type="slidenum">
              <a:rPr lang="en-GB" altLang="en-US"/>
              <a:pPr/>
              <a:t>‹#›</a:t>
            </a:fld>
            <a:endParaRPr lang="en-GB" altLang="en-US"/>
          </a:p>
        </p:txBody>
      </p:sp>
      <p:grpSp>
        <p:nvGrpSpPr>
          <p:cNvPr id="37896" name="Group 8">
            <a:extLst>
              <a:ext uri="{FF2B5EF4-FFF2-40B4-BE49-F238E27FC236}">
                <a16:creationId xmlns:a16="http://schemas.microsoft.com/office/drawing/2014/main" id="{FCD783D2-AF61-C526-4A05-DB5BA6433B9E}"/>
              </a:ext>
            </a:extLst>
          </p:cNvPr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37897" name="Oval 9">
              <a:extLst>
                <a:ext uri="{FF2B5EF4-FFF2-40B4-BE49-F238E27FC236}">
                  <a16:creationId xmlns:a16="http://schemas.microsoft.com/office/drawing/2014/main" id="{0EA307D0-2D3B-71FD-925F-B970075891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898" name="Oval 10">
              <a:extLst>
                <a:ext uri="{FF2B5EF4-FFF2-40B4-BE49-F238E27FC236}">
                  <a16:creationId xmlns:a16="http://schemas.microsoft.com/office/drawing/2014/main" id="{148B1917-2FC8-A700-826E-006EB765DE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899" name="Oval 11">
              <a:extLst>
                <a:ext uri="{FF2B5EF4-FFF2-40B4-BE49-F238E27FC236}">
                  <a16:creationId xmlns:a16="http://schemas.microsoft.com/office/drawing/2014/main" id="{BF2C4525-17A7-47CA-C881-0FF61A7EA9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00" name="Oval 12">
              <a:extLst>
                <a:ext uri="{FF2B5EF4-FFF2-40B4-BE49-F238E27FC236}">
                  <a16:creationId xmlns:a16="http://schemas.microsoft.com/office/drawing/2014/main" id="{B5DB4D96-5702-E3E9-9E76-E23956A1B8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01" name="Oval 13">
              <a:extLst>
                <a:ext uri="{FF2B5EF4-FFF2-40B4-BE49-F238E27FC236}">
                  <a16:creationId xmlns:a16="http://schemas.microsoft.com/office/drawing/2014/main" id="{54B7319D-5C79-0E90-543D-7B1DCCDA38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02" name="Oval 14">
              <a:extLst>
                <a:ext uri="{FF2B5EF4-FFF2-40B4-BE49-F238E27FC236}">
                  <a16:creationId xmlns:a16="http://schemas.microsoft.com/office/drawing/2014/main" id="{0F0FAC31-AF50-E85F-B9E3-932E4A4777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03" name="Oval 15">
              <a:extLst>
                <a:ext uri="{FF2B5EF4-FFF2-40B4-BE49-F238E27FC236}">
                  <a16:creationId xmlns:a16="http://schemas.microsoft.com/office/drawing/2014/main" id="{593E5A23-FA91-BE7B-4E8B-E96414457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04" name="Oval 16">
              <a:extLst>
                <a:ext uri="{FF2B5EF4-FFF2-40B4-BE49-F238E27FC236}">
                  <a16:creationId xmlns:a16="http://schemas.microsoft.com/office/drawing/2014/main" id="{45E26966-0853-9155-60A8-7221960B71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05" name="Oval 17">
              <a:extLst>
                <a:ext uri="{FF2B5EF4-FFF2-40B4-BE49-F238E27FC236}">
                  <a16:creationId xmlns:a16="http://schemas.microsoft.com/office/drawing/2014/main" id="{D159E923-5F48-F35E-6D55-4B6D0AF5DE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06" name="Oval 18">
              <a:extLst>
                <a:ext uri="{FF2B5EF4-FFF2-40B4-BE49-F238E27FC236}">
                  <a16:creationId xmlns:a16="http://schemas.microsoft.com/office/drawing/2014/main" id="{8C68A35D-5D74-FE94-E174-B6A107A778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07" name="Oval 19">
              <a:extLst>
                <a:ext uri="{FF2B5EF4-FFF2-40B4-BE49-F238E27FC236}">
                  <a16:creationId xmlns:a16="http://schemas.microsoft.com/office/drawing/2014/main" id="{AF285CC5-401E-8275-52DF-BB96FCF0FC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08" name="Oval 20">
              <a:extLst>
                <a:ext uri="{FF2B5EF4-FFF2-40B4-BE49-F238E27FC236}">
                  <a16:creationId xmlns:a16="http://schemas.microsoft.com/office/drawing/2014/main" id="{5E0A63EB-F9A9-035D-A7CC-680DE88E30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09" name="Oval 21">
              <a:extLst>
                <a:ext uri="{FF2B5EF4-FFF2-40B4-BE49-F238E27FC236}">
                  <a16:creationId xmlns:a16="http://schemas.microsoft.com/office/drawing/2014/main" id="{CB4CD6BE-383D-B8C1-C955-C395A9A358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10" name="Oval 22">
              <a:extLst>
                <a:ext uri="{FF2B5EF4-FFF2-40B4-BE49-F238E27FC236}">
                  <a16:creationId xmlns:a16="http://schemas.microsoft.com/office/drawing/2014/main" id="{D241AADA-60BA-5431-9389-B2D16EB7AB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11" name="Oval 23">
              <a:extLst>
                <a:ext uri="{FF2B5EF4-FFF2-40B4-BE49-F238E27FC236}">
                  <a16:creationId xmlns:a16="http://schemas.microsoft.com/office/drawing/2014/main" id="{BA079AC7-004C-08E5-35DC-CA463868A8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12" name="Oval 24">
              <a:extLst>
                <a:ext uri="{FF2B5EF4-FFF2-40B4-BE49-F238E27FC236}">
                  <a16:creationId xmlns:a16="http://schemas.microsoft.com/office/drawing/2014/main" id="{013D8D48-F036-915D-7950-9D927821EA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13" name="Oval 25">
              <a:extLst>
                <a:ext uri="{FF2B5EF4-FFF2-40B4-BE49-F238E27FC236}">
                  <a16:creationId xmlns:a16="http://schemas.microsoft.com/office/drawing/2014/main" id="{3B6A57E7-3E44-FDFC-E206-C6229BA4B7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14" name="Oval 26">
              <a:extLst>
                <a:ext uri="{FF2B5EF4-FFF2-40B4-BE49-F238E27FC236}">
                  <a16:creationId xmlns:a16="http://schemas.microsoft.com/office/drawing/2014/main" id="{41945EFC-4907-B3CA-6AEA-61077C21F9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15" name="Oval 27">
              <a:extLst>
                <a:ext uri="{FF2B5EF4-FFF2-40B4-BE49-F238E27FC236}">
                  <a16:creationId xmlns:a16="http://schemas.microsoft.com/office/drawing/2014/main" id="{1D263217-0AEB-34D6-9E90-B96FD17903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16" name="Oval 28">
              <a:extLst>
                <a:ext uri="{FF2B5EF4-FFF2-40B4-BE49-F238E27FC236}">
                  <a16:creationId xmlns:a16="http://schemas.microsoft.com/office/drawing/2014/main" id="{1EAA716E-1E78-EB56-61CC-C7AFD8C333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17" name="Oval 29">
              <a:extLst>
                <a:ext uri="{FF2B5EF4-FFF2-40B4-BE49-F238E27FC236}">
                  <a16:creationId xmlns:a16="http://schemas.microsoft.com/office/drawing/2014/main" id="{DA1D1372-CFEB-F28E-AB5B-A37B2B4176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18" name="Oval 30">
              <a:extLst>
                <a:ext uri="{FF2B5EF4-FFF2-40B4-BE49-F238E27FC236}">
                  <a16:creationId xmlns:a16="http://schemas.microsoft.com/office/drawing/2014/main" id="{7AE5211C-E8A4-16A7-FBAE-B4344A156A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19" name="Oval 31">
              <a:extLst>
                <a:ext uri="{FF2B5EF4-FFF2-40B4-BE49-F238E27FC236}">
                  <a16:creationId xmlns:a16="http://schemas.microsoft.com/office/drawing/2014/main" id="{77B1A295-5374-3382-4FF1-A5000D899A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20" name="Oval 32">
              <a:extLst>
                <a:ext uri="{FF2B5EF4-FFF2-40B4-BE49-F238E27FC236}">
                  <a16:creationId xmlns:a16="http://schemas.microsoft.com/office/drawing/2014/main" id="{2C204A9C-4DAB-EC9D-81E1-3E3B32DEF9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21" name="Oval 33">
              <a:extLst>
                <a:ext uri="{FF2B5EF4-FFF2-40B4-BE49-F238E27FC236}">
                  <a16:creationId xmlns:a16="http://schemas.microsoft.com/office/drawing/2014/main" id="{C4AEDB64-A3FE-00DC-3DF9-9D9B1011E9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22" name="Oval 34">
              <a:extLst>
                <a:ext uri="{FF2B5EF4-FFF2-40B4-BE49-F238E27FC236}">
                  <a16:creationId xmlns:a16="http://schemas.microsoft.com/office/drawing/2014/main" id="{F63B2A62-7A3E-4AD1-EA37-47BD4B94E9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23" name="Oval 35">
              <a:extLst>
                <a:ext uri="{FF2B5EF4-FFF2-40B4-BE49-F238E27FC236}">
                  <a16:creationId xmlns:a16="http://schemas.microsoft.com/office/drawing/2014/main" id="{08A48E30-F1B3-6B7A-51F6-CBCDB446E9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24" name="Oval 36">
              <a:extLst>
                <a:ext uri="{FF2B5EF4-FFF2-40B4-BE49-F238E27FC236}">
                  <a16:creationId xmlns:a16="http://schemas.microsoft.com/office/drawing/2014/main" id="{5D436815-2314-7D50-211D-AB40FA78AC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25" name="Oval 37">
              <a:extLst>
                <a:ext uri="{FF2B5EF4-FFF2-40B4-BE49-F238E27FC236}">
                  <a16:creationId xmlns:a16="http://schemas.microsoft.com/office/drawing/2014/main" id="{46310859-E0F3-CB4F-8515-36871B44B3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26" name="Oval 38">
              <a:extLst>
                <a:ext uri="{FF2B5EF4-FFF2-40B4-BE49-F238E27FC236}">
                  <a16:creationId xmlns:a16="http://schemas.microsoft.com/office/drawing/2014/main" id="{E777453C-E947-20FD-C927-1281C07440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7927" name="Oval 39">
              <a:extLst>
                <a:ext uri="{FF2B5EF4-FFF2-40B4-BE49-F238E27FC236}">
                  <a16:creationId xmlns:a16="http://schemas.microsoft.com/office/drawing/2014/main" id="{78B29562-A955-8E69-E9F4-CFA50CA6A1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7928" name="Line 40">
            <a:extLst>
              <a:ext uri="{FF2B5EF4-FFF2-40B4-BE49-F238E27FC236}">
                <a16:creationId xmlns:a16="http://schemas.microsoft.com/office/drawing/2014/main" id="{B6197DFF-A494-A465-6022-C72A7E807120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24C33-ED1F-D316-F2E2-E5A4E8311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370D0C-E1E3-EE32-8AF7-254039797D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609EB-EEC9-A1C0-44B9-DDDD4F739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E00EB4-F2DA-83A0-43D6-0888DCE0B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01384-F44A-DDFB-308A-1F57BEA57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E19FD8-0B35-4E9B-B661-B135B9D1E2F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49779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BA5248-EF08-3099-DA0F-A26AAE8E69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BB4F31-3A9B-306D-58AA-E694AEF95F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08034-1C92-D373-59EB-70CAB2ABE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B16A74-283E-7BE3-7F85-3EE0230B7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15853-BB55-FF20-CD02-233361CB6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4C36DD-9D8C-46CB-815A-CBF3676B723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93341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A935A-A70B-43C4-64E0-6A62AFEDD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46731-FD24-CB7A-4091-E3CE113E75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E6FD30-E3A9-CE32-50F5-2745402C5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653ACF-EE21-4BA3-D071-651616E64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497B4-2352-5232-F61C-F543567CD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486D96-9AB5-4737-8887-D4C3C865BE6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3485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B7EAA-4A74-F860-70BF-6C1C7BD0F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01F5A-8C15-502E-578B-EFC43EAC6B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97BB74-63D1-BCAF-71CC-B99989CF9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8750EA-F8F4-BA84-4241-F48309628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925B90-421A-8CE7-B84C-A3B472167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BEA9B-0649-40E8-A756-931A96AEF13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08188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DC4C2-60C7-4E8C-8513-DA01B2A4F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1652F6-EE09-359C-5C75-97431F86C5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3F4AE5-6EBD-B0F1-66E7-A8E0012856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A9B74D-1A3B-A2B6-A0A0-9B9FE4315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B753DF-5AD0-4FE3-3378-0E29FCC73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80950C-4849-F76D-42EE-767109F65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DC9D5-DA8B-4A45-859F-E8C942513A5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1749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64FF8-733F-CAED-64B5-E7F1033E5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F5947-C257-2355-6F95-D5E4B4365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3D6BA3-E45C-8632-6DD2-20800DE7E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42869F-F5F8-B8E7-C5BE-953FD3840C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835EC5-FE21-3EE7-2453-653BDF8CD6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86FAE8-ECB9-E696-AFE7-7A9509A99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482A4F-BAAE-B41A-6946-E4A540BE4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8E04A2-DA62-366E-F3E1-E9E36EC46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336579-1AF3-494B-B70F-8E703672D83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1091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C1708-8A88-ACFE-8C8E-82CFAAE3C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D2CE2F-8DE1-FB2A-E146-C41E27EBF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BA7062-6D8D-21AE-B7C1-6A0890C3F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1E91AD-2812-9803-78DB-CAFD7ACF9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719FE1-33C5-4591-A6DF-79B684C9182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38737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BC1446-9A18-0197-3A55-51D26F409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81D253-733D-B80E-3AAE-401AB91EA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E3F276-4B28-4831-04BC-239B51732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5A6225-C83E-45A8-A0A4-487AA2215C8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5933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5F973-33A2-522F-F784-7D4B63075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B6124-0B08-C74D-86F5-A7DC76C2D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35106C-A5B3-B845-4B9B-896E750952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72004D-FD4D-24EC-AFA1-84D7132AA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CB8E62-F57E-C413-0135-FDA0C1C22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DAD610-DA67-4483-A20D-717DD6D93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776CD1-9666-434D-BEFD-E2B5753E304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33459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13356-2FB8-9994-C6D3-BD1B1D823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088495-AD4C-2EE1-9A11-7A5B52BEE6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F80789-C0B3-1498-5ABB-0DD6F0A2DB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5DA8C9-821D-3027-A746-D19C64491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CEDB37-EC7C-833F-7741-A0502263C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04E9F5-37F0-9146-0513-DF0007837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AD6743-D2DE-435E-83E0-CE572014756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73796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Line 2">
            <a:extLst>
              <a:ext uri="{FF2B5EF4-FFF2-40B4-BE49-F238E27FC236}">
                <a16:creationId xmlns:a16="http://schemas.microsoft.com/office/drawing/2014/main" id="{8FC927A7-EB5D-3875-C22F-79E4C8C25054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3CAFE1E9-6636-3019-A9B2-D79E904F95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704E33B1-7308-6128-3857-F6ED8DE7DC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id="{A71BE568-E1A4-B84F-21A3-AA05806DE62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GB" altLang="en-US"/>
          </a:p>
        </p:txBody>
      </p:sp>
      <p:sp>
        <p:nvSpPr>
          <p:cNvPr id="36870" name="Rectangle 6">
            <a:extLst>
              <a:ext uri="{FF2B5EF4-FFF2-40B4-BE49-F238E27FC236}">
                <a16:creationId xmlns:a16="http://schemas.microsoft.com/office/drawing/2014/main" id="{82399E32-6F26-1DFC-B6A7-5DD3868B7EA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GB" altLang="en-US"/>
          </a:p>
        </p:txBody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id="{D7E452C1-81F7-E4EF-E8C9-C2559E299BD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343E3FE3-707B-48E1-BEDD-60390FA79FC1}" type="slidenum">
              <a:rPr lang="en-GB" altLang="en-US"/>
              <a:pPr/>
              <a:t>‹#›</a:t>
            </a:fld>
            <a:endParaRPr lang="en-GB" altLang="en-US"/>
          </a:p>
        </p:txBody>
      </p:sp>
      <p:grpSp>
        <p:nvGrpSpPr>
          <p:cNvPr id="36872" name="Group 8">
            <a:extLst>
              <a:ext uri="{FF2B5EF4-FFF2-40B4-BE49-F238E27FC236}">
                <a16:creationId xmlns:a16="http://schemas.microsoft.com/office/drawing/2014/main" id="{49D6A333-749E-B3B2-B5EB-0F9DE9C3F750}"/>
              </a:ext>
            </a:extLst>
          </p:cNvPr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36873" name="Oval 9">
              <a:extLst>
                <a:ext uri="{FF2B5EF4-FFF2-40B4-BE49-F238E27FC236}">
                  <a16:creationId xmlns:a16="http://schemas.microsoft.com/office/drawing/2014/main" id="{FAFB8F0D-5969-B50B-2452-589DA28123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874" name="Oval 10">
              <a:extLst>
                <a:ext uri="{FF2B5EF4-FFF2-40B4-BE49-F238E27FC236}">
                  <a16:creationId xmlns:a16="http://schemas.microsoft.com/office/drawing/2014/main" id="{3B30504B-4A54-FC2D-AA61-EC5E72EA01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875" name="Oval 11">
              <a:extLst>
                <a:ext uri="{FF2B5EF4-FFF2-40B4-BE49-F238E27FC236}">
                  <a16:creationId xmlns:a16="http://schemas.microsoft.com/office/drawing/2014/main" id="{6497D9A3-67B9-8A36-DF87-F79C8753F9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876" name="Oval 12">
              <a:extLst>
                <a:ext uri="{FF2B5EF4-FFF2-40B4-BE49-F238E27FC236}">
                  <a16:creationId xmlns:a16="http://schemas.microsoft.com/office/drawing/2014/main" id="{5C7F8F86-CD2D-E66E-82AE-2E7565CAB9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877" name="Oval 13">
              <a:extLst>
                <a:ext uri="{FF2B5EF4-FFF2-40B4-BE49-F238E27FC236}">
                  <a16:creationId xmlns:a16="http://schemas.microsoft.com/office/drawing/2014/main" id="{A0E41876-CAE5-0837-FF35-DC3F03D9A6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878" name="Oval 14">
              <a:extLst>
                <a:ext uri="{FF2B5EF4-FFF2-40B4-BE49-F238E27FC236}">
                  <a16:creationId xmlns:a16="http://schemas.microsoft.com/office/drawing/2014/main" id="{CF88695A-68EF-21C3-3648-07F43E9E1C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879" name="Oval 15">
              <a:extLst>
                <a:ext uri="{FF2B5EF4-FFF2-40B4-BE49-F238E27FC236}">
                  <a16:creationId xmlns:a16="http://schemas.microsoft.com/office/drawing/2014/main" id="{B35C205F-445C-8B39-1B1F-BB19A54E61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880" name="Oval 16">
              <a:extLst>
                <a:ext uri="{FF2B5EF4-FFF2-40B4-BE49-F238E27FC236}">
                  <a16:creationId xmlns:a16="http://schemas.microsoft.com/office/drawing/2014/main" id="{39639727-5A90-18BB-34F2-2E72DF6796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881" name="Oval 17">
              <a:extLst>
                <a:ext uri="{FF2B5EF4-FFF2-40B4-BE49-F238E27FC236}">
                  <a16:creationId xmlns:a16="http://schemas.microsoft.com/office/drawing/2014/main" id="{A9C3217F-0247-42F2-BE32-7C3A85DE57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882" name="Oval 18">
              <a:extLst>
                <a:ext uri="{FF2B5EF4-FFF2-40B4-BE49-F238E27FC236}">
                  <a16:creationId xmlns:a16="http://schemas.microsoft.com/office/drawing/2014/main" id="{B4B9D9F2-F159-4AA9-165F-448D0E62CE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883" name="Oval 19">
              <a:extLst>
                <a:ext uri="{FF2B5EF4-FFF2-40B4-BE49-F238E27FC236}">
                  <a16:creationId xmlns:a16="http://schemas.microsoft.com/office/drawing/2014/main" id="{B51CA366-9E16-8516-B8C6-B2E59147F4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884" name="Oval 20">
              <a:extLst>
                <a:ext uri="{FF2B5EF4-FFF2-40B4-BE49-F238E27FC236}">
                  <a16:creationId xmlns:a16="http://schemas.microsoft.com/office/drawing/2014/main" id="{DB753644-51E1-520E-3C8C-E529740761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885" name="Oval 21">
              <a:extLst>
                <a:ext uri="{FF2B5EF4-FFF2-40B4-BE49-F238E27FC236}">
                  <a16:creationId xmlns:a16="http://schemas.microsoft.com/office/drawing/2014/main" id="{AC317926-9E10-B8A7-A333-E48C0CBE09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886" name="Oval 22">
              <a:extLst>
                <a:ext uri="{FF2B5EF4-FFF2-40B4-BE49-F238E27FC236}">
                  <a16:creationId xmlns:a16="http://schemas.microsoft.com/office/drawing/2014/main" id="{825323D3-F31E-CB64-91C1-C1AF94E338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887" name="Oval 23">
              <a:extLst>
                <a:ext uri="{FF2B5EF4-FFF2-40B4-BE49-F238E27FC236}">
                  <a16:creationId xmlns:a16="http://schemas.microsoft.com/office/drawing/2014/main" id="{B6873E94-1B77-749F-041B-64C526759E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888" name="Oval 24">
              <a:extLst>
                <a:ext uri="{FF2B5EF4-FFF2-40B4-BE49-F238E27FC236}">
                  <a16:creationId xmlns:a16="http://schemas.microsoft.com/office/drawing/2014/main" id="{C3C436D1-6C1E-289E-2A7C-5F7A0B4EC7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889" name="Oval 25">
              <a:extLst>
                <a:ext uri="{FF2B5EF4-FFF2-40B4-BE49-F238E27FC236}">
                  <a16:creationId xmlns:a16="http://schemas.microsoft.com/office/drawing/2014/main" id="{7777C050-82DA-F96B-98D6-340ADD394D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890" name="Oval 26">
              <a:extLst>
                <a:ext uri="{FF2B5EF4-FFF2-40B4-BE49-F238E27FC236}">
                  <a16:creationId xmlns:a16="http://schemas.microsoft.com/office/drawing/2014/main" id="{1642D949-7674-BF5C-870D-A75DA1804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891" name="Oval 27">
              <a:extLst>
                <a:ext uri="{FF2B5EF4-FFF2-40B4-BE49-F238E27FC236}">
                  <a16:creationId xmlns:a16="http://schemas.microsoft.com/office/drawing/2014/main" id="{6986729A-2610-4B34-3F34-980E13271A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892" name="Oval 28">
              <a:extLst>
                <a:ext uri="{FF2B5EF4-FFF2-40B4-BE49-F238E27FC236}">
                  <a16:creationId xmlns:a16="http://schemas.microsoft.com/office/drawing/2014/main" id="{A447AF9E-AD3A-906D-EA08-6EEB13648E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893" name="Oval 29">
              <a:extLst>
                <a:ext uri="{FF2B5EF4-FFF2-40B4-BE49-F238E27FC236}">
                  <a16:creationId xmlns:a16="http://schemas.microsoft.com/office/drawing/2014/main" id="{3BC94454-6FF0-4C54-56A9-BB3D51C08A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894" name="Oval 30">
              <a:extLst>
                <a:ext uri="{FF2B5EF4-FFF2-40B4-BE49-F238E27FC236}">
                  <a16:creationId xmlns:a16="http://schemas.microsoft.com/office/drawing/2014/main" id="{D977D02B-D016-3E7E-A7C4-9DD9735B01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895" name="Oval 31">
              <a:extLst>
                <a:ext uri="{FF2B5EF4-FFF2-40B4-BE49-F238E27FC236}">
                  <a16:creationId xmlns:a16="http://schemas.microsoft.com/office/drawing/2014/main" id="{11A50A99-3AB9-496F-8DBD-78C1BA7815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896" name="Oval 32">
              <a:extLst>
                <a:ext uri="{FF2B5EF4-FFF2-40B4-BE49-F238E27FC236}">
                  <a16:creationId xmlns:a16="http://schemas.microsoft.com/office/drawing/2014/main" id="{F7C97CD4-4B6E-9D44-7518-32DFEE0818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897" name="Oval 33">
              <a:extLst>
                <a:ext uri="{FF2B5EF4-FFF2-40B4-BE49-F238E27FC236}">
                  <a16:creationId xmlns:a16="http://schemas.microsoft.com/office/drawing/2014/main" id="{10657BEA-4F88-C940-B762-D555CC54C9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898" name="Oval 34">
              <a:extLst>
                <a:ext uri="{FF2B5EF4-FFF2-40B4-BE49-F238E27FC236}">
                  <a16:creationId xmlns:a16="http://schemas.microsoft.com/office/drawing/2014/main" id="{00B39293-164E-4FB0-5B13-5A4F9F21B7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899" name="Oval 35">
              <a:extLst>
                <a:ext uri="{FF2B5EF4-FFF2-40B4-BE49-F238E27FC236}">
                  <a16:creationId xmlns:a16="http://schemas.microsoft.com/office/drawing/2014/main" id="{4D2A82B8-CC3C-716E-DEE8-B20E3278CE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900" name="Oval 36">
              <a:extLst>
                <a:ext uri="{FF2B5EF4-FFF2-40B4-BE49-F238E27FC236}">
                  <a16:creationId xmlns:a16="http://schemas.microsoft.com/office/drawing/2014/main" id="{164F5552-47B3-0E49-EEB4-119C1564ED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901" name="Oval 37">
              <a:extLst>
                <a:ext uri="{FF2B5EF4-FFF2-40B4-BE49-F238E27FC236}">
                  <a16:creationId xmlns:a16="http://schemas.microsoft.com/office/drawing/2014/main" id="{FC90D9DA-CB4E-841C-4CAC-0D6C4153B7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902" name="Oval 38">
              <a:extLst>
                <a:ext uri="{FF2B5EF4-FFF2-40B4-BE49-F238E27FC236}">
                  <a16:creationId xmlns:a16="http://schemas.microsoft.com/office/drawing/2014/main" id="{92DFAAE9-99B6-34B6-EAB1-CF8362EF53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903" name="Oval 39">
              <a:extLst>
                <a:ext uri="{FF2B5EF4-FFF2-40B4-BE49-F238E27FC236}">
                  <a16:creationId xmlns:a16="http://schemas.microsoft.com/office/drawing/2014/main" id="{E6C4DD95-0D85-A161-9A14-505A8513A5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9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6627831-4692-25C4-E691-3F3F57F795F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/>
              <a:t>Family Fluidity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F3C22F48-D030-8B96-A119-A4EA622B790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en-US"/>
              <a:t>Family ideology and legislation</a:t>
            </a:r>
          </a:p>
          <a:p>
            <a:endParaRPr lang="en-GB" altLang="en-US" sz="1200"/>
          </a:p>
          <a:p>
            <a:r>
              <a:rPr lang="en-GB" altLang="en-US" sz="1200"/>
              <a:t>Based on the work of Bren Neale, Leeds University</a:t>
            </a:r>
          </a:p>
          <a:p>
            <a:r>
              <a:rPr lang="en-GB" altLang="en-US" sz="1200"/>
              <a:t>Sociology at NSG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7F6BD8A-717F-8138-CE1F-A266DD66FD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The Indissoluble family</a:t>
            </a:r>
            <a:br>
              <a:rPr lang="en-GB" altLang="en-US"/>
            </a:br>
            <a:r>
              <a:rPr lang="en-GB" altLang="en-US"/>
              <a:t> Early C20th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A8C5268-C0ED-18B7-7394-283771424B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  <a:p>
            <a:r>
              <a:rPr lang="en-GB" altLang="en-US"/>
              <a:t>Patriarchal</a:t>
            </a:r>
          </a:p>
          <a:p>
            <a:r>
              <a:rPr lang="en-GB" altLang="en-US"/>
              <a:t>Life-long monogamy</a:t>
            </a:r>
          </a:p>
          <a:p>
            <a:r>
              <a:rPr lang="en-GB" altLang="en-US"/>
              <a:t>Sex role segregation</a:t>
            </a:r>
          </a:p>
          <a:p>
            <a:r>
              <a:rPr lang="en-GB" altLang="en-US"/>
              <a:t>Father-right (if mothers left husbands, they lost their children)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0A066BB-A994-8AE3-F2E8-D2AFB97387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The Companionate Family 1950s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0E6345A-237C-2DF5-2B45-8BB7705F03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Wives companions (not slaves) to husband and children</a:t>
            </a:r>
          </a:p>
          <a:p>
            <a:r>
              <a:rPr lang="en-GB" altLang="en-US"/>
              <a:t>Greater emphasis on personal fulfilment</a:t>
            </a:r>
          </a:p>
          <a:p>
            <a:r>
              <a:rPr lang="en-GB" altLang="en-US"/>
              <a:t>Women work for ‘pin’ money</a:t>
            </a:r>
          </a:p>
          <a:p>
            <a:r>
              <a:rPr lang="en-GB" altLang="en-US"/>
              <a:t>Birth control for planning children within marriage</a:t>
            </a:r>
          </a:p>
          <a:p>
            <a:r>
              <a:rPr lang="en-GB" altLang="en-US"/>
              <a:t>Higher expectations of marriage</a:t>
            </a:r>
          </a:p>
          <a:p>
            <a:r>
              <a:rPr lang="en-GB" altLang="en-US"/>
              <a:t>Divorce rare and stigmatised</a:t>
            </a:r>
          </a:p>
          <a:p>
            <a:pPr>
              <a:buFont typeface="Wingdings" panose="05000000000000000000" pitchFamily="2" charset="2"/>
              <a:buNone/>
            </a:pPr>
            <a:endParaRPr lang="en-GB" altLang="en-US"/>
          </a:p>
          <a:p>
            <a:endParaRPr lang="en-GB" alt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1274047C-4CBA-28AE-8E94-CB713803F5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The Reconstituted Family 1970s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DD41876-816E-CF61-AAB8-1DD9C3C625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887538"/>
            <a:ext cx="8229600" cy="42386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600"/>
              <a:t>’69 Divorce Reform Act allowed for a ‘clean break’ for re-marriage</a:t>
            </a:r>
          </a:p>
          <a:p>
            <a:pPr>
              <a:lnSpc>
                <a:spcPct val="90000"/>
              </a:lnSpc>
            </a:pPr>
            <a:r>
              <a:rPr lang="en-GB" altLang="en-US" sz="2600"/>
              <a:t>Those ‘living in sin’ could now more easily divorce and ‘re-tie the knot’</a:t>
            </a:r>
          </a:p>
          <a:p>
            <a:pPr>
              <a:lnSpc>
                <a:spcPct val="90000"/>
              </a:lnSpc>
            </a:pPr>
            <a:r>
              <a:rPr lang="en-GB" altLang="en-US" sz="2600"/>
              <a:t>Stepfather’s position overrode that of the biological father</a:t>
            </a:r>
          </a:p>
          <a:p>
            <a:pPr>
              <a:lnSpc>
                <a:spcPct val="90000"/>
              </a:lnSpc>
            </a:pPr>
            <a:r>
              <a:rPr lang="en-GB" altLang="en-US" sz="2600"/>
              <a:t>Biological father’s financial responsibilities to first family not legally enforced</a:t>
            </a:r>
          </a:p>
          <a:p>
            <a:pPr>
              <a:lnSpc>
                <a:spcPct val="90000"/>
              </a:lnSpc>
            </a:pPr>
            <a:r>
              <a:rPr lang="en-GB" altLang="en-US" sz="2600"/>
              <a:t>Unsuccessful marriages could be replaced by successful ones</a:t>
            </a:r>
          </a:p>
          <a:p>
            <a:pPr>
              <a:lnSpc>
                <a:spcPct val="90000"/>
              </a:lnSpc>
            </a:pPr>
            <a:endParaRPr lang="en-GB" altLang="en-US" sz="260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6BD6E7D-3B71-D34C-E33D-432D58EF01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The Biological Family</a:t>
            </a:r>
            <a:br>
              <a:rPr lang="en-GB" altLang="en-US"/>
            </a:br>
            <a:r>
              <a:rPr lang="en-GB" altLang="en-US"/>
              <a:t>Late C20th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37ECDFF1-12E4-45C0-A61A-A4F01CA264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/>
              <a:t>Biological ties rather than marital ties</a:t>
            </a:r>
          </a:p>
          <a:p>
            <a:pPr>
              <a:lnSpc>
                <a:spcPct val="90000"/>
              </a:lnSpc>
            </a:pPr>
            <a:r>
              <a:rPr lang="en-GB" altLang="en-US"/>
              <a:t>Shared responsibility for childcare and economic support</a:t>
            </a:r>
          </a:p>
          <a:p>
            <a:pPr>
              <a:lnSpc>
                <a:spcPct val="90000"/>
              </a:lnSpc>
            </a:pPr>
            <a:r>
              <a:rPr lang="en-GB" altLang="en-US"/>
              <a:t>Based on ‘two earner model’ instead of ‘marital support’ model</a:t>
            </a:r>
          </a:p>
          <a:p>
            <a:pPr>
              <a:lnSpc>
                <a:spcPct val="90000"/>
              </a:lnSpc>
            </a:pPr>
            <a:r>
              <a:rPr lang="en-GB" altLang="en-US"/>
              <a:t>Encourages active fathering by biological parent </a:t>
            </a:r>
          </a:p>
          <a:p>
            <a:pPr>
              <a:lnSpc>
                <a:spcPct val="90000"/>
              </a:lnSpc>
            </a:pPr>
            <a:r>
              <a:rPr lang="en-GB" altLang="en-US"/>
              <a:t>Parenthood supersedes marriage as bedrock of the family</a:t>
            </a:r>
          </a:p>
          <a:p>
            <a:pPr>
              <a:lnSpc>
                <a:spcPct val="90000"/>
              </a:lnSpc>
            </a:pPr>
            <a:endParaRPr lang="en-GB" altLang="en-US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FC262BA3-402C-23C9-A678-98E0AEC6F4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Family Practices </a:t>
            </a:r>
            <a:br>
              <a:rPr lang="en-GB" altLang="en-US"/>
            </a:br>
            <a:r>
              <a:rPr lang="en-GB" altLang="en-US"/>
              <a:t>DHJ Morgan (1996)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22FE66A-C821-431D-9C56-EECC7AA166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4281488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en-GB" altLang="en-US"/>
          </a:p>
          <a:p>
            <a:r>
              <a:rPr lang="en-GB" altLang="en-US"/>
              <a:t>‘Families are what families do’ </a:t>
            </a:r>
          </a:p>
          <a:p>
            <a:r>
              <a:rPr lang="en-GB" altLang="en-US"/>
              <a:t>How people ‘do’ marriage, cohabitation, parenting, kinship </a:t>
            </a:r>
          </a:p>
          <a:p>
            <a:r>
              <a:rPr lang="en-GB" altLang="en-US"/>
              <a:t>Heterosexual or same sex</a:t>
            </a:r>
          </a:p>
          <a:p>
            <a:r>
              <a:rPr lang="en-GB" altLang="en-US"/>
              <a:t>May or may not involve co-residence</a:t>
            </a:r>
          </a:p>
          <a:p>
            <a:r>
              <a:rPr lang="en-GB" altLang="en-US"/>
              <a:t>Focus on practices rather than structures</a:t>
            </a:r>
          </a:p>
          <a:p>
            <a:endParaRPr lang="en-GB" altLang="en-US"/>
          </a:p>
          <a:p>
            <a:pPr>
              <a:buFont typeface="Wingdings" panose="05000000000000000000" pitchFamily="2" charset="2"/>
              <a:buNone/>
            </a:pPr>
            <a:endParaRPr lang="en-GB" altLang="en-U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2E6C24A-2691-766F-9F0B-2D42E95FF1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Family Fluidity Today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20E661D3-AB0C-B581-9442-F351D5EFA8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Traditional nuclear families are a minority lifestyle choice</a:t>
            </a:r>
          </a:p>
          <a:p>
            <a:r>
              <a:rPr lang="en-GB" altLang="en-US"/>
              <a:t>Change, fluidity and transformation characterise contemporary families</a:t>
            </a:r>
          </a:p>
          <a:p>
            <a:r>
              <a:rPr lang="en-GB" altLang="en-US"/>
              <a:t>We need to reconsider what we mean by ‘normal’ family life</a:t>
            </a:r>
          </a:p>
          <a:p>
            <a:r>
              <a:rPr lang="en-GB" altLang="en-US"/>
              <a:t>Should we celebrate change or see it as a cause for concern?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Box 2">
            <a:extLst>
              <a:ext uri="{FF2B5EF4-FFF2-40B4-BE49-F238E27FC236}">
                <a16:creationId xmlns:a16="http://schemas.microsoft.com/office/drawing/2014/main" id="{0EA67530-AA83-BF39-1B23-E9F8003833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143000"/>
            <a:ext cx="56388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>
                <a:latin typeface="Georgia" panose="02040502050405020303" pitchFamily="18" charset="0"/>
              </a:rPr>
              <a:t>This powerpoint was kindly donated to</a:t>
            </a:r>
          </a:p>
          <a:p>
            <a:r>
              <a:rPr lang="en-GB" altLang="en-US">
                <a:latin typeface="Georgia" panose="02040502050405020303" pitchFamily="18" charset="0"/>
                <a:hlinkClick r:id="rId3"/>
              </a:rPr>
              <a:t>www.worldofteaching.com</a:t>
            </a:r>
            <a:endParaRPr lang="en-GB" altLang="en-US">
              <a:latin typeface="Georgia" panose="02040502050405020303" pitchFamily="18" charset="0"/>
            </a:endParaRPr>
          </a:p>
          <a:p>
            <a:endParaRPr lang="en-GB" altLang="en-US">
              <a:latin typeface="Georgia" panose="02040502050405020303" pitchFamily="18" charset="0"/>
            </a:endParaRPr>
          </a:p>
          <a:p>
            <a:endParaRPr lang="en-GB" altLang="en-US">
              <a:latin typeface="Georgia" panose="02040502050405020303" pitchFamily="18" charset="0"/>
            </a:endParaRPr>
          </a:p>
          <a:p>
            <a:r>
              <a:rPr lang="en-GB" altLang="en-US">
                <a:latin typeface="Georgia" panose="02040502050405020303" pitchFamily="18" charset="0"/>
                <a:hlinkClick r:id="rId3"/>
              </a:rPr>
              <a:t>http://www.worldofteaching.com</a:t>
            </a:r>
            <a:endParaRPr lang="en-GB" altLang="en-US">
              <a:latin typeface="Georgia" panose="02040502050405020303" pitchFamily="18" charset="0"/>
            </a:endParaRPr>
          </a:p>
          <a:p>
            <a:r>
              <a:rPr lang="en-GB" altLang="en-US">
                <a:latin typeface="Georgia" panose="02040502050405020303" pitchFamily="18" charset="0"/>
              </a:rPr>
              <a:t>Is home to well over a thousand powerpoints submitted by teachers. This a free site. Please visit and I hope it will help in your teaching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123</TotalTime>
  <Words>335</Words>
  <Application>Microsoft Office PowerPoint</Application>
  <PresentationFormat>On-screen Show (4:3)</PresentationFormat>
  <Paragraphs>57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Times New Roman</vt:lpstr>
      <vt:lpstr>Wingdings</vt:lpstr>
      <vt:lpstr>Georgia</vt:lpstr>
      <vt:lpstr>Calibri</vt:lpstr>
      <vt:lpstr>Network</vt:lpstr>
      <vt:lpstr>Family Fluidity</vt:lpstr>
      <vt:lpstr>The Indissoluble family  Early C20th</vt:lpstr>
      <vt:lpstr>The Companionate Family 1950s</vt:lpstr>
      <vt:lpstr>The Reconstituted Family 1970s</vt:lpstr>
      <vt:lpstr>The Biological Family Late C20th</vt:lpstr>
      <vt:lpstr>Family Practices  DHJ Morgan (1996)</vt:lpstr>
      <vt:lpstr>Family Fluidity Today</vt:lpstr>
      <vt:lpstr>PowerPoint Presentation</vt:lpstr>
    </vt:vector>
  </TitlesOfParts>
  <Company>NCC (Education Services)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Fluidity</dc:title>
  <dc:creator>NCC (Education Services)</dc:creator>
  <cp:lastModifiedBy>Nayan GRIFFITHS</cp:lastModifiedBy>
  <cp:revision>11</cp:revision>
  <dcterms:created xsi:type="dcterms:W3CDTF">2007-10-19T11:21:33Z</dcterms:created>
  <dcterms:modified xsi:type="dcterms:W3CDTF">2023-03-21T13:38:56Z</dcterms:modified>
</cp:coreProperties>
</file>