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21"/>
  </p:notesMasterIdLst>
  <p:sldIdLst>
    <p:sldId id="256" r:id="rId2"/>
    <p:sldId id="258" r:id="rId3"/>
    <p:sldId id="259" r:id="rId4"/>
    <p:sldId id="268" r:id="rId5"/>
    <p:sldId id="271" r:id="rId6"/>
    <p:sldId id="272" r:id="rId7"/>
    <p:sldId id="285" r:id="rId8"/>
    <p:sldId id="287" r:id="rId9"/>
    <p:sldId id="299" r:id="rId10"/>
    <p:sldId id="288" r:id="rId11"/>
    <p:sldId id="300" r:id="rId12"/>
    <p:sldId id="290" r:id="rId13"/>
    <p:sldId id="291" r:id="rId14"/>
    <p:sldId id="295" r:id="rId15"/>
    <p:sldId id="277" r:id="rId16"/>
    <p:sldId id="279" r:id="rId17"/>
    <p:sldId id="294" r:id="rId18"/>
    <p:sldId id="293" r:id="rId19"/>
    <p:sldId id="30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2836F54C-BF56-CB95-D825-A9F9DC8C05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78DF3DBB-C122-24E3-C2EE-4D6833F773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C40652E0-91DE-ACE6-3AB1-294D40038A1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0293" name="Rectangle 5">
            <a:extLst>
              <a:ext uri="{FF2B5EF4-FFF2-40B4-BE49-F238E27FC236}">
                <a16:creationId xmlns:a16="http://schemas.microsoft.com/office/drawing/2014/main" id="{F2934406-7109-07CA-448C-9421DA4BAA7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40294" name="Rectangle 6">
            <a:extLst>
              <a:ext uri="{FF2B5EF4-FFF2-40B4-BE49-F238E27FC236}">
                <a16:creationId xmlns:a16="http://schemas.microsoft.com/office/drawing/2014/main" id="{C7B4D3F2-C0B5-CA32-2AEA-9C26515463E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40295" name="Rectangle 7">
            <a:extLst>
              <a:ext uri="{FF2B5EF4-FFF2-40B4-BE49-F238E27FC236}">
                <a16:creationId xmlns:a16="http://schemas.microsoft.com/office/drawing/2014/main" id="{E69622AB-7063-71C2-E21F-6B7CB57F4E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F3A4B96-8D60-4B6D-B454-87A31B2F378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F17863-59AF-9527-DD9D-36A11865B2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7F5F41-EE04-4475-AABB-C95B541247F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BC64AD95-F072-55ED-E744-F2DEF8DC5D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66B40E7B-9F47-0D53-5C80-2D99FF64BD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794CC2B-136D-686D-2F7D-E1D7B93D51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135F7-3EB2-42BE-9500-CE1F9F42DFC2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50530" name="Rectangle 2">
            <a:extLst>
              <a:ext uri="{FF2B5EF4-FFF2-40B4-BE49-F238E27FC236}">
                <a16:creationId xmlns:a16="http://schemas.microsoft.com/office/drawing/2014/main" id="{DFF89B70-0372-C20D-7B12-51650D7E71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A04FE52B-CDD0-93B0-FCBB-BFE417C73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D3A4B9-BED9-6177-C62B-1A026C48E9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0388A7-81B3-444F-95F2-CCE9221D3F6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C4202573-D378-7436-167D-2CB4081B8C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EC96F19B-1218-1E56-C0A3-992E4CFD9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E2F0ED-F7C6-A8C5-0D54-D696D1FA66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20328-665D-4A91-ACA6-E62F326D5779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23C876E6-8444-C00A-0103-1E2FCB692C4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20775C07-4A73-A5FE-41D4-132A20220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7A446B9-EBA6-7E95-117C-6B892434DC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5CB9B2-170C-4C3B-86AB-0D8EDA248ED0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AB4E6308-B892-820E-D2D3-06F36F5630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C7C82388-7B40-EA35-7AF3-4E50C8DA1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BFDC006-C1D0-2737-0CFB-3EA4FBD6C2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46581-E6EC-4C4E-A100-338F7681CCC5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54626" name="Rectangle 2">
            <a:extLst>
              <a:ext uri="{FF2B5EF4-FFF2-40B4-BE49-F238E27FC236}">
                <a16:creationId xmlns:a16="http://schemas.microsoft.com/office/drawing/2014/main" id="{45409541-0218-9597-03C8-BC942E93CB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CDAA48E5-78BB-4865-A07F-0D13AD112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1ACFF6-56D1-1919-467C-85BBF8D76A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E2695-6142-4835-B114-B67F45A6AC73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2A276C44-7EE0-C5B6-FD8B-73F8FA9060D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F3862279-4C73-266A-93F5-BFF348CE2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343DF39-29FE-E63D-9695-5C3CEF89FD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E0C5F1-2B22-4EA5-8C89-459AE68E5235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56674" name="Rectangle 2">
            <a:extLst>
              <a:ext uri="{FF2B5EF4-FFF2-40B4-BE49-F238E27FC236}">
                <a16:creationId xmlns:a16="http://schemas.microsoft.com/office/drawing/2014/main" id="{89AD1AF9-141F-DEED-E714-034871CBD2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EDBF8B09-550B-0FDA-E6CA-AABE7EF8CE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0833FDB-84A9-8B0F-529E-CBEF909D95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21C16C-FB68-4381-A8D3-F5B61A6CC9FC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57698" name="Rectangle 2">
            <a:extLst>
              <a:ext uri="{FF2B5EF4-FFF2-40B4-BE49-F238E27FC236}">
                <a16:creationId xmlns:a16="http://schemas.microsoft.com/office/drawing/2014/main" id="{3C7A3335-C744-C401-4A32-4204487BD91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D4D64B55-B0CD-FF9F-2AD0-361E797A4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BE9440-9220-1698-AF9D-4FDB6F0C98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B10E7A-149E-450D-A8A7-B1F32655DDDA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22F0F679-4784-526D-F4BF-9F5EDE7E824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60D187AB-B49E-A5CC-2FB0-C9837F5CA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DCF0A4-BB33-F787-C9F8-50EDDC3277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1E464E-3372-449E-B6E9-092AA1D8B4F6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7343C6FE-CC6B-14B3-BC1A-48CBD71A8CD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F2022853-0EB0-BDC5-5932-6892E7C47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54164A0-DBB8-34D0-3960-D0BABCF9B1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988955-E0F3-4F96-9ED4-45D7158B0311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2338" name="Rectangle 2">
            <a:extLst>
              <a:ext uri="{FF2B5EF4-FFF2-40B4-BE49-F238E27FC236}">
                <a16:creationId xmlns:a16="http://schemas.microsoft.com/office/drawing/2014/main" id="{CE6C6D65-855F-B092-2667-CD655DF936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112A30FA-86F5-FF10-97F9-99E4097C3F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7FFA42-4411-6760-974A-D251DDA516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12A02B-60AA-4C87-B07E-D648A595058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644EFEA7-6996-95F4-E3F5-1138D8AB6E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C8EE325E-FE36-0610-A4ED-70AA28C8F8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3DB572D-D5B3-0F48-DF72-7CBE858031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C1CA80-CCCD-40C0-9007-90095F1C8E21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1ABDE31F-DA33-A916-0646-DC1FF1C16D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E3B6AF7C-47C1-3B02-E15B-0DC7A636D9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12CADC4-FDA9-706C-7F63-EFB3333806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39BABF-0AAB-4CD8-A420-3F4405F3EC2F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66589C88-0EC1-5423-7DE7-4670D3F545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77572677-2AA7-3245-147F-5F11A8190D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F7F580-3C28-2DA6-D7C3-3F240AB7D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C7ECA-DF9A-49DC-A795-F70FDA4A97B6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46434" name="Rectangle 2">
            <a:extLst>
              <a:ext uri="{FF2B5EF4-FFF2-40B4-BE49-F238E27FC236}">
                <a16:creationId xmlns:a16="http://schemas.microsoft.com/office/drawing/2014/main" id="{04DD4F63-BCA6-AAA4-E819-1EA4AB9C3B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639B94A4-03AC-837C-CB31-D440CE7E62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5E370E-C08B-4432-426F-3936F31150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1EC175-851A-441A-AFCB-C50EB38A857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09355CB6-C15B-E82E-5AE5-B91EF6E208F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ECAD540D-8CA7-FC9E-0E5F-1E022A8C7C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D51010A-0785-CD34-92ED-650729A0B0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B93846-16CC-4C8F-8E17-38D7F178081D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E8DD1764-C0C8-259C-C404-EF11D238B5C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0E36C9AF-0F89-325F-2620-B5A0218AD3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AEF321-750B-F528-C7DE-0981B0FCA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D6C9C5-4EEC-4FB3-BCF3-0F830855AC8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FD194487-E9B0-FDD7-27E2-BEE488B421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B9047DD2-E4E3-DCBB-D896-18B3A91DF8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>
            <a:extLst>
              <a:ext uri="{FF2B5EF4-FFF2-40B4-BE49-F238E27FC236}">
                <a16:creationId xmlns:a16="http://schemas.microsoft.com/office/drawing/2014/main" id="{C6A4C48E-AF06-5A92-741C-3CDF51DE0A4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98307" name="Rectangle 3">
              <a:extLst>
                <a:ext uri="{FF2B5EF4-FFF2-40B4-BE49-F238E27FC236}">
                  <a16:creationId xmlns:a16="http://schemas.microsoft.com/office/drawing/2014/main" id="{9C5D5961-3365-513A-D74D-5B47B8EFF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8308" name="Group 4">
              <a:extLst>
                <a:ext uri="{FF2B5EF4-FFF2-40B4-BE49-F238E27FC236}">
                  <a16:creationId xmlns:a16="http://schemas.microsoft.com/office/drawing/2014/main" id="{D33B8E66-09A2-DA9A-8F0A-94EE72CD8FB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98309" name="Rectangle 5">
                <a:extLst>
                  <a:ext uri="{FF2B5EF4-FFF2-40B4-BE49-F238E27FC236}">
                    <a16:creationId xmlns:a16="http://schemas.microsoft.com/office/drawing/2014/main" id="{EE97F75E-5EA8-C4C5-08B5-624EEE0B148C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0" name="Rectangle 6">
                <a:extLst>
                  <a:ext uri="{FF2B5EF4-FFF2-40B4-BE49-F238E27FC236}">
                    <a16:creationId xmlns:a16="http://schemas.microsoft.com/office/drawing/2014/main" id="{DBF23D66-C411-08E8-5CE5-56ED00050018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1" name="Line 7">
                <a:extLst>
                  <a:ext uri="{FF2B5EF4-FFF2-40B4-BE49-F238E27FC236}">
                    <a16:creationId xmlns:a16="http://schemas.microsoft.com/office/drawing/2014/main" id="{40B678FF-E11D-E1AC-CD8C-F9961ABB78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98312" name="Group 8">
              <a:extLst>
                <a:ext uri="{FF2B5EF4-FFF2-40B4-BE49-F238E27FC236}">
                  <a16:creationId xmlns:a16="http://schemas.microsoft.com/office/drawing/2014/main" id="{D8990CCB-4CBA-3EA1-FE11-6AFEE9CD4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98313" name="Rectangle 9">
                <a:extLst>
                  <a:ext uri="{FF2B5EF4-FFF2-40B4-BE49-F238E27FC236}">
                    <a16:creationId xmlns:a16="http://schemas.microsoft.com/office/drawing/2014/main" id="{1E4C0B34-0B97-2A5D-4186-50BCED48F0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314" name="Line 10">
                <a:extLst>
                  <a:ext uri="{FF2B5EF4-FFF2-40B4-BE49-F238E27FC236}">
                    <a16:creationId xmlns:a16="http://schemas.microsoft.com/office/drawing/2014/main" id="{907D0E7B-4303-7C20-5529-4EDE5A94DC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8315" name="Rectangle 11">
            <a:extLst>
              <a:ext uri="{FF2B5EF4-FFF2-40B4-BE49-F238E27FC236}">
                <a16:creationId xmlns:a16="http://schemas.microsoft.com/office/drawing/2014/main" id="{7E4E7481-D5AF-12D8-4061-4487613BBF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98316" name="Rectangle 12">
            <a:extLst>
              <a:ext uri="{FF2B5EF4-FFF2-40B4-BE49-F238E27FC236}">
                <a16:creationId xmlns:a16="http://schemas.microsoft.com/office/drawing/2014/main" id="{923E912C-1350-D09F-69D3-0FB7688BCF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98317" name="Rectangle 13">
            <a:extLst>
              <a:ext uri="{FF2B5EF4-FFF2-40B4-BE49-F238E27FC236}">
                <a16:creationId xmlns:a16="http://schemas.microsoft.com/office/drawing/2014/main" id="{26F91192-5535-91FA-EFA0-1246B93699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8" name="Rectangle 14">
            <a:extLst>
              <a:ext uri="{FF2B5EF4-FFF2-40B4-BE49-F238E27FC236}">
                <a16:creationId xmlns:a16="http://schemas.microsoft.com/office/drawing/2014/main" id="{9CCE3084-69D5-CE5F-0BF3-56F299D4CD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8319" name="Rectangle 15">
            <a:extLst>
              <a:ext uri="{FF2B5EF4-FFF2-40B4-BE49-F238E27FC236}">
                <a16:creationId xmlns:a16="http://schemas.microsoft.com/office/drawing/2014/main" id="{46297622-75A9-7421-1B92-7F4C7523AB7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149C11-8E95-4E2E-8860-DB14F9E84A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C010-40A6-1A71-B463-F93120C6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A89BB-3BFF-A4E1-8B18-F5494C64E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ECB0B-7F28-8299-EBEE-5C390912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96F57-BCC4-57F4-E541-D00F3A2F5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E4D81-81BD-3393-D28D-1FA32B7A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C84F5-A579-4616-AFA1-3E3E1B7497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29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F31DA0-0300-2D8C-0BFA-83847C23FC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07B59-A653-A964-94C7-1B4CCCF72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56576-38F9-01E8-2131-1D094C2BB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46B9C-E17C-0859-B122-0C8E14857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AB1BA-3A24-6B28-563A-9CCC344DD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01848-A56D-471A-8F35-CC5116BB79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276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6871F-648D-8A65-DE0F-AC586D3BA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4CE35A3-2849-ADC3-25BB-546D98B6433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CD17A-3335-853F-F18D-5F2F896D2E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FE1A8-D164-9C3E-A30F-8A557B99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D7993-3DF3-CAE4-4F31-D0675D29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A3C86D-0DD8-4326-B587-E578F3605E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82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42FF-EAD9-CF75-3151-FD42B8067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BF569-74D5-B3FB-8A46-07A8D3AFF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CE794-0EEB-1B2C-5552-BEF9C6FF2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94C8A-6D79-445A-F33E-2F31F0B27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A383D-2216-F89F-110B-95AF2BBA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45164E-4CEE-402D-AF61-E5B9D4B233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146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B210E-AC9D-2242-789D-783954F7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7CC26-69DF-AF8E-721B-2897E97E2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45522-1AF0-DAD3-9BA5-02632AF2B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83D6A-AB59-033F-2F08-03C9FCC9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3FE7F-6386-A4F2-6AA8-B819B87C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CDB7C-D812-41AA-95F3-3FF3555D9A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31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6E381-74DA-53FB-E370-22C054B7E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84945-DAEB-887C-D226-4444BFD49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6AF9B-FCA0-8AC4-DE88-D086368E0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82938-1A32-F62E-769B-BB8204509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56F77-BD71-7135-B17D-A554E5A49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0BAA83-3089-0735-9F0D-7F9662D5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D9ACB-D7D1-4640-950D-CB7C34D03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57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16D6E-1D26-6E1A-035E-38190930F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58DC2-5DB2-E033-A96F-38ACC8039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295EA2-8B4A-85AC-D5CA-5E4CD2DB2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63FAE-D3CC-5589-C8A0-9EF81E6503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413B3F-1DE1-040B-6949-1CF7EC614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877F1C-0335-C70A-B499-1F7B529EE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E0A95B-9632-D984-4921-231E3346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B29128-E8A0-C5F6-89D1-33ED99A5A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1DADF-A044-4176-91B0-D396E04941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69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5B5C5-550D-3062-532A-10793A062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3599A6-D12D-74B8-E859-08B268C06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CCFBCF-5BE9-644A-1DC6-08B298AE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9F206-9BF4-7860-F779-37775758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2CFB9-7DAD-4440-B680-685944414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7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960499-1572-CA99-471D-E68BBEE2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CEF93C-E95C-C96C-F3F8-91DB23C81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1749E-8DAA-DC52-B72A-EB102B9A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6097D-163F-406C-92A7-8DFB42196A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7432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146BE-565E-C3EC-D671-B672EA845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F382B-1CFB-2954-6492-27ECD29E5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5F9A7-8D5B-46AA-6B3E-BDC01E8E8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A6DB4-EA5C-A015-4099-451D84EB5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08763-F49D-59EC-7A79-CEB44DFD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EF8D4-8BF1-44A1-90D2-687DB6840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35A354-2C71-4390-8647-46370397EA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24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B726A-E854-A8A9-84D4-94582B7AE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805A91-872E-1C20-4A89-A93A021DCD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5DD11-B850-D75D-6B6B-1136CD78F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F0B21-5492-81B3-7B73-4826F05C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AED22-343E-FC7D-67AB-6F9B8A8C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561D8-8814-16E1-9514-E7B577E9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04341-84CF-4F48-8596-3C3C0BECD7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01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>
            <a:extLst>
              <a:ext uri="{FF2B5EF4-FFF2-40B4-BE49-F238E27FC236}">
                <a16:creationId xmlns:a16="http://schemas.microsoft.com/office/drawing/2014/main" id="{F7FB0A67-0B4F-3289-123F-396F33053CD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97283" name="Rectangle 3">
              <a:extLst>
                <a:ext uri="{FF2B5EF4-FFF2-40B4-BE49-F238E27FC236}">
                  <a16:creationId xmlns:a16="http://schemas.microsoft.com/office/drawing/2014/main" id="{7DAAC718-71E6-B906-2944-C1DE3CAAD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97284" name="Group 4">
              <a:extLst>
                <a:ext uri="{FF2B5EF4-FFF2-40B4-BE49-F238E27FC236}">
                  <a16:creationId xmlns:a16="http://schemas.microsoft.com/office/drawing/2014/main" id="{5BB1BD29-3546-7C42-9CA3-4E214D8642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97285" name="Rectangle 5">
                <a:extLst>
                  <a:ext uri="{FF2B5EF4-FFF2-40B4-BE49-F238E27FC236}">
                    <a16:creationId xmlns:a16="http://schemas.microsoft.com/office/drawing/2014/main" id="{0E038A4E-2193-495A-EDF4-2E886B4EC3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GB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286" name="Line 6">
                <a:extLst>
                  <a:ext uri="{FF2B5EF4-FFF2-40B4-BE49-F238E27FC236}">
                    <a16:creationId xmlns:a16="http://schemas.microsoft.com/office/drawing/2014/main" id="{27B14FF9-4FC4-E806-FD2D-FC95DC3632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97287" name="Rectangle 7">
            <a:extLst>
              <a:ext uri="{FF2B5EF4-FFF2-40B4-BE49-F238E27FC236}">
                <a16:creationId xmlns:a16="http://schemas.microsoft.com/office/drawing/2014/main" id="{E7E3DCBC-42C2-F8D3-D591-335F39340A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336FB58C-18B0-2439-2EDA-27998B4377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7289" name="Rectangle 9">
            <a:extLst>
              <a:ext uri="{FF2B5EF4-FFF2-40B4-BE49-F238E27FC236}">
                <a16:creationId xmlns:a16="http://schemas.microsoft.com/office/drawing/2014/main" id="{B8C3250C-C397-F773-16F9-174036BB028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97290" name="Rectangle 10">
            <a:extLst>
              <a:ext uri="{FF2B5EF4-FFF2-40B4-BE49-F238E27FC236}">
                <a16:creationId xmlns:a16="http://schemas.microsoft.com/office/drawing/2014/main" id="{B99E963A-23B8-F02E-4100-E1FFA4F4BF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97291" name="Rectangle 11">
            <a:extLst>
              <a:ext uri="{FF2B5EF4-FFF2-40B4-BE49-F238E27FC236}">
                <a16:creationId xmlns:a16="http://schemas.microsoft.com/office/drawing/2014/main" id="{08D49450-DE80-A523-BF1B-A7DA061F5D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BE20ABC-E32E-47D5-901E-2D9B93FDBBD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7292" name="Line 12">
            <a:extLst>
              <a:ext uri="{FF2B5EF4-FFF2-40B4-BE49-F238E27FC236}">
                <a16:creationId xmlns:a16="http://schemas.microsoft.com/office/drawing/2014/main" id="{24C4F9E9-8134-5F1A-E94D-86C558E76E8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F5270A2-6BA7-6075-28B6-DC504A553F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altLang="en-US" sz="8000" b="1"/>
              <a:t>GCSE English</a:t>
            </a:r>
            <a:endParaRPr lang="en-US" altLang="en-US" sz="8000" b="1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1A6407C-63B8-808B-41CC-37CB8C7DD45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z="6500" b="1"/>
              <a:t>Paper 1</a:t>
            </a:r>
            <a:endParaRPr lang="en-US" altLang="en-US" sz="65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96B985CD-66DF-3DE6-EE07-72F9B8F67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Language</a:t>
            </a:r>
            <a:endParaRPr lang="en-US" altLang="en-US" b="1"/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C44C49FC-D204-49FD-9EE0-E46FE8585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3200"/>
              <a:t>Focus – show you understand how a writer uses language for effect</a:t>
            </a:r>
          </a:p>
          <a:p>
            <a:pPr>
              <a:lnSpc>
                <a:spcPct val="80000"/>
              </a:lnSpc>
            </a:pPr>
            <a:r>
              <a:rPr lang="en-GB" altLang="en-US" sz="3300"/>
              <a:t>Explain and comment on words / sentences and why a writer has chosen them</a:t>
            </a:r>
          </a:p>
          <a:p>
            <a:pPr lvl="1">
              <a:lnSpc>
                <a:spcPct val="80000"/>
              </a:lnSpc>
            </a:pPr>
            <a:r>
              <a:rPr lang="en-GB" altLang="en-US" sz="3200"/>
              <a:t>E.g. </a:t>
            </a:r>
            <a:r>
              <a:rPr lang="en-GB" altLang="en-US" sz="3200" b="1" i="1"/>
              <a:t>‘The gold was shrouded in mystery’ – </a:t>
            </a:r>
            <a:r>
              <a:rPr lang="en-GB" altLang="en-US" sz="3200"/>
              <a:t>T </a:t>
            </a:r>
            <a:r>
              <a:rPr lang="en-GB" altLang="en-US" sz="3100"/>
              <a:t>his word suggests that the treasure has been covered up, hidden or has links with the semantic field of death </a:t>
            </a:r>
            <a:endParaRPr lang="en-US" altLang="en-US" sz="22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0421970E-B75C-E287-63B8-791D549FF9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800" b="1"/>
              <a:t>Questions: Thoughts and Feelings</a:t>
            </a:r>
            <a:endParaRPr lang="en-US" altLang="en-US" sz="3800" b="1"/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2A8826DA-090D-6B97-F2F6-FBB851504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b="1"/>
              <a:t>Focus: consider language, character and meaning and how they contribute and how they contribute to </a:t>
            </a:r>
            <a:r>
              <a:rPr lang="en-GB" altLang="en-US" b="1" u="sng"/>
              <a:t>your</a:t>
            </a:r>
            <a:r>
              <a:rPr lang="en-GB" altLang="en-US" b="1"/>
              <a:t> thoughts and feelings about the extract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b="1"/>
          </a:p>
          <a:p>
            <a:pPr>
              <a:lnSpc>
                <a:spcPct val="90000"/>
              </a:lnSpc>
            </a:pPr>
            <a:r>
              <a:rPr lang="en-GB" altLang="en-US" b="1"/>
              <a:t>Look carefully at the task and what it asks you to do.  Eg:</a:t>
            </a:r>
          </a:p>
          <a:p>
            <a:pPr lvl="1">
              <a:lnSpc>
                <a:spcPct val="90000"/>
              </a:lnSpc>
            </a:pPr>
            <a:r>
              <a:rPr lang="en-GB" altLang="en-US" b="1"/>
              <a:t>Write about the </a:t>
            </a:r>
            <a:r>
              <a:rPr lang="en-GB" altLang="en-US" b="1" u="sng"/>
              <a:t>whole</a:t>
            </a:r>
            <a:r>
              <a:rPr lang="en-GB" altLang="en-US" b="1"/>
              <a:t> passage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b="1"/>
              <a:t>				or</a:t>
            </a:r>
          </a:p>
          <a:p>
            <a:pPr lvl="1">
              <a:lnSpc>
                <a:spcPct val="90000"/>
              </a:lnSpc>
            </a:pPr>
            <a:r>
              <a:rPr lang="en-GB" altLang="en-US" b="1"/>
              <a:t>Write about </a:t>
            </a:r>
            <a:r>
              <a:rPr lang="en-GB" altLang="en-US" b="1" u="sng"/>
              <a:t>part</a:t>
            </a:r>
            <a:r>
              <a:rPr lang="en-GB" altLang="en-US" b="1"/>
              <a:t> of the passage</a:t>
            </a:r>
            <a:endParaRPr lang="en-US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08F9DE01-75B7-07B9-1578-6A00AF5FA4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B: Writing</a:t>
            </a:r>
            <a:endParaRPr lang="en-US" altLang="en-US" b="1"/>
          </a:p>
        </p:txBody>
      </p:sp>
      <p:sp>
        <p:nvSpPr>
          <p:cNvPr id="116740" name="Rectangle 4">
            <a:extLst>
              <a:ext uri="{FF2B5EF4-FFF2-40B4-BE49-F238E27FC236}">
                <a16:creationId xmlns:a16="http://schemas.microsoft.com/office/drawing/2014/main" id="{773118E3-462A-6034-E3B8-078727B32F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600" b="1"/>
              <a:t>B1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Writing to describe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 sz="3000" b="1"/>
          </a:p>
          <a:p>
            <a:r>
              <a:rPr lang="en-GB" altLang="en-US" sz="3000" b="1"/>
              <a:t>No choice given</a:t>
            </a:r>
          </a:p>
          <a:p>
            <a:r>
              <a:rPr lang="en-GB" altLang="en-US" sz="3000" b="1"/>
              <a:t>One task</a:t>
            </a:r>
          </a:p>
          <a:p>
            <a:r>
              <a:rPr lang="en-GB" altLang="en-US" sz="3000" b="1"/>
              <a:t>Spend 30 mins on this section</a:t>
            </a:r>
          </a:p>
          <a:p>
            <a:endParaRPr lang="en-GB" altLang="en-US" sz="3000" b="1"/>
          </a:p>
          <a:p>
            <a:pPr>
              <a:buFont typeface="Wingdings" panose="05000000000000000000" pitchFamily="2" charset="2"/>
              <a:buNone/>
            </a:pPr>
            <a:endParaRPr lang="en-US" altLang="en-US" sz="2400" b="1"/>
          </a:p>
        </p:txBody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79D3FFE2-61AF-32B4-7763-1B1E705D559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GB" altLang="en-US" sz="3600" b="1"/>
              <a:t>B2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3000" b="1"/>
              <a:t>Narrative writing</a:t>
            </a:r>
          </a:p>
          <a:p>
            <a:pPr algn="ctr">
              <a:buFont typeface="Wingdings" panose="05000000000000000000" pitchFamily="2" charset="2"/>
              <a:buNone/>
            </a:pPr>
            <a:endParaRPr lang="en-GB" altLang="en-US" sz="3000" b="1"/>
          </a:p>
          <a:p>
            <a:r>
              <a:rPr lang="en-GB" altLang="en-US" sz="3000" b="1"/>
              <a:t>5/6 choices given</a:t>
            </a:r>
          </a:p>
          <a:p>
            <a:r>
              <a:rPr lang="en-GB" altLang="en-US" sz="3000" b="1"/>
              <a:t>Complete one task</a:t>
            </a:r>
          </a:p>
          <a:p>
            <a:r>
              <a:rPr lang="en-GB" altLang="en-US" sz="3000" b="1"/>
              <a:t>Spend 50 mins on this section</a:t>
            </a:r>
            <a:endParaRPr lang="en-US" altLang="en-US" sz="30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>
            <a:extLst>
              <a:ext uri="{FF2B5EF4-FFF2-40B4-BE49-F238E27FC236}">
                <a16:creationId xmlns:a16="http://schemas.microsoft.com/office/drawing/2014/main" id="{53159D79-81A6-D976-2ABE-94EF5EA89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600" b="1"/>
              <a:t>Section B1: Planning</a:t>
            </a:r>
            <a:endParaRPr lang="en-US" altLang="en-US" sz="4600" b="1"/>
          </a:p>
        </p:txBody>
      </p:sp>
      <p:sp>
        <p:nvSpPr>
          <p:cNvPr id="125957" name="Rectangle 5">
            <a:extLst>
              <a:ext uri="{FF2B5EF4-FFF2-40B4-BE49-F238E27FC236}">
                <a16:creationId xmlns:a16="http://schemas.microsoft.com/office/drawing/2014/main" id="{215B77A1-05B3-7AAC-AE08-BB9EAB672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600" b="1"/>
              <a:t>B1</a:t>
            </a:r>
          </a:p>
          <a:p>
            <a:pPr>
              <a:lnSpc>
                <a:spcPct val="90000"/>
              </a:lnSpc>
            </a:pPr>
            <a:r>
              <a:rPr lang="en-GB" altLang="en-US" sz="3300"/>
              <a:t>Use the 5 senses</a:t>
            </a:r>
          </a:p>
          <a:p>
            <a:pPr>
              <a:lnSpc>
                <a:spcPct val="90000"/>
              </a:lnSpc>
            </a:pPr>
            <a:r>
              <a:rPr lang="en-GB" altLang="en-US" sz="3300"/>
              <a:t>Vary punctuation</a:t>
            </a:r>
          </a:p>
          <a:p>
            <a:pPr>
              <a:lnSpc>
                <a:spcPct val="90000"/>
              </a:lnSpc>
            </a:pPr>
            <a:r>
              <a:rPr lang="en-GB" altLang="en-US" sz="3300"/>
              <a:t>Include: similes, metaphors, personification, alliteration, emotive language</a:t>
            </a:r>
          </a:p>
          <a:p>
            <a:pPr>
              <a:lnSpc>
                <a:spcPct val="90000"/>
              </a:lnSpc>
            </a:pPr>
            <a:r>
              <a:rPr lang="en-GB" altLang="en-US" sz="3300"/>
              <a:t>Describe minute detail</a:t>
            </a:r>
          </a:p>
          <a:p>
            <a:pPr>
              <a:lnSpc>
                <a:spcPct val="90000"/>
              </a:lnSpc>
            </a:pPr>
            <a:r>
              <a:rPr lang="en-GB" altLang="en-US" sz="3300"/>
              <a:t>5+ paragraphs</a:t>
            </a:r>
            <a:endParaRPr lang="en-US" altLang="en-US" sz="3300"/>
          </a:p>
        </p:txBody>
      </p:sp>
      <p:sp>
        <p:nvSpPr>
          <p:cNvPr id="125958" name="Rectangle 6">
            <a:extLst>
              <a:ext uri="{FF2B5EF4-FFF2-40B4-BE49-F238E27FC236}">
                <a16:creationId xmlns:a16="http://schemas.microsoft.com/office/drawing/2014/main" id="{63940F93-E887-7ADA-48EF-117021D9AE0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0" y="1600200"/>
            <a:ext cx="3810000" cy="4530725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b="1"/>
          </a:p>
          <a:p>
            <a:pPr>
              <a:lnSpc>
                <a:spcPct val="90000"/>
              </a:lnSpc>
            </a:pPr>
            <a:endParaRPr lang="en-US" altLang="en-US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86565AC8-CBC6-9030-6376-445F0B825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B2: Planning</a:t>
            </a:r>
            <a:endParaRPr lang="en-US" altLang="en-US" b="1"/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A4B4B227-D181-534F-C23C-54A658C9B0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800" b="1"/>
              <a:t>B2</a:t>
            </a:r>
          </a:p>
          <a:p>
            <a:pPr>
              <a:lnSpc>
                <a:spcPct val="90000"/>
              </a:lnSpc>
            </a:pPr>
            <a:r>
              <a:rPr lang="en-GB" altLang="en-US" sz="3900"/>
              <a:t>Vary punctuation</a:t>
            </a:r>
          </a:p>
          <a:p>
            <a:pPr>
              <a:lnSpc>
                <a:spcPct val="90000"/>
              </a:lnSpc>
            </a:pPr>
            <a:r>
              <a:rPr lang="en-GB" altLang="en-US" sz="3900"/>
              <a:t>Include: similes, metaphors, personification, alliteration, emotive language</a:t>
            </a:r>
          </a:p>
          <a:p>
            <a:pPr>
              <a:lnSpc>
                <a:spcPct val="90000"/>
              </a:lnSpc>
            </a:pPr>
            <a:r>
              <a:rPr lang="en-GB" altLang="en-US" sz="3900"/>
              <a:t>Use speech sparingly</a:t>
            </a:r>
          </a:p>
          <a:p>
            <a:pPr>
              <a:lnSpc>
                <a:spcPct val="90000"/>
              </a:lnSpc>
            </a:pPr>
            <a:r>
              <a:rPr lang="en-GB" altLang="en-US" sz="3900"/>
              <a:t>5+ paragraphs</a:t>
            </a:r>
            <a:endParaRPr lang="en-US" altLang="en-US" sz="3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C0E4DD54-C2C0-C136-FDDE-269F2FF73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2225" name="Group 65">
            <a:extLst>
              <a:ext uri="{FF2B5EF4-FFF2-40B4-BE49-F238E27FC236}">
                <a16:creationId xmlns:a16="http://schemas.microsoft.com/office/drawing/2014/main" id="{9ACCEE67-E677-0144-E995-4B692A172FB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319587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3328821122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3255028613"/>
                    </a:ext>
                  </a:extLst>
                </a:gridCol>
              </a:tblGrid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the end of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921242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pause in a sentence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0133905"/>
                  </a:ext>
                </a:extLst>
              </a:tr>
              <a:tr h="646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longer pause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961221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before a list or when giving evidence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046087"/>
                  </a:ext>
                </a:extLst>
              </a:tr>
              <a:tr h="1190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“ ”  ‘ 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direct speech, a quotation or to show sarcasm</a:t>
                      </a: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90200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EB4C6DAA-BB39-501E-9E0E-348FF31C9F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49312"/>
          </a:xfrm>
        </p:spPr>
        <p:txBody>
          <a:bodyPr/>
          <a:lstStyle/>
          <a:p>
            <a:r>
              <a:rPr lang="en-GB" altLang="en-US" b="1"/>
              <a:t>Punctuation:</a:t>
            </a:r>
            <a:endParaRPr lang="en-US" altLang="en-US" b="1"/>
          </a:p>
        </p:txBody>
      </p:sp>
      <p:graphicFrame>
        <p:nvGraphicFramePr>
          <p:cNvPr id="99373" name="Group 45">
            <a:extLst>
              <a:ext uri="{FF2B5EF4-FFF2-40B4-BE49-F238E27FC236}">
                <a16:creationId xmlns:a16="http://schemas.microsoft.com/office/drawing/2014/main" id="{2E48020E-28C4-45BB-B631-92DD9F7D277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484313"/>
          <a:ext cx="8229600" cy="4748212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2785538026"/>
                    </a:ext>
                  </a:extLst>
                </a:gridCol>
                <a:gridCol w="7354888">
                  <a:extLst>
                    <a:ext uri="{9D8B030D-6E8A-4147-A177-3AD203B41FA5}">
                      <a16:colId xmlns:a16="http://schemas.microsoft.com/office/drawing/2014/main" val="538459099"/>
                    </a:ext>
                  </a:extLst>
                </a:gridCol>
              </a:tblGrid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?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a question</a:t>
                      </a:r>
                      <a:endParaRPr kumimoji="0" lang="en-US" altLang="en-US" sz="3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103258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!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surprise, shock, humour or excitement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214381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words are missing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720343"/>
                  </a:ext>
                </a:extLst>
              </a:tr>
              <a:tr h="428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( )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Used around an aside, or less important point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9681312"/>
                  </a:ext>
                </a:extLst>
              </a:tr>
              <a:tr h="760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Sometimes used informally to show a pause, or to link two words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6537189"/>
                  </a:ext>
                </a:extLst>
              </a:tr>
              <a:tr h="430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‘</a:t>
                      </a:r>
                      <a:endParaRPr kumimoji="0" lang="en-US" altLang="en-US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 indent="1127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 indent="242888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 indent="347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 indent="487363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indent="4873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Shows possession or a missing letter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71370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8B87FE3F-023A-2336-1D49-0CE18DB16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B: Proof Reading</a:t>
            </a:r>
            <a:endParaRPr lang="en-US" altLang="en-US" b="1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AC47FBFD-46E0-7FF6-F9EC-673C9074A8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Make sure you spend 5 mins proof reading your writing</a:t>
            </a:r>
          </a:p>
          <a:p>
            <a:r>
              <a:rPr lang="en-GB" altLang="en-US"/>
              <a:t>Have you got paragraphs?</a:t>
            </a:r>
          </a:p>
          <a:p>
            <a:r>
              <a:rPr lang="en-GB" altLang="en-US"/>
              <a:t>Have you used punctuation?</a:t>
            </a:r>
          </a:p>
          <a:p>
            <a:r>
              <a:rPr lang="en-GB" altLang="en-US"/>
              <a:t>Have you varied your punctuation?</a:t>
            </a:r>
          </a:p>
          <a:p>
            <a:r>
              <a:rPr lang="en-GB" altLang="en-US"/>
              <a:t>Could you add anymore detail?</a:t>
            </a:r>
          </a:p>
          <a:p>
            <a:r>
              <a:rPr lang="en-GB" altLang="en-US"/>
              <a:t>Could you vary vocab making it even more interesting?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10D7BE13-E2A8-151F-9C0C-23799FF1C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600" b="1"/>
              <a:t>And Finally:</a:t>
            </a:r>
            <a:endParaRPr lang="en-US" altLang="en-US" sz="4600" b="1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98F1193C-FFBD-3E98-9E8B-09156926A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GB" altLang="en-US" sz="3000"/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Don’t panic!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Do your best!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and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GB" altLang="en-US" sz="5000"/>
              <a:t>Good luck!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5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2">
            <a:extLst>
              <a:ext uri="{FF2B5EF4-FFF2-40B4-BE49-F238E27FC236}">
                <a16:creationId xmlns:a16="http://schemas.microsoft.com/office/drawing/2014/main" id="{BB736629-BE04-656B-C029-CFA9EA9EE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/>
              <a:t>This powerpoint was kindly donated to </a:t>
            </a:r>
            <a:r>
              <a:rPr lang="en-GB" altLang="en-US" sz="2400">
                <a:hlinkClick r:id="rId3"/>
              </a:rPr>
              <a:t>www.worldofteaching.com</a:t>
            </a:r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endParaRPr lang="en-GB" altLang="en-US" sz="2400"/>
          </a:p>
          <a:p>
            <a:r>
              <a:rPr lang="en-GB" altLang="en-US" sz="2400">
                <a:hlinkClick r:id="rId3"/>
              </a:rPr>
              <a:t>http://www.worldofteaching.com</a:t>
            </a:r>
            <a:r>
              <a:rPr lang="en-GB" altLang="en-US" sz="2400"/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B9456BFE-3491-BA26-8E2F-B90805357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Timing:</a:t>
            </a:r>
            <a:endParaRPr lang="en-US" altLang="en-US"/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3556D16D-C403-A67C-0458-13D52EB4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3100"/>
              <a:t>2 hours allowed in total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3100"/>
          </a:p>
          <a:p>
            <a:pPr>
              <a:lnSpc>
                <a:spcPct val="90000"/>
              </a:lnSpc>
            </a:pPr>
            <a:r>
              <a:rPr lang="en-GB" altLang="en-US" sz="3100"/>
              <a:t>Section A:	Tests Reading Skills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40 minutes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3100"/>
          </a:p>
          <a:p>
            <a:pPr>
              <a:lnSpc>
                <a:spcPct val="90000"/>
              </a:lnSpc>
            </a:pPr>
            <a:r>
              <a:rPr lang="en-GB" altLang="en-US" sz="3100"/>
              <a:t>Section B: Tests Writing Skills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30 minutes for B1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3100"/>
              <a:t>				allow 50 minutes for B2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CA27F5F3-859F-F358-53DC-E7AF132DD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Section A: Reading</a:t>
            </a:r>
            <a:endParaRPr lang="en-US" altLang="en-US" b="1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0701D20-CD6C-8C6F-EB31-8A4D0EB88A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Two extracts – </a:t>
            </a:r>
            <a:r>
              <a:rPr lang="en-US" altLang="en-US" sz="3600"/>
              <a:t>Literature</a:t>
            </a:r>
            <a:endParaRPr lang="en-US" altLang="en-US" sz="3400"/>
          </a:p>
          <a:p>
            <a:r>
              <a:rPr lang="en-GB" altLang="en-US" sz="3600"/>
              <a:t>Standard comprehension questions</a:t>
            </a:r>
          </a:p>
          <a:p>
            <a:r>
              <a:rPr lang="en-GB" altLang="en-US" sz="3600"/>
              <a:t>Looks at : 	</a:t>
            </a:r>
          </a:p>
          <a:p>
            <a:pPr lvl="2"/>
            <a:r>
              <a:rPr lang="en-GB" altLang="en-US" sz="3200"/>
              <a:t>Character</a:t>
            </a:r>
          </a:p>
          <a:p>
            <a:pPr lvl="2"/>
            <a:r>
              <a:rPr lang="en-GB" altLang="en-US" sz="3200"/>
              <a:t>Meaning</a:t>
            </a:r>
          </a:p>
          <a:p>
            <a:pPr lvl="2"/>
            <a:r>
              <a:rPr lang="en-GB" altLang="en-US" sz="3200"/>
              <a:t>Language</a:t>
            </a:r>
          </a:p>
          <a:p>
            <a:pPr lvl="2"/>
            <a:r>
              <a:rPr lang="en-GB" altLang="en-US" sz="3200"/>
              <a:t>Thoughts &amp; Feelings</a:t>
            </a:r>
          </a:p>
          <a:p>
            <a:pPr lvl="2">
              <a:buFont typeface="Wingdings" panose="05000000000000000000" pitchFamily="2" charset="2"/>
              <a:buNone/>
            </a:pPr>
            <a:endParaRPr lang="en-US" alt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99925BE7-C7D2-14FA-F77F-CE5CC275F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Finding Information:</a:t>
            </a:r>
            <a:endParaRPr lang="en-US" altLang="en-US" b="1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9466604A-6BB3-55B5-785C-5787986502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000" b="1"/>
              <a:t>Firstly</a:t>
            </a:r>
            <a:r>
              <a:rPr lang="en-US" altLang="en-US" sz="3000"/>
              <a:t> - read the text really carefully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Secondly </a:t>
            </a:r>
            <a:r>
              <a:rPr lang="en-US" altLang="en-US" sz="3000"/>
              <a:t>- read question to make sure you understand exactly what it's asking you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000"/>
          </a:p>
          <a:p>
            <a:r>
              <a:rPr lang="en-US" altLang="en-US" sz="3000" b="1"/>
              <a:t>Thirdly </a:t>
            </a:r>
            <a:r>
              <a:rPr lang="en-US" altLang="en-US" sz="3000"/>
              <a:t>- use skimming and scanning skills and annotate the text by underlining or highlighting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63F755A-09E8-9EDA-86A1-8802DA9A0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6500" b="1"/>
              <a:t>PEE:</a:t>
            </a:r>
            <a:endParaRPr lang="en-US" altLang="en-US" sz="6500" b="1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6A261354-0E7A-BEBE-91EC-BA7F0752B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P</a:t>
            </a:r>
            <a:r>
              <a:rPr lang="en-US" altLang="en-US" sz="4600"/>
              <a:t>oint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vidence (a quotation) and</a:t>
            </a:r>
            <a:br>
              <a:rPr lang="en-US" altLang="en-US" sz="4600"/>
            </a:br>
            <a:endParaRPr lang="en-US" altLang="en-US" sz="460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5500" b="1"/>
              <a:t>E</a:t>
            </a:r>
            <a:r>
              <a:rPr lang="en-US" altLang="en-US" sz="4600"/>
              <a:t>xplanation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BA63D37C-D5B4-6730-095D-482AE1F054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84997" name="Rectangle 5">
            <a:extLst>
              <a:ext uri="{FF2B5EF4-FFF2-40B4-BE49-F238E27FC236}">
                <a16:creationId xmlns:a16="http://schemas.microsoft.com/office/drawing/2014/main" id="{5842411E-F4E1-32F3-E2D8-AE070671E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Supporting an idea:</a:t>
            </a:r>
            <a:r>
              <a:rPr lang="en-US" altLang="en-US" sz="3200" b="1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b="1"/>
          </a:p>
          <a:p>
            <a:r>
              <a:rPr lang="en-US" altLang="en-US" sz="3200"/>
              <a:t>However... therefore... because... but... and... furthermore.. also... in addition... then... as well as... next... whereas... in contrast... later... at first... similarly...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F2C43AC0-D8AA-26CC-92CD-89C8E7792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PEE: Connectives</a:t>
            </a:r>
            <a:endParaRPr lang="en-US" altLang="en-US" b="1"/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3E65ECFD-E8A2-415B-6F88-3CCCB1CE1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400" b="1"/>
              <a:t>Explaining an idea: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400" b="1"/>
          </a:p>
          <a:p>
            <a:r>
              <a:rPr lang="en-US" altLang="en-US" sz="3200"/>
              <a:t>This implies... this suggests... which gives the impression that... this shows... this clearly shows... possibly... perhaps... this indicates that... obviously... this conveys to the reader that...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C0A989A5-D862-C27A-56D5-97D1C38EBA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Character</a:t>
            </a:r>
            <a:endParaRPr lang="en-US" altLang="en-US" b="1"/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CF29FFFC-BA24-2746-7995-DEA801848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Focus – Show that you understand how the writer creates characters using language </a:t>
            </a:r>
          </a:p>
          <a:p>
            <a:pPr>
              <a:lnSpc>
                <a:spcPct val="90000"/>
              </a:lnSpc>
            </a:pPr>
            <a:r>
              <a:rPr lang="en-GB" altLang="en-US"/>
              <a:t>Explain and comment on words / sentences and why a writer has chosen them </a:t>
            </a:r>
          </a:p>
          <a:p>
            <a:pPr>
              <a:lnSpc>
                <a:spcPct val="90000"/>
              </a:lnSpc>
            </a:pPr>
            <a:r>
              <a:rPr lang="en-GB" altLang="en-US" b="1" i="1"/>
              <a:t>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b="1" i="1"/>
              <a:t>	Eg: ‘If she could only cry now, cry for a long time over everything’ – </a:t>
            </a:r>
            <a:r>
              <a:rPr lang="en-GB" altLang="en-US"/>
              <a:t>Shows she is emotional, yet reserved, through the choice of the conditional verb ‘if’ and the repetition of the word’ cry’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434398-5553-596E-BC88-392DBE5E4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Questions: Meaning</a:t>
            </a:r>
            <a:endParaRPr lang="en-US" altLang="en-US" b="1"/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8F5C2227-8AAB-D17A-F036-01981C7D6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900"/>
              <a:t>Focus: how the writer conveys emotions and atmosphere through the choices of language and literary devices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900"/>
          </a:p>
          <a:p>
            <a:r>
              <a:rPr lang="en-GB" altLang="en-US" sz="2900" b="1"/>
              <a:t>E.g.</a:t>
            </a:r>
            <a:r>
              <a:rPr lang="en-GB" altLang="en-US" sz="2900" b="1" i="1"/>
              <a:t> ‘Frank found himself advancing alone through a wall of fog’ – </a:t>
            </a:r>
            <a:r>
              <a:rPr lang="en-GB" altLang="en-US" sz="2900"/>
              <a:t>The writer shows horror by highlighting isolation and using a metaphor for the weather which affects Frank’s vision</a:t>
            </a:r>
            <a:endParaRPr lang="en-US" altLang="en-US" sz="29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330</TotalTime>
  <Words>782</Words>
  <Application>Microsoft Office PowerPoint</Application>
  <PresentationFormat>On-screen Show (4:3)</PresentationFormat>
  <Paragraphs>145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Times New Roman</vt:lpstr>
      <vt:lpstr>Wingdings</vt:lpstr>
      <vt:lpstr>Layers</vt:lpstr>
      <vt:lpstr>GCSE English</vt:lpstr>
      <vt:lpstr>Timing:</vt:lpstr>
      <vt:lpstr>Section A: Reading</vt:lpstr>
      <vt:lpstr>Finding Information:</vt:lpstr>
      <vt:lpstr>PEE:</vt:lpstr>
      <vt:lpstr>PEE: Connectives</vt:lpstr>
      <vt:lpstr>PEE: Connectives</vt:lpstr>
      <vt:lpstr>Questions: Character</vt:lpstr>
      <vt:lpstr>Questions: Meaning</vt:lpstr>
      <vt:lpstr>Questions: Language</vt:lpstr>
      <vt:lpstr>Questions: Thoughts and Feelings</vt:lpstr>
      <vt:lpstr>Section B: Writing</vt:lpstr>
      <vt:lpstr>Section B1: Planning</vt:lpstr>
      <vt:lpstr>Section B2: Planning</vt:lpstr>
      <vt:lpstr>Punctuation:</vt:lpstr>
      <vt:lpstr>Punctuation:</vt:lpstr>
      <vt:lpstr>Section B: Proof Reading</vt:lpstr>
      <vt:lpstr>And Finally: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</dc:title>
  <dc:creator>Andrea Lownes</dc:creator>
  <cp:lastModifiedBy>Nayan GRIFFITHS</cp:lastModifiedBy>
  <cp:revision>15</cp:revision>
  <dcterms:created xsi:type="dcterms:W3CDTF">2005-04-25T10:17:29Z</dcterms:created>
  <dcterms:modified xsi:type="dcterms:W3CDTF">2023-03-21T14:26:05Z</dcterms:modified>
</cp:coreProperties>
</file>