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23"/>
  </p:notesMasterIdLst>
  <p:sldIdLst>
    <p:sldId id="256" r:id="rId2"/>
    <p:sldId id="258" r:id="rId3"/>
    <p:sldId id="259" r:id="rId4"/>
    <p:sldId id="268" r:id="rId5"/>
    <p:sldId id="271" r:id="rId6"/>
    <p:sldId id="296" r:id="rId7"/>
    <p:sldId id="272" r:id="rId8"/>
    <p:sldId id="285" r:id="rId9"/>
    <p:sldId id="287" r:id="rId10"/>
    <p:sldId id="288" r:id="rId11"/>
    <p:sldId id="290" r:id="rId12"/>
    <p:sldId id="297" r:id="rId13"/>
    <p:sldId id="298" r:id="rId14"/>
    <p:sldId id="291" r:id="rId15"/>
    <p:sldId id="295" r:id="rId16"/>
    <p:sldId id="299" r:id="rId17"/>
    <p:sldId id="277" r:id="rId18"/>
    <p:sldId id="279" r:id="rId19"/>
    <p:sldId id="294" r:id="rId20"/>
    <p:sldId id="293" r:id="rId21"/>
    <p:sldId id="30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932E9472-70E6-313B-71CE-EF06FDBA8F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E705FCA2-AE47-3E9E-E657-E7EB9893441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39268" name="Rectangle 4">
            <a:extLst>
              <a:ext uri="{FF2B5EF4-FFF2-40B4-BE49-F238E27FC236}">
                <a16:creationId xmlns:a16="http://schemas.microsoft.com/office/drawing/2014/main" id="{1524ECB3-BFD0-4A02-2DE6-2E0B7B3544B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9269" name="Rectangle 5">
            <a:extLst>
              <a:ext uri="{FF2B5EF4-FFF2-40B4-BE49-F238E27FC236}">
                <a16:creationId xmlns:a16="http://schemas.microsoft.com/office/drawing/2014/main" id="{5BFA8606-B3EC-B3B7-972F-7D84D374CE1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39270" name="Rectangle 6">
            <a:extLst>
              <a:ext uri="{FF2B5EF4-FFF2-40B4-BE49-F238E27FC236}">
                <a16:creationId xmlns:a16="http://schemas.microsoft.com/office/drawing/2014/main" id="{F60076CB-CE6B-5D8C-3AA3-43DE4DB85C9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39271" name="Rectangle 7">
            <a:extLst>
              <a:ext uri="{FF2B5EF4-FFF2-40B4-BE49-F238E27FC236}">
                <a16:creationId xmlns:a16="http://schemas.microsoft.com/office/drawing/2014/main" id="{60897457-2FF4-C3BF-864B-3BDE8F06FD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FDBD7F-1BC2-4827-ABC6-53880ED77BD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BB9A38E-9F2B-719E-A384-1832F63C9C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82EE57-E7FE-4566-B427-B4C9581ED55B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9CFEA2DB-C6B2-3300-F101-17787ED44DF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98CCD28-8740-B231-B100-D4D78DCF48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F507468-7E79-0D6C-D71C-C8244DC5CE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BF49CD-C360-4BC0-8E5B-3EF285BF0148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08525B2E-571E-62D1-8A02-5B7D780AADD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FCFBB143-3F6C-D98D-546B-C9335CA117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6FB76D5-A828-3F98-BFE9-4809D21510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6BE3C1-46AF-44D0-9A83-343D682387DC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7FBEA3E8-12D6-4E6D-CCBA-F3AB0E70667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3B586F7B-33C8-1A28-4B4D-929F10D640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A740540-4A59-D6BB-87E7-F6362EDF13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6A5E0B-4204-4E50-886C-C07551457B29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51554" name="Rectangle 2">
            <a:extLst>
              <a:ext uri="{FF2B5EF4-FFF2-40B4-BE49-F238E27FC236}">
                <a16:creationId xmlns:a16="http://schemas.microsoft.com/office/drawing/2014/main" id="{2CCEEB48-4E0C-7F61-F0E0-0B8C50F91DF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EBA93604-5E64-5524-1FCE-73DBF988F0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409315D-6341-CB1D-46E8-80847BB4B2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995EB4-3C72-4961-9FD4-9F84FAAF3DF7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0F48E1BB-A296-F133-3F56-3E1380CCF91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A97FDC96-6F57-C725-7721-2F8E543DBF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85C10A7-964F-00A5-E724-349DA57107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4654E-926F-477D-9ED9-662A331A1F27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BAA777AB-F45A-70EA-B72E-75951E9900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CDCF09E4-C66A-DC6B-0930-DDDAA61E8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563216F-882B-2FB4-CA52-CCD74321EC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1BF73F-14AD-4A41-8B38-717E92DCC93A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54626" name="Rectangle 2">
            <a:extLst>
              <a:ext uri="{FF2B5EF4-FFF2-40B4-BE49-F238E27FC236}">
                <a16:creationId xmlns:a16="http://schemas.microsoft.com/office/drawing/2014/main" id="{355C365C-C5C0-8967-D6A5-5ABE2F0BB7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265C9C53-F0B4-3FFD-DB07-9454FA3A32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636171-BC2D-915E-2A8E-5EB79FDC5E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A44D55-77E8-48D9-A283-12410AFE03CA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E528BFDF-9873-AF16-D67D-A50964F6A0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F740A745-216F-C66B-3449-9F3E4722CD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F937AFB-620C-B5F3-E3F0-7C2CA8E8D1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F1EFDB-EB92-4C92-B6A2-B6DDA23E773B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56674" name="Rectangle 2">
            <a:extLst>
              <a:ext uri="{FF2B5EF4-FFF2-40B4-BE49-F238E27FC236}">
                <a16:creationId xmlns:a16="http://schemas.microsoft.com/office/drawing/2014/main" id="{8F48F246-3C58-F09E-DCBD-A24B9F64F6B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E37208CB-25E0-28E8-0280-3820A480BD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B280E25-8459-34F0-767F-026A5ECF2F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48BE58-348C-4D23-A5D8-9989276A58BB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157698" name="Rectangle 2">
            <a:extLst>
              <a:ext uri="{FF2B5EF4-FFF2-40B4-BE49-F238E27FC236}">
                <a16:creationId xmlns:a16="http://schemas.microsoft.com/office/drawing/2014/main" id="{3B842E97-C481-917B-EE39-339E0AA941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0F132854-D713-B512-10AB-32C9E8EAB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DD3C955-1924-991B-79F4-224C1091FA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1373F7-2327-451D-9639-D835EE947B1C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158722" name="Rectangle 2">
            <a:extLst>
              <a:ext uri="{FF2B5EF4-FFF2-40B4-BE49-F238E27FC236}">
                <a16:creationId xmlns:a16="http://schemas.microsoft.com/office/drawing/2014/main" id="{EDD0D66E-BA63-203A-CE85-64B056C816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FDFD8F3B-04E7-2386-4ADF-7126D9570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BD8911-50C2-527A-C7F2-4050913967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37D3DD-BDE6-4CE1-A782-16DCE9559DE9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41314" name="Rectangle 2">
            <a:extLst>
              <a:ext uri="{FF2B5EF4-FFF2-40B4-BE49-F238E27FC236}">
                <a16:creationId xmlns:a16="http://schemas.microsoft.com/office/drawing/2014/main" id="{C4AEF2AA-F7DE-081D-7046-20E53D89B0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7682126F-5EE1-8FC9-6222-9CBE56C34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2E80BC9-2B37-A8BF-EA7B-63DE49810C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30596C-9EA0-4030-B362-DDA9E4D02873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159746" name="Rectangle 2">
            <a:extLst>
              <a:ext uri="{FF2B5EF4-FFF2-40B4-BE49-F238E27FC236}">
                <a16:creationId xmlns:a16="http://schemas.microsoft.com/office/drawing/2014/main" id="{8F694035-AE62-EACE-1D9C-407B52D4BF2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1679169C-5B3E-334D-04E2-BC93AE39A9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8F4C0C2-EB72-746D-E815-AC6A1BDAF1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5575C6-CF82-4764-BB3C-1AA8AACF65B1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161794" name="Rectangle 2">
            <a:extLst>
              <a:ext uri="{FF2B5EF4-FFF2-40B4-BE49-F238E27FC236}">
                <a16:creationId xmlns:a16="http://schemas.microsoft.com/office/drawing/2014/main" id="{CF87FC03-FD4E-F96F-7758-F84DC61347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09A5008F-A05E-419E-0898-3D5271865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B00D492-C398-CDF6-8420-FF9982B733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ECCDB8-600F-4F7D-8754-628D4ECCFB55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42338" name="Rectangle 2">
            <a:extLst>
              <a:ext uri="{FF2B5EF4-FFF2-40B4-BE49-F238E27FC236}">
                <a16:creationId xmlns:a16="http://schemas.microsoft.com/office/drawing/2014/main" id="{AE133D8B-91A0-8C6F-D206-F8AF4C5F01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F952A871-BDA9-3C4A-DA01-1714E9258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CF51B7F-AA54-9AE1-CE3D-84DC21E81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89B9A-FAB1-421C-9626-6B7774B9014F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E9F371F1-FFDC-C3EB-BD3F-39079A00CC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AAD16CB7-E63B-067B-5803-3DD63BEDB5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A9FB101-55BC-DBDD-2D24-6BC7751777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B9A3AB-3EBE-4B22-8F99-7B5892338171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B99BDCBE-85D1-744B-5D78-62213C7A33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89553476-4D75-1282-E06D-BC98E0DA3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4A00FEB-09F0-D395-2073-A887687AE1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581AB0-6326-4A52-87D1-1F7C8EE682A2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EB45F7AD-A723-5C09-1BBC-F6AA34AAB5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DB3F40D9-63BA-2FCF-70B6-9B83A4534B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A2CC1A1-4315-BC0E-4F54-157E1CAB2B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F89691-E9EC-4FB4-AC2B-4780C1FFB975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46434" name="Rectangle 2">
            <a:extLst>
              <a:ext uri="{FF2B5EF4-FFF2-40B4-BE49-F238E27FC236}">
                <a16:creationId xmlns:a16="http://schemas.microsoft.com/office/drawing/2014/main" id="{1A12F74E-A742-B5B2-5A92-630ACC5CEF6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B263DBF9-058A-34B3-716D-B2D8F352B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1B1AACA-8760-DBCC-AEDC-D38981DC2F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C5D950-9E4F-409B-87CC-BB29BA90E1F8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FCAAA323-4944-0FA7-FBD1-A690F40D96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D996DF7A-8474-6049-4483-585FDCC228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AC5CA46-E44E-11FF-5850-81C07FF17F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F97AC-09D0-4C9C-A35A-C525EECE2C8A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952E5CA4-B809-E2A5-6530-3035833CB2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8638E1CC-19A4-02CB-5C16-68FB62A6BD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6" name="Group 2">
            <a:extLst>
              <a:ext uri="{FF2B5EF4-FFF2-40B4-BE49-F238E27FC236}">
                <a16:creationId xmlns:a16="http://schemas.microsoft.com/office/drawing/2014/main" id="{9AB0C2B5-4A8B-B26B-461E-D1CCE94253C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98307" name="Rectangle 3">
              <a:extLst>
                <a:ext uri="{FF2B5EF4-FFF2-40B4-BE49-F238E27FC236}">
                  <a16:creationId xmlns:a16="http://schemas.microsoft.com/office/drawing/2014/main" id="{5DE60AB0-F9EE-5741-B912-58B1315BB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8308" name="Group 4">
              <a:extLst>
                <a:ext uri="{FF2B5EF4-FFF2-40B4-BE49-F238E27FC236}">
                  <a16:creationId xmlns:a16="http://schemas.microsoft.com/office/drawing/2014/main" id="{FC2268FD-46C8-A610-31FB-7B318711208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98309" name="Rectangle 5">
                <a:extLst>
                  <a:ext uri="{FF2B5EF4-FFF2-40B4-BE49-F238E27FC236}">
                    <a16:creationId xmlns:a16="http://schemas.microsoft.com/office/drawing/2014/main" id="{A6F86FE5-CA79-1DC9-E441-849F74A48D51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0" name="Rectangle 6">
                <a:extLst>
                  <a:ext uri="{FF2B5EF4-FFF2-40B4-BE49-F238E27FC236}">
                    <a16:creationId xmlns:a16="http://schemas.microsoft.com/office/drawing/2014/main" id="{17ECCECE-4AFF-C4F6-CC6A-DD69F3FDA3C5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1" name="Line 7">
                <a:extLst>
                  <a:ext uri="{FF2B5EF4-FFF2-40B4-BE49-F238E27FC236}">
                    <a16:creationId xmlns:a16="http://schemas.microsoft.com/office/drawing/2014/main" id="{D3931B42-3314-A6F8-EA4C-237D93988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8312" name="Group 8">
              <a:extLst>
                <a:ext uri="{FF2B5EF4-FFF2-40B4-BE49-F238E27FC236}">
                  <a16:creationId xmlns:a16="http://schemas.microsoft.com/office/drawing/2014/main" id="{CE6EB82C-38D8-7D98-69C4-F58A166FE36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98313" name="Rectangle 9">
                <a:extLst>
                  <a:ext uri="{FF2B5EF4-FFF2-40B4-BE49-F238E27FC236}">
                    <a16:creationId xmlns:a16="http://schemas.microsoft.com/office/drawing/2014/main" id="{B634D7C2-D982-B1D2-CD52-2C81821B2C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4" name="Line 10">
                <a:extLst>
                  <a:ext uri="{FF2B5EF4-FFF2-40B4-BE49-F238E27FC236}">
                    <a16:creationId xmlns:a16="http://schemas.microsoft.com/office/drawing/2014/main" id="{D627BF12-EFBA-8797-EF41-3ABB35FC11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8315" name="Rectangle 11">
            <a:extLst>
              <a:ext uri="{FF2B5EF4-FFF2-40B4-BE49-F238E27FC236}">
                <a16:creationId xmlns:a16="http://schemas.microsoft.com/office/drawing/2014/main" id="{B000AE32-7C72-44AE-7F6F-76824DF975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8316" name="Rectangle 12">
            <a:extLst>
              <a:ext uri="{FF2B5EF4-FFF2-40B4-BE49-F238E27FC236}">
                <a16:creationId xmlns:a16="http://schemas.microsoft.com/office/drawing/2014/main" id="{664B8868-4122-53A1-3E42-D5D04CF313F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8317" name="Rectangle 13">
            <a:extLst>
              <a:ext uri="{FF2B5EF4-FFF2-40B4-BE49-F238E27FC236}">
                <a16:creationId xmlns:a16="http://schemas.microsoft.com/office/drawing/2014/main" id="{9A7231E8-0933-0B22-5D28-A53C57E6338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8318" name="Rectangle 14">
            <a:extLst>
              <a:ext uri="{FF2B5EF4-FFF2-40B4-BE49-F238E27FC236}">
                <a16:creationId xmlns:a16="http://schemas.microsoft.com/office/drawing/2014/main" id="{08B4E320-9CCA-6BD6-C8E5-070B0B6A3A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8319" name="Rectangle 15">
            <a:extLst>
              <a:ext uri="{FF2B5EF4-FFF2-40B4-BE49-F238E27FC236}">
                <a16:creationId xmlns:a16="http://schemas.microsoft.com/office/drawing/2014/main" id="{749DAC49-531B-272F-1B0B-2B76032C4ED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EA88580-D8E5-4E09-B6A7-EC5B83A570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DC89-81AB-CB5A-C361-F2C939B4A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032D34-9C7E-266B-7587-F016B3D36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C7382-A4D1-5D7B-7B16-A5B37E517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FCBCE-2656-90FB-202B-6A46A397A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B42E5-AA03-988E-4445-88566475F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DF935-F6AA-4643-B2CA-ADFB4F9F85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618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915A7A-B820-9B80-0E17-A14159F9EA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1D664-7C2D-BB07-0090-94BB1B6D5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961BF-40A3-AD97-1CA1-C7CC25D0B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DC55-1AAF-C11D-9851-0BE6A6489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9AF46-03AF-3ED2-ED9D-459BC00B8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95A11-A676-47AA-A51E-F46FAA9861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255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76B8F-556C-5FEA-7330-84AB29322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E4BF8720-4C2E-C0CF-FD2C-9D5EB84A9968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DC0DB-601C-FC53-DD16-702DC3BA84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CE4DA-B0AA-14FE-7C93-84BE0F6E2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D0878-1B7C-5BF4-34B2-007A2067E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B6AFCA-4065-4C78-8794-CEBCFC9915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7398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00555-0049-B225-5C35-A55C6273F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2EA30-9621-D1A9-2AA1-6BFB66B77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143AC-574A-EAF1-4FBA-B44B1FCF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58A0C-942F-55A4-75AE-999C0CC2E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9AA4B-24D3-B597-DF73-B10D68039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29FDA-2755-46AA-AFF8-68A7C20EFC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847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D14C6-315C-5454-8366-6ECAED138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0B6DE-9288-CFA8-45C8-A5B85C67F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DD484-A704-47AD-3052-60CE812FF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5CFC5-A779-8541-90D2-9F0865F5D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796AF-2E8F-695B-E6AC-50A67FFD6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532F8-232E-4182-BE5D-20DE9A824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75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C0F3E-164B-3743-DCDC-35D335156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E9577-63B7-7A05-88FA-E4B1B5532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54938D-FEC2-6771-71B7-B6B434801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34CCE-9F39-49C0-435F-29FC9989D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87A6A-121B-64C7-F752-2FE8DA275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CB4030-2109-2F7E-1C73-9F7A64D9F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80537-1537-45B5-9431-58FC20E345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60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948A3-C2EA-26AD-600D-FC6291C18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4E2B3-A595-605E-C690-60E51BF72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E687E-DF8F-88C3-236E-5F64B0B60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9A886F-4F95-2BB2-DBAB-A15476A07B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607205-4BD4-AF39-701C-F341454D76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5B62F3-0F49-6C51-EF1F-51F664B74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5B699E-6E23-C62A-E514-F806CB409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F72912-DFB2-0984-AC69-DADC6450B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A7726C-E21C-4410-A83D-C0C7747E69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47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5D7C3-C1BC-6CDD-50A0-2B1FE0100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3C97D1-3873-1C1F-18B5-946600C49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7BD40-E4F6-3E54-DFA0-BB7720559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8E6E96-1E0B-0F20-9591-FAF4281C0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3E6B5-6EB4-49CF-A7C1-2C96520BFD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91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E74F65-CA8C-626C-822A-C253EE3AC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ED9AD0-E4F3-C03A-C9E4-9FE131016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864F3-5E37-37CA-38E6-D2B68890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1AC3C-B1C1-4389-B681-0B1D5B8FF5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757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60B1-E223-9DC3-52DB-CD8ED6CD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B8451-8A80-70E8-0CE8-5033ACAF1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3FB66-04B3-FE3B-7F13-60102CF63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26145-9FBD-78A4-3EF5-B2A41332F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7A3375-D0C7-E791-68E6-35394744F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CF636-3EF9-14EC-8F6D-1F5E15ED5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34187-E488-4708-8945-0CFBC08884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58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E21C4-C34D-720D-4334-4355B7449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541293-FF3E-0FA3-2482-475F127022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71C40-A18E-A378-F7CA-65885C748D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687F3-DF7D-0C7F-2339-2374616BB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DCFE4-A4F1-16F8-E40F-69D195133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4C14D-F835-2884-518E-FD90B13D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C23AF-F069-40EE-A816-6E08E8D60D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586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282" name="Group 2">
            <a:extLst>
              <a:ext uri="{FF2B5EF4-FFF2-40B4-BE49-F238E27FC236}">
                <a16:creationId xmlns:a16="http://schemas.microsoft.com/office/drawing/2014/main" id="{1F8A8617-F67F-A46D-34CF-205BDC176B7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97283" name="Rectangle 3">
              <a:extLst>
                <a:ext uri="{FF2B5EF4-FFF2-40B4-BE49-F238E27FC236}">
                  <a16:creationId xmlns:a16="http://schemas.microsoft.com/office/drawing/2014/main" id="{F018BF27-4550-1A3C-CEBF-ACA5F704C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7284" name="Group 4">
              <a:extLst>
                <a:ext uri="{FF2B5EF4-FFF2-40B4-BE49-F238E27FC236}">
                  <a16:creationId xmlns:a16="http://schemas.microsoft.com/office/drawing/2014/main" id="{C8B9630A-9D5E-821F-7469-9AEC84E6E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97285" name="Rectangle 5">
                <a:extLst>
                  <a:ext uri="{FF2B5EF4-FFF2-40B4-BE49-F238E27FC236}">
                    <a16:creationId xmlns:a16="http://schemas.microsoft.com/office/drawing/2014/main" id="{A6F0D09B-6067-0447-C021-00F3F2B01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286" name="Line 6">
                <a:extLst>
                  <a:ext uri="{FF2B5EF4-FFF2-40B4-BE49-F238E27FC236}">
                    <a16:creationId xmlns:a16="http://schemas.microsoft.com/office/drawing/2014/main" id="{055DAA45-1949-41F7-C20E-7BE3B7FC13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7287" name="Rectangle 7">
            <a:extLst>
              <a:ext uri="{FF2B5EF4-FFF2-40B4-BE49-F238E27FC236}">
                <a16:creationId xmlns:a16="http://schemas.microsoft.com/office/drawing/2014/main" id="{19D131B0-9FDA-1C13-0D55-760B3A4A8C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7288" name="Rectangle 8">
            <a:extLst>
              <a:ext uri="{FF2B5EF4-FFF2-40B4-BE49-F238E27FC236}">
                <a16:creationId xmlns:a16="http://schemas.microsoft.com/office/drawing/2014/main" id="{C1CEBE4C-87BC-4519-E317-6820A67D28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7289" name="Rectangle 9">
            <a:extLst>
              <a:ext uri="{FF2B5EF4-FFF2-40B4-BE49-F238E27FC236}">
                <a16:creationId xmlns:a16="http://schemas.microsoft.com/office/drawing/2014/main" id="{EE34FDD2-A9BC-771B-9EC9-A4EA17C0D56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97290" name="Rectangle 10">
            <a:extLst>
              <a:ext uri="{FF2B5EF4-FFF2-40B4-BE49-F238E27FC236}">
                <a16:creationId xmlns:a16="http://schemas.microsoft.com/office/drawing/2014/main" id="{A4A518BA-BC95-694C-3A61-CD41D16DE97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97291" name="Rectangle 11">
            <a:extLst>
              <a:ext uri="{FF2B5EF4-FFF2-40B4-BE49-F238E27FC236}">
                <a16:creationId xmlns:a16="http://schemas.microsoft.com/office/drawing/2014/main" id="{6CAD4224-6499-082C-5C20-3338761496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2057543-2957-45E5-9C87-FF8528B2F63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7292" name="Line 12">
            <a:extLst>
              <a:ext uri="{FF2B5EF4-FFF2-40B4-BE49-F238E27FC236}">
                <a16:creationId xmlns:a16="http://schemas.microsoft.com/office/drawing/2014/main" id="{5CE9DF69-F27C-71D4-4D7B-9CD4741B7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A62B49E-383F-BB0C-B9A3-F162204AC3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altLang="en-US" sz="8000" b="1"/>
              <a:t>GCSE English</a:t>
            </a:r>
            <a:endParaRPr lang="en-US" altLang="en-US" sz="8000" b="1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D887E35-37FF-6D84-32F4-B7B42B7294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sz="6500" b="1"/>
              <a:t>Paper 2</a:t>
            </a:r>
            <a:endParaRPr lang="en-US" altLang="en-US" sz="65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8A93C7A4-F3BB-9EBC-28D0-8C8081601C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Questions: Language</a:t>
            </a:r>
            <a:endParaRPr lang="en-US" altLang="en-US" b="1"/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27C01EF9-3B5C-2D24-A716-B3839F8B75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3200"/>
              <a:t>Focus – show you understand how a writer uses language for effect</a:t>
            </a:r>
          </a:p>
          <a:p>
            <a:pPr>
              <a:lnSpc>
                <a:spcPct val="80000"/>
              </a:lnSpc>
            </a:pPr>
            <a:r>
              <a:rPr lang="en-GB" altLang="en-US" sz="3300"/>
              <a:t>Explain and comment on words / sentences and why a writer has chosen them</a:t>
            </a:r>
          </a:p>
          <a:p>
            <a:pPr lvl="1">
              <a:lnSpc>
                <a:spcPct val="80000"/>
              </a:lnSpc>
            </a:pPr>
            <a:r>
              <a:rPr lang="en-GB" altLang="en-US" sz="3200"/>
              <a:t>E.g. </a:t>
            </a:r>
            <a:r>
              <a:rPr lang="en-GB" altLang="en-US" sz="3200" b="1" i="1"/>
              <a:t>‘dangerous predators’ </a:t>
            </a:r>
            <a:r>
              <a:rPr lang="en-GB" altLang="en-US" sz="3200" b="1"/>
              <a:t>the polar bears are described in this way offering negative connotations  in order to make tourists wary of their surroundings. </a:t>
            </a:r>
            <a:endParaRPr lang="en-US" altLang="en-US" sz="22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44BB81EF-F330-D221-66CB-C85C05B966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B: Writing</a:t>
            </a:r>
            <a:endParaRPr lang="en-US" altLang="en-US" b="1"/>
          </a:p>
        </p:txBody>
      </p:sp>
      <p:sp>
        <p:nvSpPr>
          <p:cNvPr id="116740" name="Rectangle 4">
            <a:extLst>
              <a:ext uri="{FF2B5EF4-FFF2-40B4-BE49-F238E27FC236}">
                <a16:creationId xmlns:a16="http://schemas.microsoft.com/office/drawing/2014/main" id="{8CC02B98-513B-EAD0-C74F-FEEE2728BE9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3600" b="1"/>
              <a:t>B1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3000" b="1"/>
              <a:t>Argue/Persuade/ Advise</a:t>
            </a:r>
          </a:p>
          <a:p>
            <a:pPr algn="ctr">
              <a:buFont typeface="Wingdings" panose="05000000000000000000" pitchFamily="2" charset="2"/>
              <a:buNone/>
            </a:pPr>
            <a:endParaRPr lang="en-GB" altLang="en-US" sz="3000" b="1"/>
          </a:p>
          <a:p>
            <a:r>
              <a:rPr lang="en-GB" altLang="en-US" sz="3000" b="1"/>
              <a:t>No choice given</a:t>
            </a:r>
          </a:p>
          <a:p>
            <a:r>
              <a:rPr lang="en-GB" altLang="en-US" sz="3000" b="1"/>
              <a:t>One task</a:t>
            </a:r>
          </a:p>
          <a:p>
            <a:r>
              <a:rPr lang="en-GB" altLang="en-US" sz="3000" b="1"/>
              <a:t>Spend 40 mins on this section</a:t>
            </a:r>
          </a:p>
          <a:p>
            <a:endParaRPr lang="en-GB" altLang="en-US" sz="3000" b="1"/>
          </a:p>
          <a:p>
            <a:pPr>
              <a:buFont typeface="Wingdings" panose="05000000000000000000" pitchFamily="2" charset="2"/>
              <a:buNone/>
            </a:pPr>
            <a:endParaRPr lang="en-US" altLang="en-US" sz="2400" b="1"/>
          </a:p>
        </p:txBody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C3C6B7DC-438B-E685-B517-66EC979E223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3600" b="1"/>
              <a:t>B2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3000" b="1"/>
              <a:t>Analyse/Review/ Comment</a:t>
            </a:r>
          </a:p>
          <a:p>
            <a:pPr algn="ctr">
              <a:buFont typeface="Wingdings" panose="05000000000000000000" pitchFamily="2" charset="2"/>
              <a:buNone/>
            </a:pPr>
            <a:endParaRPr lang="en-GB" altLang="en-US" sz="3000" b="1"/>
          </a:p>
          <a:p>
            <a:r>
              <a:rPr lang="en-GB" altLang="en-US" sz="3000" b="1"/>
              <a:t>No choice given</a:t>
            </a:r>
          </a:p>
          <a:p>
            <a:r>
              <a:rPr lang="en-GB" altLang="en-US" sz="3000" b="1"/>
              <a:t>One task</a:t>
            </a:r>
          </a:p>
          <a:p>
            <a:r>
              <a:rPr lang="en-GB" altLang="en-US" sz="3000" b="1"/>
              <a:t>Spend 40 mins on this section</a:t>
            </a:r>
            <a:endParaRPr lang="en-US" altLang="en-US" sz="30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E08FBF2B-6DCB-EC89-718A-3C3C5AE7D5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 B1: Possible Tasks</a:t>
            </a:r>
            <a:endParaRPr lang="en-US" altLang="en-US" b="1"/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FE7D7442-287C-CC77-044C-3AB59E92C8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3600"/>
              <a:t>Formal letter writing</a:t>
            </a:r>
          </a:p>
          <a:p>
            <a:r>
              <a:rPr lang="en-GB" altLang="en-US" sz="3600"/>
              <a:t>Informal letter writing</a:t>
            </a:r>
          </a:p>
          <a:p>
            <a:r>
              <a:rPr lang="en-GB" altLang="en-US" sz="3600"/>
              <a:t>Leaflets (perhaps to advise)</a:t>
            </a:r>
          </a:p>
          <a:p>
            <a:r>
              <a:rPr lang="en-GB" altLang="en-US" sz="3600"/>
              <a:t>Article for newspaper/magazine</a:t>
            </a:r>
          </a:p>
          <a:p>
            <a:r>
              <a:rPr lang="en-GB" altLang="en-US" sz="3600"/>
              <a:t>Speeches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C35624A8-6311-B982-F668-505852F6A3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B2: Possible Tasks</a:t>
            </a:r>
            <a:endParaRPr lang="en-US" altLang="en-US" b="1"/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379DA280-CDC2-8A2B-7D96-5AA5F63741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3600"/>
              <a:t>Report </a:t>
            </a:r>
          </a:p>
          <a:p>
            <a:r>
              <a:rPr lang="en-GB" altLang="en-US" sz="3600"/>
              <a:t>Article for newspaper/magazines</a:t>
            </a:r>
          </a:p>
          <a:p>
            <a:r>
              <a:rPr lang="en-GB" altLang="en-US" sz="3600"/>
              <a:t>Letter formal/Informal</a:t>
            </a:r>
          </a:p>
          <a:p>
            <a:r>
              <a:rPr lang="en-GB" altLang="en-US" sz="3600"/>
              <a:t>Leaflet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4">
            <a:extLst>
              <a:ext uri="{FF2B5EF4-FFF2-40B4-BE49-F238E27FC236}">
                <a16:creationId xmlns:a16="http://schemas.microsoft.com/office/drawing/2014/main" id="{7FA810BA-20DF-8371-510D-C47724151B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600" b="1"/>
              <a:t>Section B1: Planning</a:t>
            </a:r>
            <a:endParaRPr lang="en-US" altLang="en-US" sz="4600" b="1"/>
          </a:p>
        </p:txBody>
      </p:sp>
      <p:sp>
        <p:nvSpPr>
          <p:cNvPr id="125957" name="Rectangle 5">
            <a:extLst>
              <a:ext uri="{FF2B5EF4-FFF2-40B4-BE49-F238E27FC236}">
                <a16:creationId xmlns:a16="http://schemas.microsoft.com/office/drawing/2014/main" id="{B3231B43-0351-30E0-9DB1-38DBA56C19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3600" b="1"/>
              <a:t>B1</a:t>
            </a:r>
            <a:endParaRPr lang="en-GB" altLang="en-US" sz="3300"/>
          </a:p>
          <a:p>
            <a:r>
              <a:rPr lang="en-GB" altLang="en-US" sz="3600"/>
              <a:t>Vary punctuation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3600"/>
          </a:p>
          <a:p>
            <a:r>
              <a:rPr lang="en-GB" altLang="en-US" sz="3600"/>
              <a:t>Vary sentences used: simple/compound/complex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3600"/>
          </a:p>
          <a:p>
            <a:r>
              <a:rPr lang="en-GB" altLang="en-US" sz="3600"/>
              <a:t>5+ paragraphs</a:t>
            </a:r>
            <a:endParaRPr lang="en-US" altLang="en-US" sz="3600"/>
          </a:p>
        </p:txBody>
      </p:sp>
      <p:sp>
        <p:nvSpPr>
          <p:cNvPr id="125958" name="Rectangle 6">
            <a:extLst>
              <a:ext uri="{FF2B5EF4-FFF2-40B4-BE49-F238E27FC236}">
                <a16:creationId xmlns:a16="http://schemas.microsoft.com/office/drawing/2014/main" id="{8B5ECB32-5C69-2069-C516-BB515EB29183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1600200"/>
            <a:ext cx="3810000" cy="453072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b="1"/>
          </a:p>
          <a:p>
            <a:pPr>
              <a:lnSpc>
                <a:spcPct val="90000"/>
              </a:lnSpc>
            </a:pPr>
            <a:endParaRPr lang="en-US" altLang="en-US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E986FF19-B1B1-E03F-1EFE-660266F2E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B2: Planning</a:t>
            </a:r>
            <a:endParaRPr lang="en-US" altLang="en-US" b="1"/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9E46F480-BE32-A571-C4EC-D94112C1D6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3800" b="1"/>
              <a:t>B2</a:t>
            </a:r>
          </a:p>
          <a:p>
            <a:r>
              <a:rPr lang="en-GB" altLang="en-US" sz="3600"/>
              <a:t>Vary punctuation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3600"/>
          </a:p>
          <a:p>
            <a:r>
              <a:rPr lang="en-GB" altLang="en-US" sz="3600"/>
              <a:t>Vary sentences used: simple/compound/complex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3600"/>
          </a:p>
          <a:p>
            <a:r>
              <a:rPr lang="en-GB" altLang="en-US" sz="3600"/>
              <a:t>5+ paragraphs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E033859D-F028-2524-8899-4CAC1009B4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Sentence Types</a:t>
            </a:r>
            <a:endParaRPr lang="en-US" altLang="en-US" b="1"/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128FDEA-565C-91CC-55F0-558F512C1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/>
              <a:t>Simple sentences: one main clause (subject object verb) </a:t>
            </a:r>
            <a:r>
              <a:rPr lang="en-US" altLang="en-US"/>
              <a:t>e.g. It was late</a:t>
            </a:r>
          </a:p>
          <a:p>
            <a:r>
              <a:rPr lang="en-GB" altLang="en-US" b="1"/>
              <a:t>Compound sentences:</a:t>
            </a:r>
            <a:r>
              <a:rPr lang="en-GB" altLang="en-US" sz="2400" b="1"/>
              <a:t> </a:t>
            </a:r>
            <a:r>
              <a:rPr lang="en-US" altLang="en-US" b="1"/>
              <a:t>two simple sentences connected by</a:t>
            </a:r>
            <a:r>
              <a:rPr lang="en-US" altLang="en-US"/>
              <a:t> </a:t>
            </a:r>
            <a:r>
              <a:rPr lang="en-US" altLang="en-US" b="1"/>
              <a:t>and, but, so, because </a:t>
            </a:r>
            <a:r>
              <a:rPr lang="en-US" altLang="en-US"/>
              <a:t>e.g. It was late </a:t>
            </a:r>
            <a:r>
              <a:rPr lang="en-US" altLang="en-US" u="sng"/>
              <a:t>but</a:t>
            </a:r>
            <a:r>
              <a:rPr lang="en-US" altLang="en-US"/>
              <a:t> I wasn’t tired</a:t>
            </a:r>
          </a:p>
          <a:p>
            <a:r>
              <a:rPr lang="en-GB" altLang="en-US" b="1"/>
              <a:t>Complex sentences: </a:t>
            </a:r>
            <a:r>
              <a:rPr lang="en-US" altLang="en-US" sz="2900" b="1"/>
              <a:t>main clause</a:t>
            </a:r>
            <a:r>
              <a:rPr lang="en-US" altLang="en-US" sz="2900"/>
              <a:t> (simple sentence) and </a:t>
            </a:r>
            <a:r>
              <a:rPr lang="en-US" altLang="en-US" sz="2900" b="1"/>
              <a:t>subordinate clause</a:t>
            </a:r>
            <a:r>
              <a:rPr lang="en-US" altLang="en-US" sz="2900"/>
              <a:t> (doesn’t make sense on its own) e.g. </a:t>
            </a:r>
            <a:r>
              <a:rPr lang="en-US" altLang="en-US" sz="2900" u="sng"/>
              <a:t>Although it was late</a:t>
            </a:r>
            <a:r>
              <a:rPr lang="en-US" altLang="en-US" sz="2900"/>
              <a:t>, I wasn’t tired.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A84023C5-B1DB-6442-668F-3B25A3D55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49312"/>
          </a:xfrm>
        </p:spPr>
        <p:txBody>
          <a:bodyPr/>
          <a:lstStyle/>
          <a:p>
            <a:r>
              <a:rPr lang="en-GB" altLang="en-US" b="1"/>
              <a:t>Punctuation:</a:t>
            </a:r>
            <a:endParaRPr lang="en-US" altLang="en-US" b="1"/>
          </a:p>
        </p:txBody>
      </p:sp>
      <p:graphicFrame>
        <p:nvGraphicFramePr>
          <p:cNvPr id="92225" name="Group 65">
            <a:extLst>
              <a:ext uri="{FF2B5EF4-FFF2-40B4-BE49-F238E27FC236}">
                <a16:creationId xmlns:a16="http://schemas.microsoft.com/office/drawing/2014/main" id="{B0E3218F-AF01-BF9E-D8B6-865CABA8C69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8313" y="1484313"/>
          <a:ext cx="8229600" cy="4319587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2966028962"/>
                    </a:ext>
                  </a:extLst>
                </a:gridCol>
                <a:gridCol w="7354888">
                  <a:extLst>
                    <a:ext uri="{9D8B030D-6E8A-4147-A177-3AD203B41FA5}">
                      <a16:colId xmlns:a16="http://schemas.microsoft.com/office/drawing/2014/main" val="3560694344"/>
                    </a:ext>
                  </a:extLst>
                </a:gridCol>
              </a:tblGrid>
              <a:tr h="646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the end of a sentence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5103379"/>
                  </a:ext>
                </a:extLst>
              </a:tr>
              <a:tr h="646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a pause in a sentence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707187"/>
                  </a:ext>
                </a:extLst>
              </a:tr>
              <a:tr h="646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a longer pause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155379"/>
                  </a:ext>
                </a:extLst>
              </a:tr>
              <a:tr h="1190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Used before a list or when giving evidence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3789682"/>
                  </a:ext>
                </a:extLst>
              </a:tr>
              <a:tr h="1190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“ ”  ‘ ‘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Used around direct speech, a quotation or to show sarcasm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9526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A925D728-13AB-8751-BB11-E75EA8F1D7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49312"/>
          </a:xfrm>
        </p:spPr>
        <p:txBody>
          <a:bodyPr/>
          <a:lstStyle/>
          <a:p>
            <a:r>
              <a:rPr lang="en-GB" altLang="en-US" b="1"/>
              <a:t>Punctuation:</a:t>
            </a:r>
            <a:endParaRPr lang="en-US" altLang="en-US" b="1"/>
          </a:p>
        </p:txBody>
      </p:sp>
      <p:graphicFrame>
        <p:nvGraphicFramePr>
          <p:cNvPr id="99373" name="Group 45">
            <a:extLst>
              <a:ext uri="{FF2B5EF4-FFF2-40B4-BE49-F238E27FC236}">
                <a16:creationId xmlns:a16="http://schemas.microsoft.com/office/drawing/2014/main" id="{07F2DB3B-5418-6AE6-84C5-131109B951D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8313" y="1484313"/>
          <a:ext cx="8229600" cy="4748212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1085611433"/>
                    </a:ext>
                  </a:extLst>
                </a:gridCol>
                <a:gridCol w="7354888">
                  <a:extLst>
                    <a:ext uri="{9D8B030D-6E8A-4147-A177-3AD203B41FA5}">
                      <a16:colId xmlns:a16="http://schemas.microsoft.com/office/drawing/2014/main" val="2221596576"/>
                    </a:ext>
                  </a:extLst>
                </a:gridCol>
              </a:tblGrid>
              <a:tr h="428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?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a question</a:t>
                      </a: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9714510"/>
                  </a:ext>
                </a:extLst>
              </a:tr>
              <a:tr h="430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!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surprise, shock, humour or excitement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00121"/>
                  </a:ext>
                </a:extLst>
              </a:tr>
              <a:tr h="430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words are missing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776738"/>
                  </a:ext>
                </a:extLst>
              </a:tr>
              <a:tr h="428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 )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Used around an aside, or less important point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5860492"/>
                  </a:ext>
                </a:extLst>
              </a:tr>
              <a:tr h="760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Sometimes used informally to show a pause, or to link two words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9791537"/>
                  </a:ext>
                </a:extLst>
              </a:tr>
              <a:tr h="430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‘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possession or a missing letter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6993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B8C417C2-494B-D62A-88AD-A0F799B35E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B: Proof Reading</a:t>
            </a:r>
            <a:endParaRPr lang="en-US" altLang="en-US" b="1"/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A21D5E08-6A6C-AE4E-B381-A084FCD3EE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Make sure you spend 5 mins proof reading your writing</a:t>
            </a:r>
          </a:p>
          <a:p>
            <a:r>
              <a:rPr lang="en-GB" altLang="en-US"/>
              <a:t>Have you got paragraphs?</a:t>
            </a:r>
          </a:p>
          <a:p>
            <a:r>
              <a:rPr lang="en-GB" altLang="en-US"/>
              <a:t>Have you used punctuation?</a:t>
            </a:r>
          </a:p>
          <a:p>
            <a:r>
              <a:rPr lang="en-GB" altLang="en-US"/>
              <a:t>Have you varied your punctuation?</a:t>
            </a:r>
          </a:p>
          <a:p>
            <a:r>
              <a:rPr lang="en-GB" altLang="en-US"/>
              <a:t>Could you add anymore detail?</a:t>
            </a:r>
          </a:p>
          <a:p>
            <a:r>
              <a:rPr lang="en-GB" altLang="en-US"/>
              <a:t>Could you vary vocab making it even more interesting?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371DDCCA-CE36-6742-C997-41F6011934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600" b="1"/>
              <a:t>Timing:</a:t>
            </a:r>
            <a:endParaRPr lang="en-US" altLang="en-US" sz="4600" b="1"/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48479BBA-51A9-5324-9961-564C8BE380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3100"/>
              <a:t>2 hours allowed in total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3100"/>
          </a:p>
          <a:p>
            <a:pPr>
              <a:lnSpc>
                <a:spcPct val="90000"/>
              </a:lnSpc>
            </a:pPr>
            <a:r>
              <a:rPr lang="en-GB" altLang="en-US" sz="3100"/>
              <a:t>Section A:	Tests Reading Skills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100"/>
              <a:t>				allow 40 minutes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3100"/>
          </a:p>
          <a:p>
            <a:pPr>
              <a:lnSpc>
                <a:spcPct val="90000"/>
              </a:lnSpc>
            </a:pPr>
            <a:r>
              <a:rPr lang="en-GB" altLang="en-US" sz="3100"/>
              <a:t>Section B: Tests Writing Skills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100"/>
              <a:t>				allow 40 minutes for B1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100"/>
              <a:t>				allow 40 minutes for B2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1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49C9F991-7E6F-6B3A-FF40-7BD47AD9C3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600" b="1"/>
              <a:t>And Finally:</a:t>
            </a:r>
            <a:endParaRPr lang="en-US" altLang="en-US" sz="4600" b="1"/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7DC4B56A-0200-561D-BE1A-0C2D2F9F08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en-GB" altLang="en-US" sz="3000"/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Don’t panic!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Do your best!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and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Good luck!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sz="5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2">
            <a:extLst>
              <a:ext uri="{FF2B5EF4-FFF2-40B4-BE49-F238E27FC236}">
                <a16:creationId xmlns:a16="http://schemas.microsoft.com/office/drawing/2014/main" id="{BFE94FF2-9558-C260-AFBC-30BC76C0E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/>
              <a:t>This powerpoint was kindly donated to </a:t>
            </a:r>
            <a:r>
              <a:rPr lang="en-GB" altLang="en-US" sz="2400">
                <a:hlinkClick r:id="rId3"/>
              </a:rPr>
              <a:t>www.worldofteaching.com</a:t>
            </a:r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r>
              <a:rPr lang="en-GB" altLang="en-US" sz="2400">
                <a:hlinkClick r:id="rId3"/>
              </a:rPr>
              <a:t>http://www.worldofteaching.com</a:t>
            </a:r>
            <a:r>
              <a:rPr lang="en-GB" altLang="en-US" sz="2400"/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24128A12-85B1-8CE2-EFCE-578BFC065A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A: Reading</a:t>
            </a:r>
            <a:endParaRPr lang="en-US" altLang="en-US" b="1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E3B6E407-0CD2-CAE6-4B60-C58D0AE319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 b="1"/>
              <a:t>Two extracts – </a:t>
            </a:r>
            <a:r>
              <a:rPr lang="en-US" altLang="en-US" sz="3400"/>
              <a:t>Media &amp; Non-Fiction</a:t>
            </a:r>
          </a:p>
          <a:p>
            <a:pPr>
              <a:lnSpc>
                <a:spcPct val="90000"/>
              </a:lnSpc>
            </a:pPr>
            <a:r>
              <a:rPr lang="en-GB" altLang="en-US" sz="3600"/>
              <a:t>Standard comprehension questions</a:t>
            </a:r>
          </a:p>
          <a:p>
            <a:pPr>
              <a:lnSpc>
                <a:spcPct val="90000"/>
              </a:lnSpc>
            </a:pPr>
            <a:r>
              <a:rPr lang="en-GB" altLang="en-US" sz="3600"/>
              <a:t>Looks at : 	</a:t>
            </a:r>
          </a:p>
          <a:p>
            <a:pPr lvl="2">
              <a:lnSpc>
                <a:spcPct val="90000"/>
              </a:lnSpc>
            </a:pPr>
            <a:r>
              <a:rPr lang="en-GB" altLang="en-US" sz="3200"/>
              <a:t>Extract One</a:t>
            </a:r>
          </a:p>
          <a:p>
            <a:pPr lvl="2">
              <a:lnSpc>
                <a:spcPct val="90000"/>
              </a:lnSpc>
            </a:pPr>
            <a:r>
              <a:rPr lang="en-GB" altLang="en-US" sz="3200"/>
              <a:t>Extract Two</a:t>
            </a:r>
          </a:p>
          <a:p>
            <a:pPr lvl="2">
              <a:lnSpc>
                <a:spcPct val="90000"/>
              </a:lnSpc>
            </a:pPr>
            <a:r>
              <a:rPr lang="en-GB" altLang="en-US" sz="3200"/>
              <a:t>Compares Both</a:t>
            </a:r>
          </a:p>
          <a:p>
            <a:pPr lvl="2">
              <a:lnSpc>
                <a:spcPct val="90000"/>
              </a:lnSpc>
            </a:pPr>
            <a:r>
              <a:rPr lang="en-GB" altLang="en-US" sz="3200"/>
              <a:t>Purpose, Form, Audience</a:t>
            </a:r>
          </a:p>
          <a:p>
            <a:pPr lvl="2">
              <a:lnSpc>
                <a:spcPct val="90000"/>
              </a:lnSpc>
            </a:pPr>
            <a:r>
              <a:rPr lang="en-GB" altLang="en-US" sz="3200"/>
              <a:t>Layout and Language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D5F1BEA8-D21D-C6CF-C14F-671607036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Finding Information:</a:t>
            </a:r>
            <a:endParaRPr lang="en-US" altLang="en-US" b="1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336D1FCE-083F-68B5-A649-8B09ECF15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000" b="1"/>
              <a:t>Firstly</a:t>
            </a:r>
            <a:r>
              <a:rPr lang="en-US" altLang="en-US" sz="3000"/>
              <a:t> - read the text really carefully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000"/>
          </a:p>
          <a:p>
            <a:r>
              <a:rPr lang="en-US" altLang="en-US" sz="3000" b="1"/>
              <a:t>Secondly </a:t>
            </a:r>
            <a:r>
              <a:rPr lang="en-US" altLang="en-US" sz="3000"/>
              <a:t>- read question to make sure you understand exactly what it's asking you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000"/>
          </a:p>
          <a:p>
            <a:r>
              <a:rPr lang="en-US" altLang="en-US" sz="3000" b="1"/>
              <a:t>Thirdly </a:t>
            </a:r>
            <a:r>
              <a:rPr lang="en-US" altLang="en-US" sz="3000"/>
              <a:t>- use skimming and scanning skills and annotate the text by underlining or highlighting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4C940414-F235-1BF4-22D4-6800EF7E9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500" b="1"/>
              <a:t>PEE:</a:t>
            </a:r>
            <a:endParaRPr lang="en-US" altLang="en-US" sz="6500" b="1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037B4E75-901A-652A-C5ED-E0F8ED119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5500" b="1"/>
              <a:t>P</a:t>
            </a:r>
            <a:r>
              <a:rPr lang="en-US" altLang="en-US" sz="4600"/>
              <a:t>oint</a:t>
            </a:r>
            <a:br>
              <a:rPr lang="en-US" altLang="en-US" sz="4600"/>
            </a:br>
            <a:endParaRPr lang="en-US" altLang="en-US" sz="46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5500" b="1"/>
              <a:t>E</a:t>
            </a:r>
            <a:r>
              <a:rPr lang="en-US" altLang="en-US" sz="4600"/>
              <a:t>vidence (a quotation) and</a:t>
            </a:r>
            <a:br>
              <a:rPr lang="en-US" altLang="en-US" sz="4600"/>
            </a:br>
            <a:endParaRPr lang="en-US" altLang="en-US" sz="46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5500" b="1"/>
              <a:t>E</a:t>
            </a:r>
            <a:r>
              <a:rPr lang="en-US" altLang="en-US" sz="4600"/>
              <a:t>xplanation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DB681729-5E48-3821-CB7B-1D4ECF688E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Text Types: PFA</a:t>
            </a:r>
            <a:endParaRPr lang="en-US" altLang="en-US" b="1"/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FDC2E7D1-BC2E-6986-8177-D117219F3A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b="1"/>
              <a:t>You need to decide:</a:t>
            </a:r>
            <a:r>
              <a:rPr lang="en-US" altLang="en-US" sz="3600"/>
              <a:t> </a:t>
            </a:r>
          </a:p>
          <a:p>
            <a:r>
              <a:rPr lang="en-US" altLang="en-US" sz="3600"/>
              <a:t>What type of text is it? </a:t>
            </a:r>
            <a:r>
              <a:rPr lang="en-US" altLang="en-US" sz="3600" b="1"/>
              <a:t>(text type)</a:t>
            </a:r>
            <a:r>
              <a:rPr lang="en-US" altLang="en-US" sz="3600"/>
              <a:t> </a:t>
            </a:r>
          </a:p>
          <a:p>
            <a:r>
              <a:rPr lang="en-US" altLang="en-US" sz="3600"/>
              <a:t>Why was it written? </a:t>
            </a:r>
            <a:r>
              <a:rPr lang="en-US" altLang="en-US" sz="3600" b="1"/>
              <a:t>(purpose)</a:t>
            </a:r>
            <a:r>
              <a:rPr lang="en-US" altLang="en-US" sz="3600"/>
              <a:t> </a:t>
            </a:r>
          </a:p>
          <a:p>
            <a:r>
              <a:rPr lang="en-US" altLang="en-US" sz="3600"/>
              <a:t>Who was it written for? </a:t>
            </a:r>
            <a:r>
              <a:rPr lang="en-US" altLang="en-US" sz="3600" b="1"/>
              <a:t>(target audience)</a:t>
            </a:r>
            <a:endParaRPr lang="en-US" altLang="en-US" sz="3600"/>
          </a:p>
          <a:p>
            <a:r>
              <a:rPr lang="en-US" altLang="en-US" sz="3600"/>
              <a:t>These affect the </a:t>
            </a:r>
            <a:r>
              <a:rPr lang="en-US" altLang="en-US" sz="3600" b="1"/>
              <a:t>content</a:t>
            </a:r>
            <a:r>
              <a:rPr lang="en-US" altLang="en-US" sz="3600"/>
              <a:t> and </a:t>
            </a:r>
            <a:r>
              <a:rPr lang="en-US" altLang="en-US" sz="3600" b="1"/>
              <a:t>style</a:t>
            </a:r>
            <a:r>
              <a:rPr lang="en-US" altLang="en-US" sz="3600"/>
              <a:t> of the text.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5556D83C-EE4B-D77F-966E-F743F3E437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PEE: Connectives</a:t>
            </a:r>
            <a:endParaRPr lang="en-US" altLang="en-US" b="1"/>
          </a:p>
        </p:txBody>
      </p:sp>
      <p:sp>
        <p:nvSpPr>
          <p:cNvPr id="84997" name="Rectangle 5">
            <a:extLst>
              <a:ext uri="{FF2B5EF4-FFF2-40B4-BE49-F238E27FC236}">
                <a16:creationId xmlns:a16="http://schemas.microsoft.com/office/drawing/2014/main" id="{61A796BE-65BC-FBDF-E998-21F3B2DB6E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400" b="1"/>
              <a:t>Supporting an idea:</a:t>
            </a:r>
            <a:r>
              <a:rPr lang="en-US" altLang="en-US" sz="3200" b="1"/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b="1"/>
          </a:p>
          <a:p>
            <a:r>
              <a:rPr lang="en-US" altLang="en-US" sz="3200"/>
              <a:t>However... therefore... because... but... and... furthermore.. also... in addition... then... as well as... next... whereas... in contrast... later... at first... similarly...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8D71CA12-B681-E2BF-CF59-59F44396F1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PEE: Connectives</a:t>
            </a:r>
            <a:endParaRPr lang="en-US" altLang="en-US" b="1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64D37D08-6074-3E52-63B6-41A28DD2DF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400" b="1"/>
              <a:t>Explaining an idea: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400" b="1"/>
          </a:p>
          <a:p>
            <a:r>
              <a:rPr lang="en-US" altLang="en-US" sz="3200"/>
              <a:t>This implies... this suggests... which gives the impression that... this shows... this clearly shows... possibly... perhaps... this indicates that... obviously... this conveys to the reader that...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B5626DCF-6586-E43C-EAB8-F0BF8252AA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Questions: Layout</a:t>
            </a:r>
            <a:endParaRPr lang="en-US" altLang="en-US" b="1"/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78A12AAE-44AC-4018-A54C-19F9D9184B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Focus – Show that you understand specific terminology and the effect of layout e.g. headline, subheading, pictures etc…</a:t>
            </a:r>
          </a:p>
          <a:p>
            <a:r>
              <a:rPr lang="en-GB" altLang="en-US"/>
              <a:t>Explain why the writer has chosen this layout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b="1" i="1"/>
              <a:t>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b="1" i="1"/>
              <a:t>	Eg: The author has used bullet points in this leaflet to make it more accessible to its target audience, children and teenagers.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per 2">
  <a:themeElements>
    <a:clrScheme name="Paper 2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Paper 2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aper 2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er 2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er 2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er 2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er 2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r 2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r 2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r 2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r 2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r 2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 2</Template>
  <TotalTime>24</TotalTime>
  <Words>811</Words>
  <Application>Microsoft Office PowerPoint</Application>
  <PresentationFormat>On-screen Show (4:3)</PresentationFormat>
  <Paragraphs>159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Times New Roman</vt:lpstr>
      <vt:lpstr>Wingdings</vt:lpstr>
      <vt:lpstr>Paper 2</vt:lpstr>
      <vt:lpstr>GCSE English</vt:lpstr>
      <vt:lpstr>Timing:</vt:lpstr>
      <vt:lpstr>Section A: Reading</vt:lpstr>
      <vt:lpstr>Finding Information:</vt:lpstr>
      <vt:lpstr>PEE:</vt:lpstr>
      <vt:lpstr>Text Types: PFA</vt:lpstr>
      <vt:lpstr>PEE: Connectives</vt:lpstr>
      <vt:lpstr>PEE: Connectives</vt:lpstr>
      <vt:lpstr>Questions: Layout</vt:lpstr>
      <vt:lpstr>Questions: Language</vt:lpstr>
      <vt:lpstr>Section B: Writing</vt:lpstr>
      <vt:lpstr>Section  B1: Possible Tasks</vt:lpstr>
      <vt:lpstr>Section B2: Possible Tasks</vt:lpstr>
      <vt:lpstr>Section B1: Planning</vt:lpstr>
      <vt:lpstr>Section B2: Planning</vt:lpstr>
      <vt:lpstr>Sentence Types</vt:lpstr>
      <vt:lpstr>Punctuation:</vt:lpstr>
      <vt:lpstr>Punctuation:</vt:lpstr>
      <vt:lpstr>Section B: Proof Reading</vt:lpstr>
      <vt:lpstr>And Finally:</vt:lpstr>
      <vt:lpstr>PowerPoint Presentation</vt:lpstr>
    </vt:vector>
  </TitlesOfParts>
  <Company>Campsmount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English paper2</dc:title>
  <dc:creator>al</dc:creator>
  <cp:lastModifiedBy>Nayan GRIFFITHS</cp:lastModifiedBy>
  <cp:revision>4</cp:revision>
  <dcterms:created xsi:type="dcterms:W3CDTF">2005-05-18T14:01:47Z</dcterms:created>
  <dcterms:modified xsi:type="dcterms:W3CDTF">2023-03-21T14:25:59Z</dcterms:modified>
</cp:coreProperties>
</file>