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7" r:id="rId2"/>
    <p:sldId id="270" r:id="rId3"/>
    <p:sldId id="256" r:id="rId4"/>
    <p:sldId id="261" r:id="rId5"/>
    <p:sldId id="265" r:id="rId6"/>
    <p:sldId id="268" r:id="rId7"/>
    <p:sldId id="257" r:id="rId8"/>
    <p:sldId id="258" r:id="rId9"/>
    <p:sldId id="259" r:id="rId10"/>
    <p:sldId id="260" r:id="rId11"/>
    <p:sldId id="263" r:id="rId12"/>
    <p:sldId id="262" r:id="rId13"/>
    <p:sldId id="269" r:id="rId14"/>
    <p:sldId id="264" r:id="rId15"/>
    <p:sldId id="266" r:id="rId16"/>
    <p:sldId id="271" r:id="rId17"/>
    <p:sldId id="272" r:id="rId1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60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E166715-7184-6BE0-81EB-AA4D1661778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7CE5443-2C01-81C4-E5A8-CB537FF24F4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FCEA7E93-8288-D8BF-C12A-0D7D0B0B62F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0B1B64CF-1B91-8137-20DE-A712E44C21D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43D98627-815D-890B-CE98-F3293F50D02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E6C8E162-44AE-C647-1A6C-F0C5686A8E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79D0FC6-AD84-4927-8F4B-BC6BC2F1293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0D25EDF-66FB-325A-B530-ACB359E929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75C63F-E5B6-4AE9-A73B-E0F4BE8FF91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D9D7301E-A52B-811C-243F-5480F026B21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10D8200-3C5F-1E99-A802-3C19669E43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6651D08-9A97-C8FE-0751-3F13388F69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EF7854-E0BB-4BDE-B629-FCCF27B8FAA4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BE95AEBB-0902-872F-4229-D12DB168FAF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4EEBA1A6-3210-0430-C763-0F2257395F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04EDA33-E408-413A-ECF5-BC623DF69D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9CF106-1679-458E-9368-515597F43DE5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315B83F0-7A85-91FA-66C1-F9F9DF1E53A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C0286E9C-7D74-3779-DD75-12520B96A2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CD74473-7BF0-AF69-0D43-46AE5240DC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7DFD20-57D1-4C60-A944-99AFD8256097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19037B89-C39C-820B-F2C4-40A153AA35F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1EED1D71-7BEC-FDD8-3AF2-4B48E84B4B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C0EDEC8-E6AA-4119-1CF0-ED4CA9E295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1E7A0A-2402-4933-8019-598DE485F563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8BC12B68-6D86-E3B9-6DFF-1F92D6482AF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7EB30665-3812-61AF-681D-B75046E2D6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BEC1739-93B0-49FA-1C84-01D19A3C2D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EDF7B8-07E8-4B00-BD68-15C697D9E2A4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DD713E7A-9C0E-88BF-2EAC-3377F99A1EB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BEBF6DB3-FFE8-5420-2EC4-09F7E13D16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F0D08E5-5272-79C4-0590-0AC5133683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8E391B-A3C2-43C7-B1CE-8C14E8E44632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6B033845-4DFC-F6BC-EA7E-4FDE8E0FB91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31C6D44F-458E-3B7F-8F45-08EC061B17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D5BDFBD-6186-B9A5-B3E0-0D62C04BC2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D58DBE-5CFC-4FD6-B43E-7B35178EB158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DA884659-2651-FB29-4243-6AE80F2B597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35D5DD34-CE47-2C24-6C98-864E232B7A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39EB4FA-65D8-58B4-31B9-C17106B315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1BFAFB-3D4D-48AC-BA18-ED88C26FB329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D047704E-9587-3E79-9270-58DC135AEF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19CE503C-94D0-931F-8F6C-02B594F8F3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3375BB3F-1453-4286-54C0-587F7475C7E8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4EB82C01-024A-4774-A92C-06A6AFD5FEF8}" type="slidenum">
              <a:rPr lang="en-GB" altLang="en-US" sz="1200">
                <a:latin typeface="Calibri" panose="020F0502020204030204" pitchFamily="34" charset="0"/>
              </a:rPr>
              <a:pPr algn="r"/>
              <a:t>17</a:t>
            </a:fld>
            <a:endParaRPr lang="en-GB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B9375D1-B1C9-0317-D18A-E47CF42821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04C1E-2D04-451A-BA36-A8084627BE49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FE7B8B6B-3CA4-587C-F65C-75DCD32898C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51C61763-65B4-D580-C122-ED3D8CC52C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E72E466-28E6-FCD3-3A02-4EC90909BE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3FE1A9-6847-49F4-B58C-9FBC7ADF8101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43600639-55BA-F9FC-C166-281F8CD2132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CBB99946-96FA-E0AB-81AE-3C12084994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3A07293-C302-00CD-DC5F-989869F43A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42F4EE-6362-4527-B979-2DBC51574BB6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0C6D8E09-8368-1818-23AA-7A0120583B3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69C2D726-3C7E-3761-B664-78DF1D3F88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EF2756D-070A-96EE-8000-A303920485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02830C-C559-4957-9074-B77F68EB6468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58FF393A-B101-A010-8DB3-D37A00C74F2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5B43AF74-5984-C90F-563E-F4F7E4030A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AC65930-CF6B-DB50-95A3-B1D11B16FF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AF9CAE-BEC2-482E-99FA-6ACCBB0C8202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3F8292E4-B5C1-3EF1-FB1C-40254030169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71B2FD3A-2046-003E-3B3A-3F2F02C77E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A909769-C3CE-43FC-8EFD-2F2D9E55DF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57FC68-1A0F-4F0C-8C50-F58EAAEAFC69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59A6A1C3-801B-12D7-AD2F-F087AD1FAF9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1D4DF77F-E613-2DC2-F330-DF6BB948C1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C406216-1AA7-15E6-749D-4627A0CC3D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C92B35-9F87-48BE-8A72-33DDC95B9759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A7DA1BD6-A82B-E6C4-95F7-C51FEE3913D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546BA57C-35EF-E2DF-F5FF-45A7BDFEB5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F12320D-FFBA-16FB-04D3-6E3AD231C6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801F50-0758-475C-8109-F012EF369A5F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012B77CA-77B4-041B-F23A-9952505E57C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AF006EB4-EE52-416C-DAA4-74C6B87364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BC2EA-0910-44AD-EFEA-AB947899BA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85E355-6B3A-A14F-3C77-2D18120AA9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45F63-C677-A0A9-EC19-9ABB27D21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ACAA8-F877-7054-5118-2911416E2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81D698-0FD1-6ADB-6FFF-58B384EF7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5B3F28-A6F6-49ED-AED8-167A696B39B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63901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4E9E8-C82C-7FE0-C7FE-6F6498871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12AA36-C040-AF7C-2A7A-D367C939E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A7B83-96F4-9665-A8C0-17B120895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C4354-83F2-6FA6-A3D1-2D000264C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760275-F894-B0DA-3B40-ADD73EE3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3219F-ED97-413C-B1A6-FFF56F97A4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45956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459C58-3261-561B-AE11-3393099062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1D9A5F-F549-5B47-DF6E-E0B1D878A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BABF8-12F5-75C8-7E6C-F60520734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50E01-C128-9997-DA20-E386286AA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2F8BC-08F8-9A39-B328-81FD9EBA8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DEC4E-F0CA-49AA-8BCD-986F9206D1F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5825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FBA1C-05E4-2DF2-D35F-CB036B3C0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4EF3E-CDDB-5DF9-708C-C2DA04752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4411B6-E8A0-4304-612D-85C9DB4D1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C62DC9-EA19-1C3E-294B-DD8C969F9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CE879-77C1-F913-3BD4-8B1B681C2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AD8CE-F652-4A73-BB44-ABEC7E25337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5814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08745-5D59-7AC5-C437-AFFBBA7A9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66B6A-A9B1-0909-DB89-ECF732BE9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56160-9555-F26D-D6C4-866EBADA0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B0E44-0D45-8AF0-7E7C-F311F5515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19223-EBC0-18BF-7793-7B749D00B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81E4C-D07E-4BEC-9E4C-5165E6C5488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5665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8FB5F-3F72-F7EA-E32D-15F6C8326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06F89-9F19-8E42-958A-FDCA6F145F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06F739-13C4-EB45-E63F-C1773FFDE7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FA20B-079B-C929-DD59-5977B417C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A6512A-9F92-EA9F-C75E-9F4477E78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E50854-76AE-D0C2-B766-BAD9F7262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93960-DBF9-4E03-AEF9-01C2DB3A80C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0261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3F5AE-6544-DECF-8E44-4F49CC3D7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E51EAA-0152-69F8-47A2-A8F1A355D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2D9656-B676-7617-A809-81FD9E3EFB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65AF2F-5184-D997-0735-2CC969FBE4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E9C98B-19A9-06C4-3689-D40D66776E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8212CD-15D8-0C0A-9D0F-B058773F0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DA7E9A-31DA-E2B8-D6F0-8C5C99FBF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A6B41C-D777-51BF-3D78-C68289058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BD5936-525C-4287-8E71-AB4E5922300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7982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10E87-1E93-30CB-8574-6204AC096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C319A0-C5D5-53F8-3898-C7B32EE3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ADAD4E-E912-8720-15C2-D7A639CAD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8E18FF-0762-C951-6329-F5A68A76F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41B263-33CD-43D4-B429-D22641A211F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808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67FB20-4FDD-ADC0-FEAD-A086F3EE4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4271A-8EBD-5C9E-3BBE-627ED4B33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525E7C-0465-62E1-CC48-5C86F1B1B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C3D9E9-C206-4C35-A8C6-DDC6625ABBF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9923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A9B4B-B6CB-DAF4-2870-BB950DEDB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F08B7-1ED9-A9B0-97F6-AE0701A0A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F9DF2F-FA02-7060-93C5-4DACB11111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F51BC1-D50E-9629-C1A5-6905FA61A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A56B66-D862-A096-96D6-AFB9F2D64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93810F-0BE1-013C-02F3-98A35872D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915A02-E005-4CC1-A0C9-E803BAA7717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24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B30AC-A203-BC40-B241-4DC85C150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E084F2-6721-E525-AAA8-E577DD0EF5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08CD46-234F-FFDB-F5BE-B6D43BD667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4F4A61-5498-311A-CFF0-E2602FB50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579C33-935B-DD60-CC0B-4ACD2A6F1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F2CFEB-F3EC-72D2-CC77-31EE2A135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26F4DF-4E71-4F3E-8944-68FB7D14319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9440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17E7666-370E-13C7-2DA5-3059389BF0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7E0AEF0-7A24-72C3-F518-FC24B3BC57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DCDFA0B-5700-AFBD-4EE3-1BD8BAF7122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6514612-3AF2-58E1-DFC3-F8592449B83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E396045-AC36-FD20-1649-27612708E71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125FFE-27C9-4F39-9B47-5B3816FEC14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Image:Skull-Ambassadors.jpg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>
            <a:extLst>
              <a:ext uri="{FF2B5EF4-FFF2-40B4-BE49-F238E27FC236}">
                <a16:creationId xmlns:a16="http://schemas.microsoft.com/office/drawing/2014/main" id="{2D722A9C-F75C-AF73-4C91-672FA782E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908050"/>
            <a:ext cx="8207375" cy="558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7200"/>
              <a:t>Art of the Renaissance:</a:t>
            </a:r>
          </a:p>
          <a:p>
            <a:pPr>
              <a:spcBef>
                <a:spcPct val="50000"/>
              </a:spcBef>
            </a:pPr>
            <a:r>
              <a:rPr lang="en-GB" altLang="en-US" sz="7200"/>
              <a:t>Two Paintings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Music: ‘Miserere Mei, Deus’ by Gregorio Allegri 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            performed by the Tallis Scholars</a:t>
            </a:r>
          </a:p>
          <a:p>
            <a:pPr algn="r">
              <a:spcBef>
                <a:spcPct val="50000"/>
              </a:spcBef>
            </a:pPr>
            <a:r>
              <a:rPr lang="en-GB" altLang="en-US"/>
              <a:t>General Studies at NSG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5">
            <a:extLst>
              <a:ext uri="{FF2B5EF4-FFF2-40B4-BE49-F238E27FC236}">
                <a16:creationId xmlns:a16="http://schemas.microsoft.com/office/drawing/2014/main" id="{EEEBDC86-9926-E56E-D615-89F198CC3A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225" y="695325"/>
            <a:ext cx="5543550" cy="546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>
            <a:extLst>
              <a:ext uri="{FF2B5EF4-FFF2-40B4-BE49-F238E27FC236}">
                <a16:creationId xmlns:a16="http://schemas.microsoft.com/office/drawing/2014/main" id="{AD65A53D-31B7-6CDE-28D1-0DA0CF2E1C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692150"/>
            <a:ext cx="5543550" cy="546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6" name="Text Box 6">
            <a:extLst>
              <a:ext uri="{FF2B5EF4-FFF2-40B4-BE49-F238E27FC236}">
                <a16:creationId xmlns:a16="http://schemas.microsoft.com/office/drawing/2014/main" id="{85ABF17A-8757-D57C-79D1-60F92BF77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08050"/>
            <a:ext cx="2520950" cy="187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/>
              <a:t>Look carefully at everything in the picture </a:t>
            </a:r>
          </a:p>
          <a:p>
            <a:endParaRPr lang="en-GB" altLang="en-US"/>
          </a:p>
          <a:p>
            <a:r>
              <a:rPr lang="en-GB" altLang="en-US"/>
              <a:t>Memorise it</a:t>
            </a:r>
          </a:p>
          <a:p>
            <a:pPr>
              <a:spcBef>
                <a:spcPct val="50000"/>
              </a:spcBef>
            </a:pP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>
            <a:extLst>
              <a:ext uri="{FF2B5EF4-FFF2-40B4-BE49-F238E27FC236}">
                <a16:creationId xmlns:a16="http://schemas.microsoft.com/office/drawing/2014/main" id="{9BF8D94C-E2DE-2785-7FA8-333BD2141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76250"/>
            <a:ext cx="69135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What can we remember?</a:t>
            </a:r>
          </a:p>
        </p:txBody>
      </p:sp>
      <p:sp>
        <p:nvSpPr>
          <p:cNvPr id="9221" name="Text Box 5">
            <a:extLst>
              <a:ext uri="{FF2B5EF4-FFF2-40B4-BE49-F238E27FC236}">
                <a16:creationId xmlns:a16="http://schemas.microsoft.com/office/drawing/2014/main" id="{0DA038C3-F669-F4BD-6B37-DE9885CEE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" y="5537200"/>
            <a:ext cx="6838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/>
              <a:t>Now return to the picture. </a:t>
            </a:r>
          </a:p>
          <a:p>
            <a:r>
              <a:rPr lang="en-GB" altLang="en-US"/>
              <a:t>Describe the possible significance of what you see in the painting.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>
            <a:extLst>
              <a:ext uri="{FF2B5EF4-FFF2-40B4-BE49-F238E27FC236}">
                <a16:creationId xmlns:a16="http://schemas.microsoft.com/office/drawing/2014/main" id="{EF118241-1A8A-A945-5C62-AB3D6CB137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692150"/>
            <a:ext cx="5543550" cy="546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3" name="Text Box 5">
            <a:extLst>
              <a:ext uri="{FF2B5EF4-FFF2-40B4-BE49-F238E27FC236}">
                <a16:creationId xmlns:a16="http://schemas.microsoft.com/office/drawing/2014/main" id="{796156A6-2AF3-FFFF-C251-21EAEE254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836613"/>
            <a:ext cx="2376488" cy="407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Two globes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Quadrant, torquetum, sundial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Oriental carpet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Clothing (secular and clerical)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Books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Anamorphic skull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Men (bishops/ ambassadors)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Crucifix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Picture 5">
            <a:hlinkClick r:id="rId3" tooltip="The anamorphic skull."/>
            <a:extLst>
              <a:ext uri="{FF2B5EF4-FFF2-40B4-BE49-F238E27FC236}">
                <a16:creationId xmlns:a16="http://schemas.microsoft.com/office/drawing/2014/main" id="{F66EFD33-0ED2-9795-2F74-39DF339D6D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8" y="2633663"/>
            <a:ext cx="157162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>
            <a:extLst>
              <a:ext uri="{FF2B5EF4-FFF2-40B4-BE49-F238E27FC236}">
                <a16:creationId xmlns:a16="http://schemas.microsoft.com/office/drawing/2014/main" id="{281136FE-A8B8-04AB-1945-B308D43EC1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692150"/>
            <a:ext cx="5543550" cy="546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8" name="Text Box 6">
            <a:extLst>
              <a:ext uri="{FF2B5EF4-FFF2-40B4-BE49-F238E27FC236}">
                <a16:creationId xmlns:a16="http://schemas.microsoft.com/office/drawing/2014/main" id="{4EF610E4-43FE-821A-233C-FFB20DAF3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836613"/>
            <a:ext cx="2376487" cy="284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/>
              <a:t>The Ambassadors</a:t>
            </a:r>
            <a:r>
              <a:rPr lang="en-US" altLang="en-US"/>
              <a:t> (1533) 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by Hans Holbein the Younger        (1497/8-1543)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National Gallery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Trafalgar Square 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London</a:t>
            </a: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69F50F7E-753E-6FA9-D99C-A223076A00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Email received 17 Nov 08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EF72347-FF51-BDA8-20E9-F4A84D28C9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GB" altLang="en-US" sz="2000"/>
              <a:t>Hi Sir I hope you’re well,</a:t>
            </a:r>
          </a:p>
          <a:p>
            <a:pPr>
              <a:lnSpc>
                <a:spcPct val="80000"/>
              </a:lnSpc>
              <a:buFontTx/>
              <a:buNone/>
            </a:pPr>
            <a:br>
              <a:rPr lang="en-GB" altLang="en-US" sz="2000"/>
            </a:br>
            <a:r>
              <a:rPr lang="en-GB" altLang="en-US" sz="2000"/>
              <a:t>I was hoping that you might be able to help me, well basically the</a:t>
            </a:r>
            <a:br>
              <a:rPr lang="en-GB" altLang="en-US" sz="2000"/>
            </a:br>
            <a:r>
              <a:rPr lang="en-GB" altLang="en-US" sz="2000"/>
              <a:t>type of people I am in acquaintance with are people from private/</a:t>
            </a:r>
            <a:br>
              <a:rPr lang="en-GB" altLang="en-US" sz="2000"/>
            </a:br>
            <a:r>
              <a:rPr lang="en-GB" altLang="en-US" sz="2000"/>
              <a:t>public schools who are studying history, English literature,</a:t>
            </a:r>
            <a:br>
              <a:rPr lang="en-GB" altLang="en-US" sz="2000"/>
            </a:br>
            <a:r>
              <a:rPr lang="en-GB" altLang="en-US" sz="2000"/>
              <a:t>philosophy, politics etc and I'm finding it really hard to keep up and</a:t>
            </a:r>
            <a:br>
              <a:rPr lang="en-GB" altLang="en-US" sz="2000"/>
            </a:br>
            <a:r>
              <a:rPr lang="en-GB" altLang="en-US" sz="2000"/>
              <a:t>participate in any interesting conversation on an intellectual level.</a:t>
            </a:r>
            <a:br>
              <a:rPr lang="en-GB" altLang="en-US" sz="2000"/>
            </a:br>
            <a:r>
              <a:rPr lang="en-GB" altLang="en-US" sz="2000"/>
              <a:t>Therefore I want to read to books, journals etc  to  increase my</a:t>
            </a:r>
            <a:br>
              <a:rPr lang="en-GB" altLang="en-US" sz="2000"/>
            </a:br>
            <a:r>
              <a:rPr lang="en-GB" altLang="en-US" sz="2000"/>
              <a:t>knowledge, and the only person I thought would be able to recommend a good book list to me would be you!!!!!!!</a:t>
            </a:r>
            <a:br>
              <a:rPr lang="en-GB" altLang="en-US" sz="2000"/>
            </a:br>
            <a:br>
              <a:rPr lang="en-GB" altLang="en-US" sz="2000"/>
            </a:br>
            <a:r>
              <a:rPr lang="en-GB" altLang="en-US" sz="2000"/>
              <a:t>I'd really appreciate it if you could spare me a couple of minutes and</a:t>
            </a:r>
            <a:br>
              <a:rPr lang="en-GB" altLang="en-US" sz="2000"/>
            </a:br>
            <a:r>
              <a:rPr lang="en-GB" altLang="en-US" sz="2000"/>
              <a:t>help me not feel like a silly billy.</a:t>
            </a:r>
            <a:br>
              <a:rPr lang="en-GB" altLang="en-US" sz="2000"/>
            </a:br>
            <a:br>
              <a:rPr lang="en-GB" altLang="en-US" sz="2000"/>
            </a:br>
            <a:r>
              <a:rPr lang="en-GB" altLang="en-US" sz="2000"/>
              <a:t>Thank you VERY VERY  much</a:t>
            </a:r>
            <a:br>
              <a:rPr lang="en-GB" altLang="en-US" sz="2000"/>
            </a:br>
            <a:endParaRPr lang="en-GB" altLang="en-US" sz="2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Box 2">
            <a:extLst>
              <a:ext uri="{FF2B5EF4-FFF2-40B4-BE49-F238E27FC236}">
                <a16:creationId xmlns:a16="http://schemas.microsoft.com/office/drawing/2014/main" id="{4E36F6E2-E007-89FE-0C1A-EEA517434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143000"/>
            <a:ext cx="5638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en-US">
                <a:latin typeface="Georgia" panose="02040502050405020303" pitchFamily="18" charset="0"/>
              </a:rPr>
              <a:t>This powerpoint was kindly donated to</a:t>
            </a:r>
          </a:p>
          <a:p>
            <a:r>
              <a:rPr lang="en-GB" altLang="en-US">
                <a:latin typeface="Georgia" panose="02040502050405020303" pitchFamily="18" charset="0"/>
                <a:hlinkClick r:id="rId3"/>
              </a:rPr>
              <a:t>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endParaRPr lang="en-GB" altLang="en-US">
              <a:latin typeface="Georgia" panose="02040502050405020303" pitchFamily="18" charset="0"/>
            </a:endParaRPr>
          </a:p>
          <a:p>
            <a:endParaRPr lang="en-GB" altLang="en-US">
              <a:latin typeface="Georgia" panose="02040502050405020303" pitchFamily="18" charset="0"/>
            </a:endParaRPr>
          </a:p>
          <a:p>
            <a:r>
              <a:rPr lang="en-GB" altLang="en-US">
                <a:latin typeface="Georgia" panose="02040502050405020303" pitchFamily="18" charset="0"/>
                <a:hlinkClick r:id="rId3"/>
              </a:rPr>
              <a:t>http://www.worldofteaching.com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r>
              <a:rPr lang="en-GB" altLang="en-US">
                <a:latin typeface="Georgia" panose="02040502050405020303" pitchFamily="18" charset="0"/>
              </a:rPr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>
            <a:extLst>
              <a:ext uri="{FF2B5EF4-FFF2-40B4-BE49-F238E27FC236}">
                <a16:creationId xmlns:a16="http://schemas.microsoft.com/office/drawing/2014/main" id="{20DBFB05-0E78-8A53-E264-5CC9A47C8F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7F5C7B95-1466-A7CC-1DF3-285E8B369D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 sz="2800" b="1"/>
              <a:t>Exam questions</a:t>
            </a:r>
          </a:p>
          <a:p>
            <a:pPr>
              <a:buFontTx/>
              <a:buNone/>
            </a:pPr>
            <a:r>
              <a:rPr lang="en-GB" altLang="en-US" sz="2800"/>
              <a:t>1) ‘Only those who have participated in the arts can understand the arts.’ To what extent do you agree with this statement?</a:t>
            </a:r>
          </a:p>
          <a:p>
            <a:pPr>
              <a:buFontTx/>
              <a:buNone/>
            </a:pPr>
            <a:endParaRPr lang="en-GB" altLang="en-US" sz="2800"/>
          </a:p>
          <a:p>
            <a:pPr>
              <a:buFontTx/>
              <a:buNone/>
            </a:pPr>
            <a:r>
              <a:rPr lang="en-GB" altLang="en-US" sz="2800"/>
              <a:t>2) Select a well-known example of one of the following: </a:t>
            </a:r>
          </a:p>
          <a:p>
            <a:pPr>
              <a:buFontTx/>
              <a:buNone/>
            </a:pPr>
            <a:r>
              <a:rPr lang="en-GB" altLang="en-US" sz="2800"/>
              <a:t>   a) a building b) a sculpture c) a painting. You should consider its intended message, its aesthetic* appeal and your personal response.    </a:t>
            </a:r>
          </a:p>
          <a:p>
            <a:pPr>
              <a:buFontTx/>
              <a:buNone/>
            </a:pPr>
            <a:r>
              <a:rPr lang="en-GB" altLang="en-US" sz="2800"/>
              <a:t>   * by ‘aesthetic’ we refer to considerations of beauty and taste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>
            <a:extLst>
              <a:ext uri="{FF2B5EF4-FFF2-40B4-BE49-F238E27FC236}">
                <a16:creationId xmlns:a16="http://schemas.microsoft.com/office/drawing/2014/main" id="{B1EE3FF1-CB5A-0B90-0891-350DE75904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333375"/>
            <a:ext cx="5040312" cy="619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>
            <a:extLst>
              <a:ext uri="{FF2B5EF4-FFF2-40B4-BE49-F238E27FC236}">
                <a16:creationId xmlns:a16="http://schemas.microsoft.com/office/drawing/2014/main" id="{F3966FEF-7628-3853-AB65-7F65B3D230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260350"/>
            <a:ext cx="5040312" cy="619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8" name="Text Box 6">
            <a:extLst>
              <a:ext uri="{FF2B5EF4-FFF2-40B4-BE49-F238E27FC236}">
                <a16:creationId xmlns:a16="http://schemas.microsoft.com/office/drawing/2014/main" id="{EFD9D19D-67C1-9859-C89A-DAB08D44D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3708400" cy="187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/>
              <a:t>Look carefully at everything in the picture 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Memorise it</a:t>
            </a:r>
          </a:p>
          <a:p>
            <a:pPr>
              <a:spcBef>
                <a:spcPct val="50000"/>
              </a:spcBef>
            </a:pPr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>
            <a:extLst>
              <a:ext uri="{FF2B5EF4-FFF2-40B4-BE49-F238E27FC236}">
                <a16:creationId xmlns:a16="http://schemas.microsoft.com/office/drawing/2014/main" id="{E5702E1D-4381-6154-D4B7-DCFB90B10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549275"/>
            <a:ext cx="8137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What can we remember?</a:t>
            </a:r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EFA05D95-1FCA-B6D6-7215-C49AFF883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40438"/>
            <a:ext cx="99234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/>
              <a:t>Now return to the picture. </a:t>
            </a:r>
          </a:p>
          <a:p>
            <a:r>
              <a:rPr lang="en-GB" altLang="en-US"/>
              <a:t>Describe the possible significance of what you see in the painting.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>
            <a:extLst>
              <a:ext uri="{FF2B5EF4-FFF2-40B4-BE49-F238E27FC236}">
                <a16:creationId xmlns:a16="http://schemas.microsoft.com/office/drawing/2014/main" id="{77A636A3-B765-4AEC-B598-46BB297B54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549275"/>
            <a:ext cx="5040312" cy="619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2" name="Text Box 8">
            <a:extLst>
              <a:ext uri="{FF2B5EF4-FFF2-40B4-BE49-F238E27FC236}">
                <a16:creationId xmlns:a16="http://schemas.microsoft.com/office/drawing/2014/main" id="{AF2EE391-DD62-0527-6F8E-ACD36638C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49275"/>
            <a:ext cx="1657350" cy="463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Placement of the two figures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Clothing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Cherries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Patten clogs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Griffon dog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Candle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Finial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Mirror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Brush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Rosary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>
            <a:extLst>
              <a:ext uri="{FF2B5EF4-FFF2-40B4-BE49-F238E27FC236}">
                <a16:creationId xmlns:a16="http://schemas.microsoft.com/office/drawing/2014/main" id="{7476EC75-7459-70C0-5ABB-9147B655E5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33375"/>
            <a:ext cx="5688013" cy="561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1" name="Text Box 5">
            <a:extLst>
              <a:ext uri="{FF2B5EF4-FFF2-40B4-BE49-F238E27FC236}">
                <a16:creationId xmlns:a16="http://schemas.microsoft.com/office/drawing/2014/main" id="{16062A6D-AD05-9723-750B-0003BD99C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04813"/>
            <a:ext cx="2952750" cy="559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i="1"/>
              <a:t>Johannes van eyck </a:t>
            </a:r>
            <a:r>
              <a:rPr lang="en-US" altLang="en-US" i="1"/>
              <a:t>fuit hic.</a:t>
            </a:r>
            <a:r>
              <a:rPr lang="en-US" altLang="en-US"/>
              <a:t> (was here).</a:t>
            </a:r>
            <a:r>
              <a:rPr lang="en-US" altLang="en-US" i="1"/>
              <a:t>1434</a:t>
            </a:r>
          </a:p>
          <a:p>
            <a:pPr>
              <a:spcBef>
                <a:spcPct val="50000"/>
              </a:spcBef>
            </a:pPr>
            <a:endParaRPr lang="en-US" altLang="en-US"/>
          </a:p>
          <a:p>
            <a:pPr>
              <a:spcBef>
                <a:spcPct val="50000"/>
              </a:spcBef>
            </a:pPr>
            <a:r>
              <a:rPr lang="en-US" altLang="en-US"/>
              <a:t>Finial of St Margaret, patron saint of pregnancy and childbirth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Rosary and brush </a:t>
            </a:r>
            <a:r>
              <a:rPr lang="en-GB" altLang="en-US" i="1"/>
              <a:t>ora et labora</a:t>
            </a:r>
            <a:r>
              <a:rPr lang="en-GB" altLang="en-US"/>
              <a:t> (pray and work)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Two men in the background, the one in blue presumably the artist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Depictions of the Passions of Christ around the mirror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>
            <a:extLst>
              <a:ext uri="{FF2B5EF4-FFF2-40B4-BE49-F238E27FC236}">
                <a16:creationId xmlns:a16="http://schemas.microsoft.com/office/drawing/2014/main" id="{7603DE48-7670-0A9C-FE48-2F9BCD353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404813"/>
            <a:ext cx="5473700" cy="547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5" name="Text Box 5">
            <a:extLst>
              <a:ext uri="{FF2B5EF4-FFF2-40B4-BE49-F238E27FC236}">
                <a16:creationId xmlns:a16="http://schemas.microsoft.com/office/drawing/2014/main" id="{AB9E3FA8-3776-B309-77EF-6D568E87C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836613"/>
            <a:ext cx="2520950" cy="284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One candle alight, the other burnt out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The absent chain and pulley for lowering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Chandelier as a symbol of wealth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>
            <a:extLst>
              <a:ext uri="{FF2B5EF4-FFF2-40B4-BE49-F238E27FC236}">
                <a16:creationId xmlns:a16="http://schemas.microsoft.com/office/drawing/2014/main" id="{0C2ECF27-6DFE-91DB-6B15-44C668480E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260350"/>
            <a:ext cx="5040312" cy="619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9" name="Text Box 5">
            <a:extLst>
              <a:ext uri="{FF2B5EF4-FFF2-40B4-BE49-F238E27FC236}">
                <a16:creationId xmlns:a16="http://schemas.microsoft.com/office/drawing/2014/main" id="{223C4330-6056-3422-E667-4C1B9AFE74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33375"/>
            <a:ext cx="3240088" cy="446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/>
              <a:t>The Arnolfini Portrait (1434)</a:t>
            </a:r>
          </a:p>
          <a:p>
            <a:pPr>
              <a:spcBef>
                <a:spcPct val="50000"/>
              </a:spcBef>
            </a:pPr>
            <a:endParaRPr lang="en-GB" altLang="en-US" sz="2000"/>
          </a:p>
          <a:p>
            <a:pPr>
              <a:spcBef>
                <a:spcPct val="50000"/>
              </a:spcBef>
            </a:pPr>
            <a:r>
              <a:rPr lang="en-GB" altLang="en-US"/>
              <a:t>by Jan van Eyck 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(1387-1441)</a:t>
            </a:r>
          </a:p>
          <a:p>
            <a:pPr>
              <a:spcBef>
                <a:spcPct val="50000"/>
              </a:spcBef>
            </a:pPr>
            <a:endParaRPr lang="en-GB" altLang="en-US"/>
          </a:p>
          <a:p>
            <a:pPr>
              <a:spcBef>
                <a:spcPct val="50000"/>
              </a:spcBef>
            </a:pPr>
            <a:r>
              <a:rPr lang="en-GB" altLang="en-US"/>
              <a:t>Bought in 1842 for £600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by the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National Gallery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Trafalgar Square</a:t>
            </a:r>
          </a:p>
          <a:p>
            <a:pPr>
              <a:spcBef>
                <a:spcPct val="50000"/>
              </a:spcBef>
            </a:pPr>
            <a:r>
              <a:rPr lang="en-GB" altLang="en-US"/>
              <a:t>London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CC3300"/>
      </a:accent1>
      <a:accent2>
        <a:srgbClr val="BE7960"/>
      </a:accent2>
      <a:accent3>
        <a:srgbClr val="C0AAAA"/>
      </a:accent3>
      <a:accent4>
        <a:srgbClr val="DADADA"/>
      </a:accent4>
      <a:accent5>
        <a:srgbClr val="E2ADAA"/>
      </a:accent5>
      <a:accent6>
        <a:srgbClr val="AC6D56"/>
      </a:accent6>
      <a:hlink>
        <a:srgbClr val="FFFF99"/>
      </a:hlink>
      <a:folHlink>
        <a:srgbClr val="D3A219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552</Words>
  <Application>Microsoft Office PowerPoint</Application>
  <PresentationFormat>On-screen Show (4:3)</PresentationFormat>
  <Paragraphs>98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Georgia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Email received 17 Nov 08</vt:lpstr>
      <vt:lpstr>PowerPoint Presentation</vt:lpstr>
    </vt:vector>
  </TitlesOfParts>
  <Company>Northampton School for Girls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Any Authorised User</dc:creator>
  <cp:lastModifiedBy>Nayan GRIFFITHS</cp:lastModifiedBy>
  <cp:revision>34</cp:revision>
  <dcterms:created xsi:type="dcterms:W3CDTF">2008-11-03T22:32:41Z</dcterms:created>
  <dcterms:modified xsi:type="dcterms:W3CDTF">2023-03-21T14:01:19Z</dcterms:modified>
</cp:coreProperties>
</file>