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2" r:id="rId3"/>
    <p:sldId id="257" r:id="rId4"/>
    <p:sldId id="263" r:id="rId5"/>
    <p:sldId id="258" r:id="rId6"/>
    <p:sldId id="259" r:id="rId7"/>
    <p:sldId id="267" r:id="rId8"/>
    <p:sldId id="266" r:id="rId9"/>
    <p:sldId id="264" r:id="rId10"/>
    <p:sldId id="260" r:id="rId11"/>
    <p:sldId id="265" r:id="rId12"/>
    <p:sldId id="261" r:id="rId13"/>
    <p:sldId id="268" r:id="rId14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9" d="100"/>
          <a:sy n="129" d="100"/>
        </p:scale>
        <p:origin x="306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A33EB6DC-44D2-A77A-92C3-FE8E86D4154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1D284A56-B67F-BAA7-669B-F464AAC2368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300D3B25-FCE7-B872-F3A1-77754DACE5BD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9D02D2F6-6EAB-2115-7878-4C613389EB0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CD05BC9C-8637-E8D1-2C8A-3E91CE57515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8439" name="Rectangle 7">
            <a:extLst>
              <a:ext uri="{FF2B5EF4-FFF2-40B4-BE49-F238E27FC236}">
                <a16:creationId xmlns:a16="http://schemas.microsoft.com/office/drawing/2014/main" id="{37396CF1-677D-074D-5BA7-29424C6234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0C13C49-E5C8-4742-9C9D-6F38D4BD5FC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1F24CED-CD7A-9D3E-BBDB-BE8B8C1E8B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BE18F5-CE16-4EC0-9E30-E54311292DC2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E9DAF0AF-2C2F-FE5D-824E-8ECDD483AE8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8A5E299E-E39A-3CE5-D2C2-7A6591CA96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4F465F5-52EB-E01B-F428-B54EDBF2D7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AB6D8A-E1D7-4FE9-B0F3-26A1D848285B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D9C159F7-B8C1-F8C0-0B36-6B9AA6399CA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0529B025-5792-0DB8-510B-B38B6F353C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4CEFF0E-875D-AB6E-AEDB-838CD02F5D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6176CC-7EE0-4FC7-AF6F-DC5E9FA95883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2463D240-1A67-7C29-AF2F-54B97C71719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FEA7FAC4-031A-48E9-7DF2-768C321E57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6424775-5655-3D58-A70A-10A24FE3E5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01E7B2-8DCC-4C55-A782-E16D8222738D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D140538C-9306-FAEA-0ADA-EBF0C58CD4D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B0F8686C-C224-971D-989B-14248006A3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D825978-E20B-5D40-9214-094AE2FE21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07AA24-0D36-45D4-931F-DB4A88467809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172D1A39-EC32-8393-010B-820F1FA5904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3975B4D1-665D-B5AE-9494-FCEBB40F79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DBA1F307-C1F3-D348-733E-D6D3EE9F0F6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6D46F4C1-9103-4828-B3F9-8BA317BC95C8}" type="slidenum">
              <a:rPr lang="en-GB" altLang="en-US" sz="1200">
                <a:latin typeface="Calibri" panose="020F0502020204030204" pitchFamily="34" charset="0"/>
              </a:rPr>
              <a:pPr algn="r"/>
              <a:t>13</a:t>
            </a:fld>
            <a:endParaRPr lang="en-GB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54D22DC-CBE2-2B5A-6CA2-D3ED3FB7C7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938641-5560-4005-B2B1-C837A6818586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CB83A5B5-B76D-9AB3-79DB-1AF323761EF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0F6B21DC-5AC0-3E79-9160-2896B57A6B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7301862-A8D2-5923-908E-89F4A1F83E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067A9F-5914-4539-A075-E9AA7939DDDB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CD91A91A-D48F-BFE0-2A11-48D80228895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18405814-5A99-AA15-9D45-5C3BA45332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01764FE-B6BB-E5DB-6C62-1BC7CA6A80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CE83FD-F216-4E39-89A6-753574D448A2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EF956834-5C86-153D-C730-803E6F0BD31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A3D8B35-1818-5451-31CC-B78C0F60FC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824C7C9-A03F-34D8-A52B-15D51A1A4B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801C7A-6B77-47A2-B38E-F6BCF80794E8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772AAAD4-CE35-6A19-C5A7-80E8390F762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CB60588C-A36E-DEBF-6464-2575EA238C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305556C-E40C-C1F4-F5AD-A148484039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1A5DEC-9132-4E2A-8262-CA702DDE5698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24C65388-E6CB-C6D2-8A59-1E5142BF8BA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8BAA54C0-C80D-EFC6-1088-5A7571525E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472FDCC-EA01-818C-61F7-D0F3C7E104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28D2A0-3EC9-446D-92B7-3EE9380EFFCE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AA7FC012-7F40-DEB3-C125-39BD331E50F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2E0A137F-4CC9-945D-20A5-1A45044E44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FD710F6-DBDA-CBF6-F5F4-8D0EA8DC18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19FF22-05D6-4A2E-92D6-BB7A1349BD3D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D2057AD1-5735-BEC5-EFD0-127AEEAF89C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A84BAF1D-49A5-FC8A-75E1-46500FF0BC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B0F2847-63FF-0E9C-C7FA-C0A4EE2A92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F8AD23-31A2-4AB3-82D9-3BC671E71432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1599ECCE-BAD5-EA0B-282E-AAFF35752ED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BBD5DCC4-78AD-CA43-6408-CB6F0E1086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3A31C-D006-455B-3DFD-564F1413B3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241266-E4F3-9C74-D4AE-8E6E92408E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B90BB-3B55-279B-B933-54F9B893B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CC5BE-4D48-FF60-1A5C-74B56CD5E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829D5-2A40-4E29-8325-5E5AF456E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C37293-3135-496E-82BB-FBF68BAE0D4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7273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E0664-19A1-99C1-23E5-EEE3436E7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D68B37-8A1E-3A5B-6960-72C67E8C76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CD7BE6-9D81-0079-23FF-1EA5BE7E5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D14C3-AB7F-94E3-D51F-CF73586D4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FB948-850B-B843-2E86-8D56707B1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C9F9F7-0F1A-442D-8D62-922A5D0A2A6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79234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0C28CB-BD92-C7CD-9EAA-41CB2E54D9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01E7B5-5605-A1E8-F408-B928646E7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B6CB4-BD8B-23F1-9E7A-CFE87EEE0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0395E-1970-94A4-9822-E86A594B6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0A050-0172-B941-1111-9F315281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08424-8A6D-49AE-9424-E37C9A23773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86985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91F07-7B1D-C34A-B230-3D7DB2D04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93B59-5BA6-4423-359F-E34CBB34C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23149-58D1-EB6E-7492-6524F9911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505DC-EFF6-C0F5-9C55-2CA3F301D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15FC3A-A7A9-8195-81F9-C0532A2E7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A0175A-0173-4339-9565-7896EC6CA7A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8383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C5D70-3A81-02A5-103B-1BFB25DC2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FD7B84-E1A7-0B96-EBB0-A0BC7E945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9DC41-F372-0801-1064-A17C195C9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E02BE-BE6C-F250-0D26-1E49265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8379B-7B87-7E35-2593-EAF898C0D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79EA4-7C18-401A-A8FC-8519C6BF1A5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38297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D422E-9260-2E5F-EA3B-921376EB1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81684-384E-FC70-7E88-6C0BFD59E3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C51BA4-D529-BA2F-CA21-BCD5E7C5DF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2F987-C6D9-DCB8-C13E-3A6F80230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537686-3A68-9194-78C9-CE8EFAE6B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A6F209-720D-FAE7-3BF9-BDAF36489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18318-20B9-498D-96CC-3FE9B67D955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3760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F366F-054C-E8C9-92CF-165A25A62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EE0A5D-A66A-217C-099A-F70478B8D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D914B5-20F2-D051-AE34-3BB285201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62B3B5-86C8-D820-985F-650033477A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609BE8-A24E-FBB1-44F9-3D34225151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FA9E26-FBA3-A4B5-DDCF-A30D31344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FE15AD-05F7-ED5F-4F80-04F88DF76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A58EDF-E94E-A6FF-503E-61F3580E0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DAF02-6BED-48D8-A242-FDB8497826C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85082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94365-53C9-1CA6-74F9-34B9ABDD1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402963-EA08-1389-76CC-6C4A3200B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903F7E-8AED-7125-B17E-036503CFE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E5EC80-7BF5-22EF-4A30-0CE2FB254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965DD-AA1A-473A-86B2-6538E94E3D0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88597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85666C-F4BD-12D1-546B-A96F51720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9ADDFE-3FFF-975E-82D3-852B81073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382EE0-CC0F-11DB-2555-F65E92149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FF96C3-C6C5-4852-B1C0-9C6BF1A4D53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4316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C8B13-9B47-BF7B-E8D9-32B9A6885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63D1C-ECD3-9632-2E97-B8912600C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95D4D7-C55C-1954-C309-502363B08C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FAD800-4189-348A-E6EC-CADB92FE9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944C90-833E-DF7A-CB63-E831D379C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423DB5-5B32-00E6-BA7E-EF1932F3F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186C41-90E5-4622-8837-0A022554FA3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6720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5FA36-856A-35A1-EC5D-5188FBD06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30F4ED-7FEC-4878-F877-5EC6DDAAB7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46D669-0C74-4AD4-3C7C-019B636679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093EA8-E763-8B50-6ACB-5250D15E0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88229E-487A-3694-0F65-2A6BE5C9E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EAAB47-1259-1FB5-D4B6-7077E8982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9E220-C539-46FF-92E2-540A2A23730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8948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BBAC490-3D79-36A5-04FB-E922A0BBCD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C01B1CB-ACEB-F3AB-498F-B7CE73AF22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DA2A053-C2F4-D48B-BECF-E171132C289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AD22793-60F1-779B-2F76-E209CB7F2F2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6EC66C6-7F4A-FD26-9958-F4087CBB753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554876D-173F-4AE2-8F9F-6DE7F0D54D77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F1ED710A-4DB2-95E2-4F34-60BAA4E2D3F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404813"/>
            <a:ext cx="7772400" cy="1079500"/>
          </a:xfrm>
        </p:spPr>
        <p:txBody>
          <a:bodyPr anchor="ctr"/>
          <a:lstStyle/>
          <a:p>
            <a:r>
              <a:rPr lang="en-GB" altLang="en-US" sz="4400"/>
              <a:t>General Studies at NSG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7D8C77F-AD84-5972-3049-B42E06AC84B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31913" y="1916113"/>
            <a:ext cx="6400800" cy="3313112"/>
          </a:xfrm>
        </p:spPr>
        <p:txBody>
          <a:bodyPr/>
          <a:lstStyle/>
          <a:p>
            <a:r>
              <a:rPr lang="en-GB" altLang="en-US" sz="7200">
                <a:effectLst>
                  <a:outerShdw blurRad="38100" dist="38100" dir="2700000" algn="tl">
                    <a:srgbClr val="FFFFFF"/>
                  </a:outerShdw>
                </a:effectLst>
              </a:rPr>
              <a:t>What good are the arts?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21D1502B-961A-216E-BBD7-8C924CD1E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648200"/>
            <a:ext cx="14478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2D7710CB-DE0D-6255-9BF1-5732ECF42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648200"/>
            <a:ext cx="160020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BB03F64D-F34D-3D09-65D5-A602CB6CE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648200"/>
            <a:ext cx="16002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D6E78FA-801C-D4D9-C913-5A45813B62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Is literature superior to the visual arts?</a:t>
            </a:r>
            <a:br>
              <a:rPr lang="en-GB" altLang="en-US" sz="3200"/>
            </a:br>
            <a:endParaRPr lang="en-GB" altLang="en-US" sz="3200"/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18A06018-F54E-93D7-06DD-7DFD1B5F3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90600"/>
            <a:ext cx="67849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>
                <a:solidFill>
                  <a:schemeClr val="accent2"/>
                </a:solidFill>
              </a:rPr>
              <a:t>1. Does literature develop more complex images and ideas?</a:t>
            </a:r>
          </a:p>
        </p:txBody>
      </p:sp>
      <p:sp>
        <p:nvSpPr>
          <p:cNvPr id="6149" name="Text Box 5">
            <a:extLst>
              <a:ext uri="{FF2B5EF4-FFF2-40B4-BE49-F238E27FC236}">
                <a16:creationId xmlns:a16="http://schemas.microsoft.com/office/drawing/2014/main" id="{C8A78BC5-9475-2E2C-FD8F-B2BD9BB87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2127250"/>
            <a:ext cx="5527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>
                <a:solidFill>
                  <a:schemeClr val="accent2"/>
                </a:solidFill>
              </a:rPr>
              <a:t>2. Does a book provide better value for money?</a:t>
            </a:r>
          </a:p>
        </p:txBody>
      </p:sp>
      <p:sp>
        <p:nvSpPr>
          <p:cNvPr id="6150" name="Text Box 6">
            <a:extLst>
              <a:ext uri="{FF2B5EF4-FFF2-40B4-BE49-F238E27FC236}">
                <a16:creationId xmlns:a16="http://schemas.microsoft.com/office/drawing/2014/main" id="{76C852A0-CD96-1036-A50C-35FC44B54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971800"/>
            <a:ext cx="495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>
                <a:solidFill>
                  <a:schemeClr val="accent2"/>
                </a:solidFill>
              </a:rPr>
              <a:t>3.  Are books more accessible?</a:t>
            </a:r>
          </a:p>
        </p:txBody>
      </p:sp>
      <p:sp>
        <p:nvSpPr>
          <p:cNvPr id="6151" name="Text Box 7">
            <a:extLst>
              <a:ext uri="{FF2B5EF4-FFF2-40B4-BE49-F238E27FC236}">
                <a16:creationId xmlns:a16="http://schemas.microsoft.com/office/drawing/2014/main" id="{9CC06571-6DD8-B72B-DAF1-20435F0CB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86200"/>
            <a:ext cx="3652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>
                <a:solidFill>
                  <a:schemeClr val="accent2"/>
                </a:solidFill>
              </a:rPr>
              <a:t>4. Is painting more immediate?</a:t>
            </a:r>
          </a:p>
        </p:txBody>
      </p:sp>
      <p:pic>
        <p:nvPicPr>
          <p:cNvPr id="6152" name="Picture 8">
            <a:extLst>
              <a:ext uri="{FF2B5EF4-FFF2-40B4-BE49-F238E27FC236}">
                <a16:creationId xmlns:a16="http://schemas.microsoft.com/office/drawing/2014/main" id="{00E3FD14-EB1A-BCA4-F9CA-896D14C45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573463"/>
            <a:ext cx="4821238" cy="307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4" name="Text Box 10">
            <a:extLst>
              <a:ext uri="{FF2B5EF4-FFF2-40B4-BE49-F238E27FC236}">
                <a16:creationId xmlns:a16="http://schemas.microsoft.com/office/drawing/2014/main" id="{6FBC2BD0-0206-D7FB-4CF8-F1F240740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05400"/>
            <a:ext cx="388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chemeClr val="accent2"/>
                </a:solidFill>
              </a:rPr>
              <a:t>     5. Is sculpture more accessible?</a:t>
            </a:r>
          </a:p>
        </p:txBody>
      </p:sp>
      <p:sp>
        <p:nvSpPr>
          <p:cNvPr id="6155" name="Text Box 11">
            <a:extLst>
              <a:ext uri="{FF2B5EF4-FFF2-40B4-BE49-F238E27FC236}">
                <a16:creationId xmlns:a16="http://schemas.microsoft.com/office/drawing/2014/main" id="{41E84512-F697-BEB7-14DD-EE826ECDD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76400"/>
            <a:ext cx="6934200" cy="243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i="1"/>
              <a:t>Give a response and supporting statement</a:t>
            </a:r>
          </a:p>
          <a:p>
            <a:pPr>
              <a:spcBef>
                <a:spcPct val="50000"/>
              </a:spcBef>
            </a:pPr>
            <a:endParaRPr lang="en-GB" altLang="en-US" i="1"/>
          </a:p>
          <a:p>
            <a:pPr>
              <a:spcBef>
                <a:spcPct val="50000"/>
              </a:spcBef>
            </a:pPr>
            <a:r>
              <a:rPr lang="en-GB" altLang="en-US" i="1"/>
              <a:t> </a:t>
            </a:r>
          </a:p>
          <a:p>
            <a:pPr>
              <a:spcBef>
                <a:spcPct val="50000"/>
              </a:spcBef>
            </a:pPr>
            <a:endParaRPr lang="en-GB" altLang="en-US" i="1"/>
          </a:p>
          <a:p>
            <a:pPr>
              <a:spcBef>
                <a:spcPct val="50000"/>
              </a:spcBef>
            </a:pPr>
            <a:endParaRPr lang="en-GB" altLang="en-US" i="1"/>
          </a:p>
          <a:p>
            <a:pPr>
              <a:spcBef>
                <a:spcPct val="50000"/>
              </a:spcBef>
            </a:pPr>
            <a:endParaRPr lang="en-GB" altLang="en-US" i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>
            <a:extLst>
              <a:ext uri="{FF2B5EF4-FFF2-40B4-BE49-F238E27FC236}">
                <a16:creationId xmlns:a16="http://schemas.microsoft.com/office/drawing/2014/main" id="{00F67E1C-DE78-6C64-D6B1-8FEEED737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250363" cy="618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>
                <a:solidFill>
                  <a:schemeClr val="accent2"/>
                </a:solidFill>
              </a:rPr>
              <a:t> Explain how </a:t>
            </a:r>
            <a:r>
              <a:rPr lang="en-GB" altLang="en-US" sz="2000" b="1">
                <a:solidFill>
                  <a:schemeClr val="accent2"/>
                </a:solidFill>
              </a:rPr>
              <a:t>two</a:t>
            </a:r>
            <a:r>
              <a:rPr lang="en-GB" altLang="en-US" sz="2000">
                <a:solidFill>
                  <a:schemeClr val="accent2"/>
                </a:solidFill>
              </a:rPr>
              <a:t> of the following creative activities contribute to our understanding, as well as our appreciation, of the more pleasant aspects of life such as happiness, love, beauty and friendship.</a:t>
            </a:r>
          </a:p>
          <a:p>
            <a:r>
              <a:rPr lang="en-GB" altLang="en-US" sz="2000">
                <a:solidFill>
                  <a:schemeClr val="accent2"/>
                </a:solidFill>
              </a:rPr>
              <a:t>                    HAPPINESS             LOVE                   BEAUTY          FRIENDSHIP</a:t>
            </a:r>
          </a:p>
          <a:p>
            <a:endParaRPr lang="en-GB" altLang="en-US" sz="2000">
              <a:solidFill>
                <a:schemeClr val="accent2"/>
              </a:solidFill>
            </a:endParaRPr>
          </a:p>
          <a:p>
            <a:r>
              <a:rPr lang="en-GB" altLang="en-US" sz="2000">
                <a:solidFill>
                  <a:schemeClr val="accent2"/>
                </a:solidFill>
              </a:rPr>
              <a:t>MUSIC</a:t>
            </a:r>
          </a:p>
          <a:p>
            <a:endParaRPr lang="en-GB" altLang="en-US" sz="2000">
              <a:solidFill>
                <a:schemeClr val="accent2"/>
              </a:solidFill>
            </a:endParaRPr>
          </a:p>
          <a:p>
            <a:endParaRPr lang="en-GB" altLang="en-US" sz="2000">
              <a:solidFill>
                <a:schemeClr val="accent2"/>
              </a:solidFill>
            </a:endParaRPr>
          </a:p>
          <a:p>
            <a:r>
              <a:rPr lang="en-GB" altLang="en-US" sz="2000">
                <a:solidFill>
                  <a:schemeClr val="accent2"/>
                </a:solidFill>
              </a:rPr>
              <a:t>PAINTING</a:t>
            </a:r>
          </a:p>
          <a:p>
            <a:endParaRPr lang="en-GB" altLang="en-US" sz="20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GB" altLang="en-US" sz="20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GB" altLang="en-US" sz="2000">
                <a:solidFill>
                  <a:schemeClr val="accent2"/>
                </a:solidFill>
              </a:rPr>
              <a:t>SCULPTURE</a:t>
            </a:r>
          </a:p>
          <a:p>
            <a:endParaRPr lang="en-GB" altLang="en-US" sz="2000">
              <a:solidFill>
                <a:schemeClr val="accent2"/>
              </a:solidFill>
            </a:endParaRPr>
          </a:p>
          <a:p>
            <a:endParaRPr lang="en-GB" altLang="en-US" sz="2000">
              <a:solidFill>
                <a:schemeClr val="accent2"/>
              </a:solidFill>
            </a:endParaRPr>
          </a:p>
          <a:p>
            <a:r>
              <a:rPr lang="en-GB" altLang="en-US" sz="2000">
                <a:solidFill>
                  <a:schemeClr val="accent2"/>
                </a:solidFill>
              </a:rPr>
              <a:t>SCREEN</a:t>
            </a:r>
          </a:p>
          <a:p>
            <a:endParaRPr lang="en-GB" altLang="en-US" sz="2000">
              <a:solidFill>
                <a:schemeClr val="accent2"/>
              </a:solidFill>
            </a:endParaRPr>
          </a:p>
          <a:p>
            <a:endParaRPr lang="en-GB" altLang="en-US" sz="2000">
              <a:solidFill>
                <a:schemeClr val="accent2"/>
              </a:solidFill>
            </a:endParaRPr>
          </a:p>
          <a:p>
            <a:r>
              <a:rPr lang="en-GB" altLang="en-US" sz="2000">
                <a:solidFill>
                  <a:schemeClr val="accent2"/>
                </a:solidFill>
              </a:rPr>
              <a:t>WRITING</a:t>
            </a:r>
          </a:p>
          <a:p>
            <a:endParaRPr lang="en-GB" altLang="en-US" sz="2000">
              <a:solidFill>
                <a:schemeClr val="accent2"/>
              </a:solidFill>
            </a:endParaRPr>
          </a:p>
          <a:p>
            <a:r>
              <a:rPr lang="en-GB" altLang="en-US" sz="2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                                                       Feed back!</a:t>
            </a:r>
          </a:p>
        </p:txBody>
      </p:sp>
      <p:sp>
        <p:nvSpPr>
          <p:cNvPr id="13317" name="Text Box 5">
            <a:extLst>
              <a:ext uri="{FF2B5EF4-FFF2-40B4-BE49-F238E27FC236}">
                <a16:creationId xmlns:a16="http://schemas.microsoft.com/office/drawing/2014/main" id="{4E7CB3E5-2194-0694-1FB5-ECFED6C1C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248400"/>
            <a:ext cx="533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chemeClr val="accent2"/>
                </a:solidFill>
              </a:rPr>
              <a:t>What is your definition of a work of art?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D0318F6A-DFC3-62E5-30FD-ED6701A200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Q: What is a work of art?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C0DC582-9C6F-8407-FC1F-F0729CF703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altLang="en-US">
                <a:solidFill>
                  <a:schemeClr val="accent2"/>
                </a:solidFill>
              </a:rPr>
              <a:t>One answer is: ‘A work of art is anything that anyone has ever considered a work of art.’</a:t>
            </a:r>
          </a:p>
          <a:p>
            <a:pPr>
              <a:buFontTx/>
              <a:buNone/>
            </a:pPr>
            <a:r>
              <a:rPr lang="en-GB" altLang="en-US" sz="2000">
                <a:solidFill>
                  <a:schemeClr val="accent2"/>
                </a:solidFill>
              </a:rPr>
              <a:t>John Carey, formerly Merton Professor of English, Oxford University</a:t>
            </a:r>
          </a:p>
          <a:p>
            <a:pPr>
              <a:buFontTx/>
              <a:buNone/>
            </a:pPr>
            <a:endParaRPr lang="en-GB" altLang="en-US" sz="200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GB" altLang="en-US">
                <a:solidFill>
                  <a:schemeClr val="accent2"/>
                </a:solidFill>
              </a:rPr>
              <a:t>Your definition is correct!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2">
            <a:extLst>
              <a:ext uri="{FF2B5EF4-FFF2-40B4-BE49-F238E27FC236}">
                <a16:creationId xmlns:a16="http://schemas.microsoft.com/office/drawing/2014/main" id="{F7F9D7DF-75E2-C7A5-D419-7BCA5E22D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143000"/>
            <a:ext cx="5638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latin typeface="Georgia" panose="02040502050405020303" pitchFamily="18" charset="0"/>
              </a:rPr>
              <a:t>This powerpoint was kindly donated to</a:t>
            </a:r>
          </a:p>
          <a:p>
            <a:r>
              <a:rPr lang="en-GB" altLang="en-US">
                <a:latin typeface="Georgia" panose="02040502050405020303" pitchFamily="18" charset="0"/>
                <a:hlinkClick r:id="rId3"/>
              </a:rPr>
              <a:t>www.worldofteaching.com</a:t>
            </a:r>
            <a:endParaRPr lang="en-GB" altLang="en-US">
              <a:latin typeface="Georgia" panose="02040502050405020303" pitchFamily="18" charset="0"/>
            </a:endParaRPr>
          </a:p>
          <a:p>
            <a:endParaRPr lang="en-GB" altLang="en-US">
              <a:latin typeface="Georgia" panose="02040502050405020303" pitchFamily="18" charset="0"/>
            </a:endParaRPr>
          </a:p>
          <a:p>
            <a:endParaRPr lang="en-GB" altLang="en-US">
              <a:latin typeface="Georgia" panose="02040502050405020303" pitchFamily="18" charset="0"/>
            </a:endParaRPr>
          </a:p>
          <a:p>
            <a:r>
              <a:rPr lang="en-GB" altLang="en-US">
                <a:latin typeface="Georgia" panose="02040502050405020303" pitchFamily="18" charset="0"/>
                <a:hlinkClick r:id="rId3"/>
              </a:rPr>
              <a:t>http://www.worldofteaching.com</a:t>
            </a:r>
            <a:endParaRPr lang="en-GB" altLang="en-US">
              <a:latin typeface="Georgia" panose="02040502050405020303" pitchFamily="18" charset="0"/>
            </a:endParaRPr>
          </a:p>
          <a:p>
            <a:r>
              <a:rPr lang="en-GB" altLang="en-US">
                <a:latin typeface="Georgia" panose="02040502050405020303" pitchFamily="18" charset="0"/>
              </a:rPr>
              <a:t>Is home to well over a thousand powerpoints submitted by teachers. This a free site. Please visit and I hope it will help in your teaching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C5D0B1D-D84D-0AD2-AB54-756CC07276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/>
              <a:t>A2 Scientific and Cultural Domain question: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2B27BCA-E2DA-94FE-65F7-16A695D715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en-GB" altLang="en-US" sz="2000">
                <a:solidFill>
                  <a:schemeClr val="accent2"/>
                </a:solidFill>
              </a:rPr>
              <a:t>Explain how </a:t>
            </a:r>
            <a:r>
              <a:rPr lang="en-GB" altLang="en-US" sz="2000" b="1">
                <a:solidFill>
                  <a:schemeClr val="accent2"/>
                </a:solidFill>
              </a:rPr>
              <a:t>two</a:t>
            </a:r>
            <a:r>
              <a:rPr lang="en-GB" altLang="en-US" sz="2000">
                <a:solidFill>
                  <a:schemeClr val="accent2"/>
                </a:solidFill>
              </a:rPr>
              <a:t> of the following creative activities contribute to our understanding, as well as our appreciation, of the more pleasant aspects of life such as happiness, love, beauty and friendship.</a:t>
            </a:r>
          </a:p>
          <a:p>
            <a:pPr marL="609600" indent="-609600">
              <a:buFontTx/>
              <a:buNone/>
            </a:pPr>
            <a:endParaRPr lang="en-GB" altLang="en-US" sz="2000">
              <a:solidFill>
                <a:schemeClr val="accent2"/>
              </a:solidFill>
            </a:endParaRPr>
          </a:p>
          <a:p>
            <a:pPr marL="609600" indent="-609600">
              <a:buFontTx/>
              <a:buNone/>
            </a:pPr>
            <a:r>
              <a:rPr lang="en-GB" altLang="en-US" sz="2000">
                <a:solidFill>
                  <a:schemeClr val="accent2"/>
                </a:solidFill>
              </a:rPr>
              <a:t>You must select </a:t>
            </a:r>
            <a:r>
              <a:rPr lang="en-GB" altLang="en-US" sz="2000" b="1">
                <a:solidFill>
                  <a:schemeClr val="accent2"/>
                </a:solidFill>
              </a:rPr>
              <a:t>two</a:t>
            </a:r>
            <a:r>
              <a:rPr lang="en-GB" altLang="en-US" sz="2000">
                <a:solidFill>
                  <a:schemeClr val="accent2"/>
                </a:solidFill>
              </a:rPr>
              <a:t> from the following:</a:t>
            </a:r>
          </a:p>
          <a:p>
            <a:pPr marL="609600" indent="-609600">
              <a:buFontTx/>
              <a:buNone/>
            </a:pPr>
            <a:endParaRPr lang="en-GB" altLang="en-US" sz="2000">
              <a:solidFill>
                <a:schemeClr val="accent2"/>
              </a:solidFill>
            </a:endParaRPr>
          </a:p>
          <a:p>
            <a:pPr marL="609600" indent="-609600">
              <a:buFontTx/>
              <a:buNone/>
            </a:pPr>
            <a:r>
              <a:rPr lang="en-GB" altLang="en-US" sz="2000">
                <a:solidFill>
                  <a:schemeClr val="accent2"/>
                </a:solidFill>
              </a:rPr>
              <a:t>a) architecture  b) photography  c) the screen  d) fashion </a:t>
            </a:r>
          </a:p>
          <a:p>
            <a:pPr marL="609600" indent="-609600">
              <a:buFontTx/>
              <a:buNone/>
            </a:pPr>
            <a:endParaRPr lang="en-GB" altLang="en-US" sz="2000">
              <a:solidFill>
                <a:schemeClr val="accent2"/>
              </a:solidFill>
            </a:endParaRPr>
          </a:p>
          <a:p>
            <a:pPr marL="609600" indent="-609600">
              <a:buFontTx/>
              <a:buNone/>
            </a:pPr>
            <a:r>
              <a:rPr lang="en-GB" altLang="en-US" sz="2000">
                <a:solidFill>
                  <a:schemeClr val="accent2"/>
                </a:solidFill>
              </a:rPr>
              <a:t>e) sculpture  f) music   g) painting  h) the stage  i) writing </a:t>
            </a:r>
          </a:p>
          <a:p>
            <a:pPr marL="609600" indent="-609600">
              <a:buFontTx/>
              <a:buNone/>
            </a:pPr>
            <a:endParaRPr lang="en-GB" altLang="en-US" sz="2000">
              <a:solidFill>
                <a:schemeClr val="accent2"/>
              </a:solidFill>
            </a:endParaRPr>
          </a:p>
          <a:p>
            <a:pPr marL="609600" indent="-609600">
              <a:buFontTx/>
              <a:buNone/>
            </a:pPr>
            <a:r>
              <a:rPr lang="en-GB" altLang="en-US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                                                           [50 marks]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B6716F0-A526-3E0C-7154-E70C9C59BE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What is a work of art?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6AA1F2B-AD15-07C6-D9EE-F82CEA608B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657600"/>
            <a:ext cx="8229600" cy="246856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/>
              <a:t> </a:t>
            </a:r>
          </a:p>
        </p:txBody>
      </p:sp>
      <p:sp>
        <p:nvSpPr>
          <p:cNvPr id="3076" name="Text Box 4">
            <a:extLst>
              <a:ext uri="{FF2B5EF4-FFF2-40B4-BE49-F238E27FC236}">
                <a16:creationId xmlns:a16="http://schemas.microsoft.com/office/drawing/2014/main" id="{9D92A3FE-3A4C-65AC-9D18-2D4C46C9C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1576388"/>
            <a:ext cx="78676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>
                <a:solidFill>
                  <a:schemeClr val="accent2"/>
                </a:solidFill>
              </a:rPr>
              <a:t>‘Art’ as we understand it did not exist before the C18th</a:t>
            </a:r>
          </a:p>
          <a:p>
            <a:endParaRPr lang="en-GB" altLang="en-US" sz="2000">
              <a:solidFill>
                <a:schemeClr val="accent2"/>
              </a:solidFill>
            </a:endParaRPr>
          </a:p>
          <a:p>
            <a:r>
              <a:rPr lang="en-GB" altLang="en-US" sz="2000">
                <a:solidFill>
                  <a:schemeClr val="accent2"/>
                </a:solidFill>
              </a:rPr>
              <a:t>Music, paintings and sculptures were produced by ‘artisans’ i.e. skilled tradesmen</a:t>
            </a: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43ED4E41-1C28-512E-57AB-A688345F3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743200"/>
            <a:ext cx="8361363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 altLang="en-US" sz="20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GB" altLang="en-US" sz="2000">
                <a:solidFill>
                  <a:schemeClr val="accent2"/>
                </a:solidFill>
              </a:rPr>
              <a:t>People have always artistically decorated themselves with clothing and  </a:t>
            </a:r>
          </a:p>
          <a:p>
            <a:r>
              <a:rPr lang="en-GB" altLang="en-US" sz="2000">
                <a:solidFill>
                  <a:schemeClr val="accent2"/>
                </a:solidFill>
              </a:rPr>
              <a:t>makeup.</a:t>
            </a:r>
          </a:p>
          <a:p>
            <a:endParaRPr lang="en-GB" altLang="en-US" sz="2000">
              <a:solidFill>
                <a:schemeClr val="accent2"/>
              </a:solidFill>
            </a:endParaRPr>
          </a:p>
          <a:p>
            <a:r>
              <a:rPr lang="en-GB" altLang="en-US" sz="2000">
                <a:solidFill>
                  <a:schemeClr val="accent2"/>
                </a:solidFill>
              </a:rPr>
              <a:t>Does that mean that </a:t>
            </a:r>
          </a:p>
          <a:p>
            <a:r>
              <a:rPr lang="en-GB" altLang="en-US" sz="2000">
                <a:solidFill>
                  <a:schemeClr val="accent2"/>
                </a:solidFill>
              </a:rPr>
              <a:t>everyone is an artist?</a:t>
            </a:r>
          </a:p>
        </p:txBody>
      </p:sp>
      <p:sp>
        <p:nvSpPr>
          <p:cNvPr id="3078" name="Text Box 6">
            <a:extLst>
              <a:ext uri="{FF2B5EF4-FFF2-40B4-BE49-F238E27FC236}">
                <a16:creationId xmlns:a16="http://schemas.microsoft.com/office/drawing/2014/main" id="{17C07503-5506-62C9-4142-C45174E61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5002213"/>
            <a:ext cx="43608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Write down your definition </a:t>
            </a:r>
          </a:p>
          <a:p>
            <a:r>
              <a:rPr lang="en-GB" altLang="en-US" sz="2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a work of art</a:t>
            </a:r>
          </a:p>
        </p:txBody>
      </p:sp>
      <p:sp>
        <p:nvSpPr>
          <p:cNvPr id="3079" name="Text Box 7">
            <a:extLst>
              <a:ext uri="{FF2B5EF4-FFF2-40B4-BE49-F238E27FC236}">
                <a16:creationId xmlns:a16="http://schemas.microsoft.com/office/drawing/2014/main" id="{52D58035-378C-9CCF-0D36-89109D87A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5445125"/>
            <a:ext cx="710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/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0937401F-CF5F-16F2-8492-FAC8E0679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657600"/>
            <a:ext cx="2771775" cy="288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>
            <a:extLst>
              <a:ext uri="{FF2B5EF4-FFF2-40B4-BE49-F238E27FC236}">
                <a16:creationId xmlns:a16="http://schemas.microsoft.com/office/drawing/2014/main" id="{AEABE385-6D75-9979-0E45-A1799BD45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57600"/>
            <a:ext cx="2006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>
            <a:extLst>
              <a:ext uri="{FF2B5EF4-FFF2-40B4-BE49-F238E27FC236}">
                <a16:creationId xmlns:a16="http://schemas.microsoft.com/office/drawing/2014/main" id="{1D761C1C-287B-A43A-0AFD-E38D61CD3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692150"/>
            <a:ext cx="7920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>
                <a:solidFill>
                  <a:schemeClr val="accent2"/>
                </a:solidFill>
              </a:rPr>
              <a:t>Is art only to be found in galleries, theatres and concert halls?</a:t>
            </a:r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76580667-39CD-7EE4-29D3-55BB83A2C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429000"/>
            <a:ext cx="79930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>
                <a:solidFill>
                  <a:schemeClr val="accent2"/>
                </a:solidFill>
              </a:rPr>
              <a:t>Do academics and critics have a greater appreciation of what is and  what is not art?</a:t>
            </a:r>
          </a:p>
        </p:txBody>
      </p:sp>
      <p:pic>
        <p:nvPicPr>
          <p:cNvPr id="11270" name="Picture 6">
            <a:extLst>
              <a:ext uri="{FF2B5EF4-FFF2-40B4-BE49-F238E27FC236}">
                <a16:creationId xmlns:a16="http://schemas.microsoft.com/office/drawing/2014/main" id="{48D376DC-E6B2-A04F-7C02-BC1E3DD78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125538"/>
            <a:ext cx="1962150" cy="230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>
            <a:extLst>
              <a:ext uri="{FF2B5EF4-FFF2-40B4-BE49-F238E27FC236}">
                <a16:creationId xmlns:a16="http://schemas.microsoft.com/office/drawing/2014/main" id="{100A2961-D1FB-6123-0322-C9DDB3789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005263"/>
            <a:ext cx="3744913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D54F4C8-04C7-183A-AA5C-82D928BE2C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Is ‘high’ art superior?</a:t>
            </a:r>
            <a:br>
              <a:rPr lang="en-GB" altLang="en-US"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GB" altLang="en-US" sz="40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280BA5F-C81C-AF56-6192-9C61EFB457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GB" altLang="en-US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C0242C10-EA2E-CF6D-C036-2DC1F6F31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1695450"/>
            <a:ext cx="3413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>
                <a:solidFill>
                  <a:schemeClr val="accent2"/>
                </a:solidFill>
              </a:rPr>
              <a:t>Is opera superior to hip hop?</a:t>
            </a:r>
          </a:p>
        </p:txBody>
      </p:sp>
      <p:sp>
        <p:nvSpPr>
          <p:cNvPr id="4101" name="Text Box 5">
            <a:extLst>
              <a:ext uri="{FF2B5EF4-FFF2-40B4-BE49-F238E27FC236}">
                <a16:creationId xmlns:a16="http://schemas.microsoft.com/office/drawing/2014/main" id="{4464E29B-1507-EAE0-11F4-EC43B03FA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395538"/>
            <a:ext cx="6550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>
                <a:solidFill>
                  <a:schemeClr val="accent2"/>
                </a:solidFill>
              </a:rPr>
              <a:t>Are paintings in galleries superior to advertising images?</a:t>
            </a:r>
          </a:p>
        </p:txBody>
      </p:sp>
      <p:sp>
        <p:nvSpPr>
          <p:cNvPr id="4102" name="Text Box 6">
            <a:extLst>
              <a:ext uri="{FF2B5EF4-FFF2-40B4-BE49-F238E27FC236}">
                <a16:creationId xmlns:a16="http://schemas.microsoft.com/office/drawing/2014/main" id="{3873F8B5-5F83-528B-5E3B-30C371556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3063875"/>
            <a:ext cx="5019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>
                <a:solidFill>
                  <a:schemeClr val="accent2"/>
                </a:solidFill>
              </a:rPr>
              <a:t>Are bronze and marble superior to pottery?</a:t>
            </a:r>
          </a:p>
        </p:txBody>
      </p:sp>
      <p:sp>
        <p:nvSpPr>
          <p:cNvPr id="4103" name="Text Box 7">
            <a:extLst>
              <a:ext uri="{FF2B5EF4-FFF2-40B4-BE49-F238E27FC236}">
                <a16:creationId xmlns:a16="http://schemas.microsoft.com/office/drawing/2014/main" id="{281104F9-A7AE-30F4-FF37-A4707E03D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3711575"/>
            <a:ext cx="59086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>
                <a:solidFill>
                  <a:schemeClr val="accent2"/>
                </a:solidFill>
              </a:rPr>
              <a:t>What makes Picasso with his brushes an artist but </a:t>
            </a:r>
          </a:p>
          <a:p>
            <a:r>
              <a:rPr lang="en-GB" altLang="en-US" sz="2000">
                <a:solidFill>
                  <a:schemeClr val="accent2"/>
                </a:solidFill>
              </a:rPr>
              <a:t>not you with your makeup brushes?</a:t>
            </a:r>
          </a:p>
        </p:txBody>
      </p:sp>
      <p:sp>
        <p:nvSpPr>
          <p:cNvPr id="4104" name="Text Box 8">
            <a:extLst>
              <a:ext uri="{FF2B5EF4-FFF2-40B4-BE49-F238E27FC236}">
                <a16:creationId xmlns:a16="http://schemas.microsoft.com/office/drawing/2014/main" id="{D0335A4E-0168-0284-6E89-2FA5E8C89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4719638"/>
            <a:ext cx="6130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>
                <a:solidFill>
                  <a:schemeClr val="accent2"/>
                </a:solidFill>
              </a:rPr>
              <a:t>Can ‘high art’ only be appreciated by the select few?</a:t>
            </a:r>
            <a:r>
              <a:rPr lang="en-GB" altLang="en-US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4105" name="Text Box 9">
            <a:extLst>
              <a:ext uri="{FF2B5EF4-FFF2-40B4-BE49-F238E27FC236}">
                <a16:creationId xmlns:a16="http://schemas.microsoft.com/office/drawing/2014/main" id="{52CC6045-F0A9-A401-54DB-16FB3801B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066800"/>
            <a:ext cx="411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Add responses and supporting statements to the following: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EF49803-3E18-5E07-66FB-0B6DD5C486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>
                <a:effectLst>
                  <a:outerShdw blurRad="38100" dist="38100" dir="2700000" algn="tl">
                    <a:srgbClr val="FFFFFF"/>
                  </a:outerShdw>
                </a:effectLst>
              </a:rPr>
              <a:t>Do the arts make us better?</a:t>
            </a:r>
            <a:br>
              <a:rPr lang="en-GB" altLang="en-US" sz="4000"/>
            </a:br>
            <a:endParaRPr lang="en-GB" altLang="en-US" sz="4000"/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7A81D188-5F5B-1212-97DA-90CC0DDDA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71600"/>
            <a:ext cx="5983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>
                <a:solidFill>
                  <a:schemeClr val="accent2"/>
                </a:solidFill>
              </a:rPr>
              <a:t>Does art make us more civilised, happy and loving?</a:t>
            </a:r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id="{1642F19C-8A17-8A31-9919-44FF2B1D4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2055813"/>
            <a:ext cx="62753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>
                <a:solidFill>
                  <a:schemeClr val="accent2"/>
                </a:solidFill>
              </a:rPr>
              <a:t>Does art not just emphasize obedience, duty, service, </a:t>
            </a:r>
          </a:p>
          <a:p>
            <a:r>
              <a:rPr lang="en-GB" altLang="en-US" sz="2000">
                <a:solidFill>
                  <a:schemeClr val="accent2"/>
                </a:solidFill>
              </a:rPr>
              <a:t>superiority and inferiority?</a:t>
            </a:r>
          </a:p>
        </p:txBody>
      </p:sp>
      <p:sp>
        <p:nvSpPr>
          <p:cNvPr id="5127" name="Text Box 7">
            <a:extLst>
              <a:ext uri="{FF2B5EF4-FFF2-40B4-BE49-F238E27FC236}">
                <a16:creationId xmlns:a16="http://schemas.microsoft.com/office/drawing/2014/main" id="{948C4A16-1C04-36F8-77D8-5EB516816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2800350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.</a:t>
            </a:r>
          </a:p>
        </p:txBody>
      </p:sp>
      <p:sp>
        <p:nvSpPr>
          <p:cNvPr id="5128" name="Text Box 8">
            <a:extLst>
              <a:ext uri="{FF2B5EF4-FFF2-40B4-BE49-F238E27FC236}">
                <a16:creationId xmlns:a16="http://schemas.microsoft.com/office/drawing/2014/main" id="{171D89F2-C419-2562-4383-E6FDE8180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6449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pic>
        <p:nvPicPr>
          <p:cNvPr id="5130" name="Picture 10">
            <a:extLst>
              <a:ext uri="{FF2B5EF4-FFF2-40B4-BE49-F238E27FC236}">
                <a16:creationId xmlns:a16="http://schemas.microsoft.com/office/drawing/2014/main" id="{0DE210AD-64D6-6177-A49B-F6A105272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924175"/>
            <a:ext cx="2592387" cy="31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>
            <a:extLst>
              <a:ext uri="{FF2B5EF4-FFF2-40B4-BE49-F238E27FC236}">
                <a16:creationId xmlns:a16="http://schemas.microsoft.com/office/drawing/2014/main" id="{1AADA8B3-BA0E-A99E-5D80-8964DEDD5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924175"/>
            <a:ext cx="4105275" cy="309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2" name="Text Box 12">
            <a:extLst>
              <a:ext uri="{FF2B5EF4-FFF2-40B4-BE49-F238E27FC236}">
                <a16:creationId xmlns:a16="http://schemas.microsoft.com/office/drawing/2014/main" id="{787937E2-C285-8085-A2E3-E3A2FF7CD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6165850"/>
            <a:ext cx="2179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Nazi art</a:t>
            </a:r>
          </a:p>
        </p:txBody>
      </p:sp>
      <p:sp>
        <p:nvSpPr>
          <p:cNvPr id="5133" name="Text Box 13">
            <a:extLst>
              <a:ext uri="{FF2B5EF4-FFF2-40B4-BE49-F238E27FC236}">
                <a16:creationId xmlns:a16="http://schemas.microsoft.com/office/drawing/2014/main" id="{145914B4-359C-33C0-F868-195D6CADE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6113463"/>
            <a:ext cx="3673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Tomb of the unknown soldier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1027">
            <a:extLst>
              <a:ext uri="{FF2B5EF4-FFF2-40B4-BE49-F238E27FC236}">
                <a16:creationId xmlns:a16="http://schemas.microsoft.com/office/drawing/2014/main" id="{00051D13-3042-8C54-59D0-67F9F613D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3200400" cy="297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1028">
            <a:extLst>
              <a:ext uri="{FF2B5EF4-FFF2-40B4-BE49-F238E27FC236}">
                <a16:creationId xmlns:a16="http://schemas.microsoft.com/office/drawing/2014/main" id="{BDF1379D-03D2-DC09-594B-319381220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762000"/>
            <a:ext cx="23622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1029">
            <a:extLst>
              <a:ext uri="{FF2B5EF4-FFF2-40B4-BE49-F238E27FC236}">
                <a16:creationId xmlns:a16="http://schemas.microsoft.com/office/drawing/2014/main" id="{DA1EA4F7-6280-8410-6537-FE9F358D1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191000"/>
            <a:ext cx="16764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1030">
            <a:extLst>
              <a:ext uri="{FF2B5EF4-FFF2-40B4-BE49-F238E27FC236}">
                <a16:creationId xmlns:a16="http://schemas.microsoft.com/office/drawing/2014/main" id="{DD67C73F-E4D9-35C9-186D-7D95EE9DA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962400"/>
            <a:ext cx="29718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5" name="Text Box 1031">
            <a:extLst>
              <a:ext uri="{FF2B5EF4-FFF2-40B4-BE49-F238E27FC236}">
                <a16:creationId xmlns:a16="http://schemas.microsoft.com/office/drawing/2014/main" id="{9524FA89-E5CE-02FD-09EB-5D029657E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0"/>
            <a:ext cx="792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/>
              <a:t>Greek and Roman art from 550 BCE to 100 AD</a:t>
            </a:r>
          </a:p>
        </p:txBody>
      </p:sp>
      <p:sp>
        <p:nvSpPr>
          <p:cNvPr id="17416" name="Text Box 1032">
            <a:extLst>
              <a:ext uri="{FF2B5EF4-FFF2-40B4-BE49-F238E27FC236}">
                <a16:creationId xmlns:a16="http://schemas.microsoft.com/office/drawing/2014/main" id="{AFD07223-193A-F4AB-4225-F0EF518DB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6172200"/>
            <a:ext cx="525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What purposes did it serve?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026">
            <a:extLst>
              <a:ext uri="{FF2B5EF4-FFF2-40B4-BE49-F238E27FC236}">
                <a16:creationId xmlns:a16="http://schemas.microsoft.com/office/drawing/2014/main" id="{27E8FEA0-051B-F966-655B-6856FB8BE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4191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1027">
            <a:extLst>
              <a:ext uri="{FF2B5EF4-FFF2-40B4-BE49-F238E27FC236}">
                <a16:creationId xmlns:a16="http://schemas.microsoft.com/office/drawing/2014/main" id="{53292B4F-FE5A-A2F4-6906-0F814ECF5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429000"/>
            <a:ext cx="3806825" cy="287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Text Box 1028">
            <a:extLst>
              <a:ext uri="{FF2B5EF4-FFF2-40B4-BE49-F238E27FC236}">
                <a16:creationId xmlns:a16="http://schemas.microsoft.com/office/drawing/2014/main" id="{D63F15D6-CF29-9E25-21F8-AB5066761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219200"/>
            <a:ext cx="297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/>
              <a:t>More Roman art </a:t>
            </a:r>
          </a:p>
        </p:txBody>
      </p:sp>
      <p:sp>
        <p:nvSpPr>
          <p:cNvPr id="16390" name="Rectangle 1030">
            <a:extLst>
              <a:ext uri="{FF2B5EF4-FFF2-40B4-BE49-F238E27FC236}">
                <a16:creationId xmlns:a16="http://schemas.microsoft.com/office/drawing/2014/main" id="{D29970AB-B5FC-962B-1A52-4A7CB9A32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65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6391" name="Rectangle 1031">
            <a:extLst>
              <a:ext uri="{FF2B5EF4-FFF2-40B4-BE49-F238E27FC236}">
                <a16:creationId xmlns:a16="http://schemas.microsoft.com/office/drawing/2014/main" id="{99409B61-03A3-09F0-FD25-EF18D01ED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65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16393" name="Picture 1033">
            <a:extLst>
              <a:ext uri="{FF2B5EF4-FFF2-40B4-BE49-F238E27FC236}">
                <a16:creationId xmlns:a16="http://schemas.microsoft.com/office/drawing/2014/main" id="{ABF2A4C8-2E26-E2AE-C50E-4A6B932C6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33800"/>
            <a:ext cx="2362200" cy="245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8" name="Text Box 1038">
            <a:extLst>
              <a:ext uri="{FF2B5EF4-FFF2-40B4-BE49-F238E27FC236}">
                <a16:creationId xmlns:a16="http://schemas.microsoft.com/office/drawing/2014/main" id="{B567F191-0D00-763C-3BFE-4A584D91F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6324600"/>
            <a:ext cx="609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Is it artistic or pornographic?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>
            <a:extLst>
              <a:ext uri="{FF2B5EF4-FFF2-40B4-BE49-F238E27FC236}">
                <a16:creationId xmlns:a16="http://schemas.microsoft.com/office/drawing/2014/main" id="{56FBC671-F3C5-04E2-F163-6A0B8899E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" y="549275"/>
            <a:ext cx="8235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>
                <a:solidFill>
                  <a:schemeClr val="accent2"/>
                </a:solidFill>
              </a:rPr>
              <a:t>Can art lead people to behave in rebellious ways? </a:t>
            </a:r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BA2E7A36-67C9-40D6-8C69-001F1B106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0775" y="3213100"/>
            <a:ext cx="5494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>
                <a:solidFill>
                  <a:schemeClr val="accent2"/>
                </a:solidFill>
              </a:rPr>
              <a:t>Can we learn important lessons from art?</a:t>
            </a:r>
          </a:p>
        </p:txBody>
      </p:sp>
      <p:pic>
        <p:nvPicPr>
          <p:cNvPr id="12294" name="Picture 6">
            <a:extLst>
              <a:ext uri="{FF2B5EF4-FFF2-40B4-BE49-F238E27FC236}">
                <a16:creationId xmlns:a16="http://schemas.microsoft.com/office/drawing/2014/main" id="{2D236FC7-9D4F-B8CC-4DF1-A9C309FC3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573463"/>
            <a:ext cx="8037512" cy="328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>
            <a:extLst>
              <a:ext uri="{FF2B5EF4-FFF2-40B4-BE49-F238E27FC236}">
                <a16:creationId xmlns:a16="http://schemas.microsoft.com/office/drawing/2014/main" id="{646DA9EE-2E6A-3358-4DC9-19CEB6694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981075"/>
            <a:ext cx="2811462" cy="208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6" name="Text Box 8">
            <a:extLst>
              <a:ext uri="{FF2B5EF4-FFF2-40B4-BE49-F238E27FC236}">
                <a16:creationId xmlns:a16="http://schemas.microsoft.com/office/drawing/2014/main" id="{C24F8416-5305-0F1E-F744-6DB56B468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135188"/>
            <a:ext cx="3124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chemeClr val="accent2"/>
                </a:solidFill>
              </a:rPr>
              <a:t>Should art be censored?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580</Words>
  <Application>Microsoft Office PowerPoint</Application>
  <PresentationFormat>On-screen Show (4:3)</PresentationFormat>
  <Paragraphs>103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Georgia</vt:lpstr>
      <vt:lpstr>Calibri</vt:lpstr>
      <vt:lpstr>Default Design</vt:lpstr>
      <vt:lpstr>General Studies at NSG</vt:lpstr>
      <vt:lpstr>A2 Scientific and Cultural Domain question:</vt:lpstr>
      <vt:lpstr>What is a work of art?</vt:lpstr>
      <vt:lpstr>PowerPoint Presentation</vt:lpstr>
      <vt:lpstr>Is ‘high’ art superior? </vt:lpstr>
      <vt:lpstr>Do the arts make us better? </vt:lpstr>
      <vt:lpstr>PowerPoint Presentation</vt:lpstr>
      <vt:lpstr>PowerPoint Presentation</vt:lpstr>
      <vt:lpstr>PowerPoint Presentation</vt:lpstr>
      <vt:lpstr>Is literature superior to the visual arts? </vt:lpstr>
      <vt:lpstr>PowerPoint Presentation</vt:lpstr>
      <vt:lpstr>Q: What is a work of art?</vt:lpstr>
      <vt:lpstr>PowerPoint Presentation</vt:lpstr>
    </vt:vector>
  </TitlesOfParts>
  <Company>NCC (School Services)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Studies at NSG</dc:title>
  <dc:creator> </dc:creator>
  <cp:lastModifiedBy>Nayan GRIFFITHS</cp:lastModifiedBy>
  <cp:revision>36</cp:revision>
  <dcterms:created xsi:type="dcterms:W3CDTF">2006-06-23T09:20:19Z</dcterms:created>
  <dcterms:modified xsi:type="dcterms:W3CDTF">2023-03-21T14:01:45Z</dcterms:modified>
</cp:coreProperties>
</file>