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E17C2D4D-DFE9-502A-097E-38469F817D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1798D66-5F35-3651-0159-50B8949611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0D530105-D092-84C7-0DE2-22C3DD0EDF4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CB2C0CBC-7503-B91F-F0AA-D5D49B5170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3FC16BD8-9CAA-F9FE-43BC-63971945B7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F47F31D-FF9E-4013-A27F-A823C97159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0B1214AB-8D57-4D89-BE7B-6B8286B409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5E267C-18F0-FF3F-BC76-83F47F80BB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B258D3-ECDF-4991-8849-206EF5EEA506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C9A7256A-CF3E-3048-9114-6480D736E7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B0FFE8C1-7EFD-4079-3080-C66D3FC2D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6DD329-72C1-0116-8696-31FA8279BE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8882D-DD55-4545-84DB-8ABE77F10BA0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D6B187FC-294A-426A-01FF-555579B7825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63880F3C-B5CC-D9EF-935E-34CB493E7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3D26AC-68D5-7C36-CCDE-1D361CF1D8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07EA68-B35E-42CF-A2A2-A07B0562502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12BEDD70-4600-50F5-DC68-6F8089BCCA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0A5C704F-C4BB-3866-4144-F322A5A21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8AF15C-6B3C-8D1A-F0C7-D4991944BA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38D64-DD5B-4A47-8DDE-E6C42CF58921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3C977F84-71C3-F5E9-5123-D160AAC45A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E201011C-5188-45F7-FA42-90B794724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EDC3B8-F56A-3FA4-D788-272E39CD34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94C0EA-ADD8-49D1-B1F2-11BEB4191126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1B6C9575-E7CF-6D1A-F2A2-5593E24682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C5D94D61-BEF0-5732-ACFD-B631A5B0D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8E9BBA-D113-E17C-0E04-7A1A8E1537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1E112-0D31-4316-B422-FA14268359D4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395D0B60-049A-6BC9-0EB9-E6FDC89B21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F3C504F5-17AA-864E-F530-742A95195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C9D05AE-A25A-0AC6-0300-878E33988D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467EDE-E3D4-4BF2-ADC6-DB273212B70C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31F16E11-4282-7641-D700-79963D2B89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D1D171C2-A8B7-7F64-F32C-B08A9A0432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C9A327A-D505-0A11-9736-78B3972F42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C9A28D-622C-4916-84CF-12CC4EEB36E3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A1EAB467-7824-E150-E5BD-B8670EF688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21A09692-66A8-7B81-B68F-FBA5B4965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D4B79C-2C97-3386-DBDC-40F085716D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7A57-64E0-42D1-98CD-C003C44D5071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7E057ED2-1172-D7C1-2C51-EFF7997B47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3FF19F6F-0499-7CC2-47FA-DB4C02AD4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F4CC0C6-725D-04CE-E783-A252AD13FF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84F9C9-53B2-4652-A3BD-E70F3DE42D39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D08AC0B3-6EC7-6916-7CDE-1643FCF19B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13F18C53-33BB-2EA4-512F-200377DCA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EC9C80-C9DD-2D7F-22A8-005C7A7677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C3997C-525D-4101-BF8D-C003C8BEE84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AE1D3B74-0C63-2B2F-9C9E-BA7A54411B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867C48B3-DF8F-682A-CB52-EE8FBE2E4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E0824E-0561-1D49-CB97-985C7422A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E917A7-6311-4A13-9584-52BF2AE6AA9B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81F4C609-6556-D147-C95F-82B3E4BE79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B0FF0AD8-0AE2-F214-08BC-DB7C098649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347155-7FD9-E144-1CC9-C5317BE1C9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15970-AC66-4970-B6F4-FA96EDF72B5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72824184-0169-8536-4F66-C0266B679E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B8E0B481-852F-46ED-39CC-6A176AFF7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6428BC-27BE-C07E-2943-75B181EFB5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C03EF-7430-4BC0-84EA-9FBE58774F77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03B5B8A5-1AAC-9DD2-C262-8AE9D2A403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451461C1-02F6-A062-CAF9-6AC1F4619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E9BF1F-BC3F-0237-D816-DCC5B32934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D3FA5B-B938-4609-94BC-FBA3F83DD8A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9D3F2BD9-58AA-D360-2C8A-11EF95700B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B9980F32-6264-521A-7670-6C05C53A7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AE5C73-D89E-B12D-1DB8-12B3A30797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76BC5-D63D-48F7-9B71-7774861E26A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20AA3631-3DAD-3DAC-58BC-3E44B915BB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69281229-CD82-4E7B-54EB-724DC02EDD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EA58EE-5552-5C18-8AE4-125EA5C3A9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182C60-A1B1-43FC-A3FA-A77C42535C1F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FFFA7032-7E00-28B2-A3C0-079E3FB8AA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98EC418E-33C5-78D3-D144-E42F4E57E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704375-2068-48AA-1BBC-22BD075C3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ABFBA5-DD3C-45B2-8E85-53D9DF99B47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75F0AAC8-0792-66B4-035C-03C3E5E20A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C3F08C54-413D-A711-85AB-E61A4AFBF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>
            <a:extLst>
              <a:ext uri="{FF2B5EF4-FFF2-40B4-BE49-F238E27FC236}">
                <a16:creationId xmlns:a16="http://schemas.microsoft.com/office/drawing/2014/main" id="{9A63697B-E8FD-2545-D907-0DEF421892AA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14691" name="Group 3">
              <a:extLst>
                <a:ext uri="{FF2B5EF4-FFF2-40B4-BE49-F238E27FC236}">
                  <a16:creationId xmlns:a16="http://schemas.microsoft.com/office/drawing/2014/main" id="{7E5848F8-E5C7-5079-9D8B-E2CD097E96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14692" name="Rectangle 4">
                <a:extLst>
                  <a:ext uri="{FF2B5EF4-FFF2-40B4-BE49-F238E27FC236}">
                    <a16:creationId xmlns:a16="http://schemas.microsoft.com/office/drawing/2014/main" id="{C844DF8A-E4BB-FC51-375C-1300E8C992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4693" name="Rectangle 5">
                <a:extLst>
                  <a:ext uri="{FF2B5EF4-FFF2-40B4-BE49-F238E27FC236}">
                    <a16:creationId xmlns:a16="http://schemas.microsoft.com/office/drawing/2014/main" id="{57C056D3-DB43-7372-C7D3-83E8485CAA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14694" name="Group 6">
              <a:extLst>
                <a:ext uri="{FF2B5EF4-FFF2-40B4-BE49-F238E27FC236}">
                  <a16:creationId xmlns:a16="http://schemas.microsoft.com/office/drawing/2014/main" id="{FF16AF23-B533-C66A-A26D-6EA50AFCC7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4695" name="Rectangle 7">
                <a:extLst>
                  <a:ext uri="{FF2B5EF4-FFF2-40B4-BE49-F238E27FC236}">
                    <a16:creationId xmlns:a16="http://schemas.microsoft.com/office/drawing/2014/main" id="{0A20C62D-4DE8-28E8-787D-24CE0E140B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4696" name="Rectangle 8">
                <a:extLst>
                  <a:ext uri="{FF2B5EF4-FFF2-40B4-BE49-F238E27FC236}">
                    <a16:creationId xmlns:a16="http://schemas.microsoft.com/office/drawing/2014/main" id="{86DE2C3B-A0DB-015C-BE92-DA587A0B55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14697" name="Rectangle 9">
              <a:extLst>
                <a:ext uri="{FF2B5EF4-FFF2-40B4-BE49-F238E27FC236}">
                  <a16:creationId xmlns:a16="http://schemas.microsoft.com/office/drawing/2014/main" id="{1B38B849-91C1-ADA8-E6DE-2F313ADE6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4698" name="Rectangle 10">
              <a:extLst>
                <a:ext uri="{FF2B5EF4-FFF2-40B4-BE49-F238E27FC236}">
                  <a16:creationId xmlns:a16="http://schemas.microsoft.com/office/drawing/2014/main" id="{9CD1BD21-4B9A-5B85-D7A4-3E4C51E277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4699" name="Rectangle 11">
              <a:extLst>
                <a:ext uri="{FF2B5EF4-FFF2-40B4-BE49-F238E27FC236}">
                  <a16:creationId xmlns:a16="http://schemas.microsoft.com/office/drawing/2014/main" id="{E50DC86B-D1A0-7CF3-E295-836DE3387E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14700" name="Rectangle 12">
            <a:extLst>
              <a:ext uri="{FF2B5EF4-FFF2-40B4-BE49-F238E27FC236}">
                <a16:creationId xmlns:a16="http://schemas.microsoft.com/office/drawing/2014/main" id="{CD5532A4-8113-2A50-278A-03EA16EBEA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14701" name="Rectangle 13">
            <a:extLst>
              <a:ext uri="{FF2B5EF4-FFF2-40B4-BE49-F238E27FC236}">
                <a16:creationId xmlns:a16="http://schemas.microsoft.com/office/drawing/2014/main" id="{009B1E9A-538C-5866-26F1-ED4E86E7B9A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14702" name="Rectangle 14">
            <a:extLst>
              <a:ext uri="{FF2B5EF4-FFF2-40B4-BE49-F238E27FC236}">
                <a16:creationId xmlns:a16="http://schemas.microsoft.com/office/drawing/2014/main" id="{2C89C3D2-4BAC-7679-A296-AC767AA86C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4703" name="Rectangle 15">
            <a:extLst>
              <a:ext uri="{FF2B5EF4-FFF2-40B4-BE49-F238E27FC236}">
                <a16:creationId xmlns:a16="http://schemas.microsoft.com/office/drawing/2014/main" id="{0DB1B925-E2BE-4E61-5307-AC505C9D07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14704" name="Rectangle 16">
            <a:extLst>
              <a:ext uri="{FF2B5EF4-FFF2-40B4-BE49-F238E27FC236}">
                <a16:creationId xmlns:a16="http://schemas.microsoft.com/office/drawing/2014/main" id="{A2CA2DE6-1693-0FBD-8597-76C166DE00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4D56D5-3F44-4669-913D-58C81F34EB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569A9-92F9-2A93-8040-F4B7B0DC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EF941-6892-0203-35DB-EBC3B6CFC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A67FF-A935-68CC-21B2-A9495BB63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F2FC0-A46B-297F-504F-6541BFF4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DA5FE-E4A7-7C7C-2E88-485C09BF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A6C95-5E1F-4E03-9CA6-F3B8E9D33B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1848498"/>
      </p:ext>
    </p:extLst>
  </p:cSld>
  <p:clrMapOvr>
    <a:masterClrMapping/>
  </p:clrMapOvr>
  <p:transition spd="med"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7C1055-8F09-D1C8-9144-4EF901040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6BA74-E960-2692-8F35-6BAF7B7FD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33BCD-C245-0A1D-DED7-2BD7AA5FA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BC30D-4D12-E7EB-4D55-A2BC7F6B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C874E-709D-5F24-74CE-FC7D307F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2A20B-C59F-408E-AF45-093228F06E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811976"/>
      </p:ext>
    </p:extLst>
  </p:cSld>
  <p:clrMapOvr>
    <a:masterClrMapping/>
  </p:clrMapOvr>
  <p:transition spd="med"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AE62-B613-511B-0C36-D1B91B66A2A3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0BC63-6D83-CABC-9694-1F53A6D33C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57D95-9DD7-0BB4-ED02-C8580B14B6A7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13383B-B793-5CA4-12CA-36FBFA5D2F3A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1AC620-4052-7832-BAEE-4F69744063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FCE007-2086-8E74-5830-C11CD743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E1A733-DDDF-193F-1EDD-1B6093122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1E3DCA-139D-4DFD-C5AE-2A96835E8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49AFBE7-B441-4261-82A8-549E224B94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763990"/>
      </p:ext>
    </p:extLst>
  </p:cSld>
  <p:clrMapOvr>
    <a:masterClrMapping/>
  </p:clrMapOvr>
  <p:transition spd="med">
    <p:cover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0B82-098C-4154-A349-7A43B3E43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01B00-8665-3ABE-83C3-3EE4A6A94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E826F-E0F7-D8B8-4A22-31E276A4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54B29-D626-0A5C-D4E3-9B12CC54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08E58-FE8E-5B7B-8DD8-B2B1C762F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15D97-7493-4180-BFF4-71C6F7987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486131"/>
      </p:ext>
    </p:extLst>
  </p:cSld>
  <p:clrMapOvr>
    <a:masterClrMapping/>
  </p:clrMapOvr>
  <p:transition spd="med"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83D96-F8B6-3114-07CA-55DFA689E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981AA-E195-FEF9-EDC8-A6D6E887E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EC6C8-0C11-7844-E144-C8E16C45B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5758C-B42C-3D71-357D-58849FB89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8F3C0-35B3-228C-B1AC-B7D07AD7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E920B-8AC1-4599-86FD-D566E600D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666123"/>
      </p:ext>
    </p:extLst>
  </p:cSld>
  <p:clrMapOvr>
    <a:masterClrMapping/>
  </p:clrMapOvr>
  <p:transition spd="med"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FE5D9-2DC9-0F54-D5C6-C42FCE8E9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3D3F7-62D6-FFAC-847D-489EF9F46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788CF-1110-E561-6BF4-3F57A1BB2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CC2B9-ED9B-A83A-4237-C420D21BC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B1FD5-D65B-3D5D-C9EE-695D3698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39AD6-7846-C164-BDBB-853B6F71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95CAB-2748-4D5D-B4AB-1B0A87FBE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40332"/>
      </p:ext>
    </p:extLst>
  </p:cSld>
  <p:clrMapOvr>
    <a:masterClrMapping/>
  </p:clrMapOvr>
  <p:transition spd="med"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34C3-0296-04AD-8D59-684025A0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62A14-2783-A153-8B53-1734A9087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B4AB1-F872-3408-36A7-ACE366679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11C4A-D7F7-F3C8-0933-0E3899ACE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A592B-BF11-D2B8-34D8-46EF26333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AD657B-92B0-20F9-7FFE-75DA45184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B1678-79D0-A4D9-5EDB-83F121D7A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BB3E7D-1C37-6CB6-C532-A005C6C6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ABE88-0D65-4453-8A36-030611BEF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985076"/>
      </p:ext>
    </p:extLst>
  </p:cSld>
  <p:clrMapOvr>
    <a:masterClrMapping/>
  </p:clrMapOvr>
  <p:transition spd="med"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BB03-6E30-F332-1900-529F5912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1779CE-0A1C-D7F4-9336-AF2B975DB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8C1B3-2F1E-79EE-CCB2-433321AE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1F251-4A01-C2B3-15A0-068A61763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55CC5-40C0-4B75-824D-788149435C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968097"/>
      </p:ext>
    </p:extLst>
  </p:cSld>
  <p:clrMapOvr>
    <a:masterClrMapping/>
  </p:clrMapOvr>
  <p:transition spd="med"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10A667-762A-57C6-24EF-13395906D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C63E4A-8369-8B58-FB93-6FD52F74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5F0B0-FE19-18AB-9366-CB9795B2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B7A7F-93E2-4AC9-9231-EAA1DB753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827487"/>
      </p:ext>
    </p:extLst>
  </p:cSld>
  <p:clrMapOvr>
    <a:masterClrMapping/>
  </p:clrMapOvr>
  <p:transition spd="med"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BD35C-BE53-91F2-8609-4A411957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56205-91A8-B4BC-D073-61FADEBB7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716A9-AE27-95B9-675C-B08273D42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A72C5-4321-C5FC-2A14-791AF383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551688-08FC-91D6-5889-ABAFC74F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579C6-546B-B6E3-41E5-19389142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5EA82-A861-4102-BDDE-6A534DF16B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001503"/>
      </p:ext>
    </p:extLst>
  </p:cSld>
  <p:clrMapOvr>
    <a:masterClrMapping/>
  </p:clrMapOvr>
  <p:transition spd="med"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3F-5B99-6087-9293-7B5F9F0D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D80F91-47A2-F902-EF46-94DEBAB50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094E0-3F5E-BA05-CC1A-22BB4C396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757C4-A9C4-43C3-FA1F-268BD5C4F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95A2C-E703-5DBD-D691-DD8E283C0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82375-260E-20B2-9E91-1D57F022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FD969-25F9-467C-973C-9B877B4AAE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97121"/>
      </p:ext>
    </p:extLst>
  </p:cSld>
  <p:clrMapOvr>
    <a:masterClrMapping/>
  </p:clrMapOvr>
  <p:transition spd="med"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6C578C44-A0F7-D661-7CFE-8AEB8F27F23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6D8153E7-D7BA-FB3D-F108-2C9EAE01F66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C6D94312-37B6-2520-5DA9-282D929D756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69" name="Rectangle 5">
            <a:extLst>
              <a:ext uri="{FF2B5EF4-FFF2-40B4-BE49-F238E27FC236}">
                <a16:creationId xmlns:a16="http://schemas.microsoft.com/office/drawing/2014/main" id="{C9BD890D-4806-8129-03A2-B74F858934A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169ACBD4-D150-3810-345E-B777FCFACA6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96E03299-98E2-B319-6FA3-3E844390C67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72" name="Rectangle 8">
            <a:extLst>
              <a:ext uri="{FF2B5EF4-FFF2-40B4-BE49-F238E27FC236}">
                <a16:creationId xmlns:a16="http://schemas.microsoft.com/office/drawing/2014/main" id="{B6674C87-8619-0521-DF42-38DF1FF60C7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GB" altLang="en-US" sz="2400"/>
          </a:p>
        </p:txBody>
      </p:sp>
      <p:sp>
        <p:nvSpPr>
          <p:cNvPr id="113673" name="Rectangle 9">
            <a:extLst>
              <a:ext uri="{FF2B5EF4-FFF2-40B4-BE49-F238E27FC236}">
                <a16:creationId xmlns:a16="http://schemas.microsoft.com/office/drawing/2014/main" id="{FF4A6E2F-AF87-03B2-F20C-112B8E72C8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3674" name="Rectangle 10">
            <a:extLst>
              <a:ext uri="{FF2B5EF4-FFF2-40B4-BE49-F238E27FC236}">
                <a16:creationId xmlns:a16="http://schemas.microsoft.com/office/drawing/2014/main" id="{FA5B13F9-D971-DECA-540F-EA8E92AF8B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3675" name="Rectangle 11">
            <a:extLst>
              <a:ext uri="{FF2B5EF4-FFF2-40B4-BE49-F238E27FC236}">
                <a16:creationId xmlns:a16="http://schemas.microsoft.com/office/drawing/2014/main" id="{A78448A5-0520-2591-89A7-8EDC6760E5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13676" name="Rectangle 12">
            <a:extLst>
              <a:ext uri="{FF2B5EF4-FFF2-40B4-BE49-F238E27FC236}">
                <a16:creationId xmlns:a16="http://schemas.microsoft.com/office/drawing/2014/main" id="{58EC0241-DF9A-5977-D33A-B0D8045F67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113677" name="Rectangle 13">
            <a:extLst>
              <a:ext uri="{FF2B5EF4-FFF2-40B4-BE49-F238E27FC236}">
                <a16:creationId xmlns:a16="http://schemas.microsoft.com/office/drawing/2014/main" id="{4AACCCBE-FC34-401F-7046-74E2FBA506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57EBD5E-F67B-4B9B-88BE-67AC2FE622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ransition spd="med">
    <p:cover dir="lu"/>
  </p:transition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emf"/><Relationship Id="rId11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DE9DF70-5B75-E3DE-4D9B-27BCC0EE04A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PAPER PRESENTATION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59B5974-D7AA-0FF2-3D53-99EF983BA1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BASICS</a:t>
            </a:r>
          </a:p>
        </p:txBody>
      </p:sp>
    </p:spTree>
  </p:cSld>
  <p:clrMapOvr>
    <a:masterClrMapping/>
  </p:clrMapOvr>
  <p:transition spd="med">
    <p:cover dir="l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7862DA8-6376-38D6-BCF3-57950DCE3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RESULTS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81CF93C-7F88-B89F-F01F-E5F23E41C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Gives the quantitative results of the experiment or the survey that you have done.</a:t>
            </a:r>
          </a:p>
          <a:p>
            <a:endParaRPr lang="en-US" altLang="en-US"/>
          </a:p>
          <a:p>
            <a:r>
              <a:rPr lang="en-US" altLang="en-US"/>
              <a:t>The new fact that is depicted from your idea.</a:t>
            </a:r>
          </a:p>
          <a:p>
            <a:endParaRPr lang="en-US" altLang="en-US"/>
          </a:p>
          <a:p>
            <a:r>
              <a:rPr lang="en-US" altLang="en-US"/>
              <a:t>Should not be exaggerated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18519F6-1572-C4E9-DDD2-CEFC7AB96A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CONCLUSIONS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72EDFC5-D06D-26CB-379F-DAF378D53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most important part of your paper. </a:t>
            </a:r>
          </a:p>
          <a:p>
            <a:endParaRPr lang="en-US" altLang="en-US"/>
          </a:p>
          <a:p>
            <a:r>
              <a:rPr lang="en-US" altLang="en-US"/>
              <a:t>Draws conclusions from your observations and results.</a:t>
            </a:r>
          </a:p>
          <a:p>
            <a:endParaRPr lang="en-US" altLang="en-US"/>
          </a:p>
          <a:p>
            <a:r>
              <a:rPr lang="en-US" altLang="en-US"/>
              <a:t>It should tell the judges the moral of your paper and why you made this paper. 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C39EC05-37EB-B95C-A1B6-C5DC11346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3F15635-0196-927C-3E3F-25FFDBF43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Lists the sources of facts you have used to implement your idea. 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sz="2800"/>
              <a:t>It should include the following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/>
              <a:t>URL (web reference)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/>
              <a:t>Books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/>
              <a:t>Past papers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/>
              <a:t>Intellectuals and teachers 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endParaRPr lang="en-US" altLang="en-US" sz="2400"/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sz="2800"/>
              <a:t>Never leave off this section.    </a:t>
            </a:r>
          </a:p>
        </p:txBody>
      </p:sp>
    </p:spTree>
  </p:cSld>
  <p:clrMapOvr>
    <a:masterClrMapping/>
  </p:clrMapOvr>
  <p:transition spd="med">
    <p:cover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2DCAD3A-3DAC-8E52-C52D-142CC31A2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IMPORTANT THINGS TO REMEMBER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01E6A61-65D8-4B56-B7CB-CC05F2F59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The slides are for the reference of the audience not the presenter.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Abbreviations should not be used.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Format should be strictly followed and the presentation should be completed in stipulated time period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Tiranti Solid LET" pitchFamily="2" charset="0"/>
              </a:rPr>
              <a:t>Fancy</a:t>
            </a:r>
            <a:r>
              <a:rPr lang="en-US" altLang="en-US" sz="2400"/>
              <a:t> fonts should not be used.  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Words should be clearly visible to audience.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Don’t exceed time limit- there is a warning buzzer.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Distribute presentation time equally.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  <p:transition spd="med">
    <p:cover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4907784-1535-CF51-DB22-0CD2C38D2B65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altLang="en-US"/>
              <a:t>SCORING SYSTEM</a:t>
            </a:r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B7FB59AD-B767-8916-F4DB-F5D7771F2536}"/>
              </a:ext>
            </a:extLst>
          </p:cNvPr>
          <p:cNvGraphicFramePr>
            <a:graphicFrameLocks noChangeAspect="1"/>
          </p:cNvGraphicFramePr>
          <p:nvPr>
            <p:ph sz="quarter" idx="1"/>
          </p:nvPr>
        </p:nvGraphicFramePr>
        <p:xfrm>
          <a:off x="1547813" y="2017713"/>
          <a:ext cx="3089275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096000" imgH="4067251" progId="MSGraph.Chart.8">
                  <p:embed followColorScheme="full"/>
                </p:oleObj>
              </mc:Choice>
              <mc:Fallback>
                <p:oleObj name="Chart" r:id="rId3" imgW="6096000" imgH="40672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017713"/>
                        <a:ext cx="3089275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>
            <a:extLst>
              <a:ext uri="{FF2B5EF4-FFF2-40B4-BE49-F238E27FC236}">
                <a16:creationId xmlns:a16="http://schemas.microsoft.com/office/drawing/2014/main" id="{160D4717-4A74-ED93-2EAE-30A27D39A001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5189538" y="2017713"/>
          <a:ext cx="3717925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11792102" imgH="6543751" progId="MSGraph.Chart.8">
                  <p:embed followColorScheme="full"/>
                </p:oleObj>
              </mc:Choice>
              <mc:Fallback>
                <p:oleObj name="Chart" r:id="rId5" imgW="11792102" imgH="6543751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2017713"/>
                        <a:ext cx="3717925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>
            <a:extLst>
              <a:ext uri="{FF2B5EF4-FFF2-40B4-BE49-F238E27FC236}">
                <a16:creationId xmlns:a16="http://schemas.microsoft.com/office/drawing/2014/main" id="{441983AD-B7EB-3A5B-8318-0922971311C3}"/>
              </a:ext>
            </a:extLst>
          </p:cNvPr>
          <p:cNvGraphicFramePr>
            <a:graphicFrameLocks noChangeAspect="1"/>
          </p:cNvGraphicFramePr>
          <p:nvPr>
            <p:ph sz="quarter" idx="4"/>
          </p:nvPr>
        </p:nvGraphicFramePr>
        <p:xfrm>
          <a:off x="5151438" y="4146550"/>
          <a:ext cx="3792537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7" imgW="4038600" imgH="2200351" progId="MSGraph.Chart.8">
                  <p:embed followColorScheme="full"/>
                </p:oleObj>
              </mc:Choice>
              <mc:Fallback>
                <p:oleObj name="Chart" r:id="rId7" imgW="4038600" imgH="2200351" progId="MSGraph.Chart.8">
                  <p:embed followColorScheme="full"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4146550"/>
                        <a:ext cx="3792537" cy="198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>
            <a:extLst>
              <a:ext uri="{FF2B5EF4-FFF2-40B4-BE49-F238E27FC236}">
                <a16:creationId xmlns:a16="http://schemas.microsoft.com/office/drawing/2014/main" id="{5CC35C71-0424-3D6A-558C-7F8A6AFCB304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1192213" y="4146550"/>
          <a:ext cx="379095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9" imgW="4038600" imgH="2200351" progId="MSGraph.Chart.8">
                  <p:embed followColorScheme="full"/>
                </p:oleObj>
              </mc:Choice>
              <mc:Fallback>
                <p:oleObj name="Chart" r:id="rId9" imgW="4038600" imgH="2200351" progId="MSGraph.Chart.8">
                  <p:embed followColorScheme="full"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213" y="4146550"/>
                        <a:ext cx="3790950" cy="198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>
            <a:extLst>
              <a:ext uri="{FF2B5EF4-FFF2-40B4-BE49-F238E27FC236}">
                <a16:creationId xmlns:a16="http://schemas.microsoft.com/office/drawing/2014/main" id="{DD4825B0-727B-417E-A19F-A3F5F010C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10" imgW="6096000" imgH="4067251" progId="MSGraph.Chart.8">
                  <p:embed followColorScheme="full"/>
                </p:oleObj>
              </mc:Choice>
              <mc:Fallback>
                <p:oleObj name="Chart" r:id="rId10" imgW="6096000" imgH="4067251" progId="MSGraph.Chart.8">
                  <p:embed followColorScheme="full"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over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06F0D57-D878-C7B7-9A41-792693B5E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TIPS TO FETCH MORE MARKS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856089E-0962-1065-3238-1634CF46E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Representation should be more diagrammatic .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Questions raised by the audience and judges should be dealt properly.</a:t>
            </a:r>
          </a:p>
          <a:p>
            <a:pPr>
              <a:lnSpc>
                <a:spcPct val="80000"/>
              </a:lnSpc>
            </a:pPr>
            <a:r>
              <a:rPr lang="en-US" altLang="en-US" sz="2400" b="1"/>
              <a:t>Leave hints in your paper, so that judges can ask questions on those matters.</a:t>
            </a:r>
          </a:p>
          <a:p>
            <a:pPr>
              <a:lnSpc>
                <a:spcPct val="80000"/>
              </a:lnSpc>
            </a:pPr>
            <a:r>
              <a:rPr lang="en-US" altLang="en-US" sz="2400" b="1"/>
              <a:t>If you don’t know the answer of a question, don’t try to misguide audience.</a:t>
            </a:r>
          </a:p>
          <a:p>
            <a:pPr>
              <a:lnSpc>
                <a:spcPct val="80000"/>
              </a:lnSpc>
            </a:pPr>
            <a:r>
              <a:rPr lang="en-US" altLang="en-US" sz="2400" b="1"/>
              <a:t>Never argue with the judges.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If introducing a product, include a proper cost analysis</a:t>
            </a:r>
          </a:p>
          <a:p>
            <a:pPr>
              <a:lnSpc>
                <a:spcPct val="80000"/>
              </a:lnSpc>
            </a:pPr>
            <a:r>
              <a:rPr lang="en-US" altLang="en-US" sz="2400"/>
              <a:t>Highlight the important points.</a:t>
            </a:r>
          </a:p>
          <a:p>
            <a:pPr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  <p:transition spd="med">
    <p:cover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>
            <a:extLst>
              <a:ext uri="{FF2B5EF4-FFF2-40B4-BE49-F238E27FC236}">
                <a16:creationId xmlns:a16="http://schemas.microsoft.com/office/drawing/2014/main" id="{3C1350CA-5A82-65F1-15DD-E152BD594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graphicFrame>
        <p:nvGraphicFramePr>
          <p:cNvPr id="26627" name="Object 3">
            <a:extLst>
              <a:ext uri="{FF2B5EF4-FFF2-40B4-BE49-F238E27FC236}">
                <a16:creationId xmlns:a16="http://schemas.microsoft.com/office/drawing/2014/main" id="{4403128E-862A-556A-DC91-A4D0ADE1CA97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1349375" y="3849688"/>
          <a:ext cx="34813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" r:id="rId3" imgW="3686040" imgH="485640" progId="Package">
                  <p:embed/>
                </p:oleObj>
              </mc:Choice>
              <mc:Fallback>
                <p:oleObj name="Package" r:id="rId3" imgW="3686040" imgH="485640" progId="Packag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3849688"/>
                        <a:ext cx="34813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>
            <a:extLst>
              <a:ext uri="{FF2B5EF4-FFF2-40B4-BE49-F238E27FC236}">
                <a16:creationId xmlns:a16="http://schemas.microsoft.com/office/drawing/2014/main" id="{F59DE0C0-44B0-2DB0-3368-C373129BB1AE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6388100" y="3968750"/>
          <a:ext cx="131603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" r:id="rId5" imgW="1390680" imgH="485640" progId="Package">
                  <p:embed/>
                </p:oleObj>
              </mc:Choice>
              <mc:Fallback>
                <p:oleObj name="Package" r:id="rId5" imgW="1390680" imgH="485640" progId="Packag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968750"/>
                        <a:ext cx="131603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over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5B20533-A25A-CA1E-5394-7C150392CC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CONCLUSION 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3D0A645-2CDC-D07A-A054-9B02AA03E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?</a:t>
            </a:r>
          </a:p>
          <a:p>
            <a:r>
              <a:rPr lang="en-US" altLang="en-US"/>
              <a:t>?</a:t>
            </a:r>
          </a:p>
          <a:p>
            <a:r>
              <a:rPr lang="en-US" altLang="en-US"/>
              <a:t>?</a:t>
            </a:r>
          </a:p>
          <a:p>
            <a:r>
              <a:rPr lang="en-US" altLang="en-US"/>
              <a:t>?</a:t>
            </a:r>
          </a:p>
        </p:txBody>
      </p:sp>
    </p:spTree>
  </p:cSld>
  <p:clrMapOvr>
    <a:masterClrMapping/>
  </p:clrMapOvr>
  <p:transition spd="med">
    <p:cover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 Box 2">
            <a:extLst>
              <a:ext uri="{FF2B5EF4-FFF2-40B4-BE49-F238E27FC236}">
                <a16:creationId xmlns:a16="http://schemas.microsoft.com/office/drawing/2014/main" id="{E0C7C940-7B64-B3A2-B2C1-E50AA8DDB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over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9A9D607-B222-8D58-0EE5-23708A5685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INDEX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4D4C663-1C88-A8BD-ADA7-A65BF4F5B0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r>
              <a:rPr lang="en-US" altLang="en-US" sz="1800"/>
              <a:t>TYPE  </a:t>
            </a:r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r>
              <a:rPr lang="en-US" altLang="en-US" sz="1800"/>
              <a:t>FORMAT 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Abstract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Introduction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Line diagram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Working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Quantitative facts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Analysis and modeling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Results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800"/>
              <a:t>Conclusion</a:t>
            </a:r>
          </a:p>
          <a:p>
            <a:pPr marL="1168400" lvl="1" indent="-711200">
              <a:lnSpc>
                <a:spcPct val="80000"/>
              </a:lnSpc>
              <a:buClr>
                <a:schemeClr val="tx1"/>
              </a:buClr>
              <a:buFontTx/>
              <a:buAutoNum type="romanLcPeriod"/>
            </a:pPr>
            <a:r>
              <a:rPr lang="en-US" altLang="en-US" sz="1600" b="1"/>
              <a:t>REFERENCES</a:t>
            </a:r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r>
              <a:rPr lang="en-US" altLang="en-US" sz="1800"/>
              <a:t>IMPORTANT THINGS TO REMEMBER</a:t>
            </a:r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r>
              <a:rPr lang="en-US" altLang="en-US" sz="1800"/>
              <a:t>SCORING SYSTEM</a:t>
            </a:r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r>
              <a:rPr lang="en-US" altLang="en-US" sz="1800"/>
              <a:t>NEVER FORGET</a:t>
            </a:r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endParaRPr lang="en-US" altLang="en-US" sz="1800"/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endParaRPr lang="en-US" altLang="en-US" sz="1800"/>
          </a:p>
          <a:p>
            <a:pPr marL="812800" indent="-812800">
              <a:lnSpc>
                <a:spcPct val="80000"/>
              </a:lnSpc>
              <a:buClr>
                <a:schemeClr val="tx1"/>
              </a:buClr>
              <a:buFontTx/>
              <a:buAutoNum type="romanUcPeriod"/>
            </a:pPr>
            <a:endParaRPr lang="en-US" altLang="en-US" sz="1800"/>
          </a:p>
        </p:txBody>
      </p:sp>
    </p:spTree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3D99ED0-1ACA-05A0-ABFD-2F63B3B9E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FA0DCF9-34AE-2291-C7E7-A55A2BB10C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/>
              <a:t>REVIEW PAPERS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  <a:p>
            <a:r>
              <a:rPr lang="en-US" altLang="en-US" sz="3600"/>
              <a:t>RESEARCH PAPERS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600"/>
          </a:p>
          <a:p>
            <a:r>
              <a:rPr lang="en-US" altLang="en-US" sz="3600"/>
              <a:t>ORIGINAL PAPERS</a:t>
            </a:r>
          </a:p>
          <a:p>
            <a:endParaRPr lang="en-US" altLang="en-US"/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ransition spd="med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BAA19F5-5C25-B4A6-825F-0B0D36E26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ABSTRACT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B3C788C-24FC-C54D-35FB-FDD9A45383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Generally submitted for qualifying the first stage of an event- So most important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Officially not a part of the paper </a:t>
            </a:r>
            <a:r>
              <a:rPr lang="en-US" altLang="en-US" sz="2800" b="1"/>
              <a:t>during presentation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Word limit is specified by the organizer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 Should include name of the theory used, important data, conclusion of your model and USP of your idea.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A small account of basic idea and implementation of your project</a:t>
            </a:r>
          </a:p>
          <a:p>
            <a:pPr>
              <a:lnSpc>
                <a:spcPct val="80000"/>
              </a:lnSpc>
            </a:pPr>
            <a:endParaRPr lang="en-US" altLang="en-US" sz="2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lnSpc>
                <a:spcPct val="80000"/>
              </a:lnSpc>
            </a:pPr>
            <a:endParaRPr lang="en-US" altLang="en-US" sz="2800"/>
          </a:p>
        </p:txBody>
      </p:sp>
    </p:spTree>
  </p:cSld>
  <p:clrMapOvr>
    <a:masterClrMapping/>
  </p:clrMapOvr>
  <p:transition spd="med"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F6DF344-BA04-9C31-E9CF-8BAC24609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E109F45-0DBC-AAD5-A66B-ACCD81AE4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Gives the background of your project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/>
              <a:t>Origin of your idea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/>
              <a:t>Considers the audience as laymen and mention the basic theory that is required to understand your concept.</a:t>
            </a:r>
          </a:p>
          <a:p>
            <a:endParaRPr lang="en-US" altLang="en-US"/>
          </a:p>
        </p:txBody>
      </p:sp>
    </p:spTree>
  </p:cSld>
  <p:clrMapOvr>
    <a:masterClrMapping/>
  </p:clrMapOvr>
  <p:transition spd="med"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E8FECC3-F154-FC5B-5BF9-DEAF349FA1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LINE DIAGRAM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047650E-B235-C3A7-121A-2FCC2FF3B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Schematic representation of your model.</a:t>
            </a:r>
          </a:p>
          <a:p>
            <a:endParaRPr lang="en-US" altLang="en-US" sz="2800"/>
          </a:p>
          <a:p>
            <a:r>
              <a:rPr lang="en-US" altLang="en-US" sz="2800"/>
              <a:t>Ckt in case of electronic or electrical project.</a:t>
            </a:r>
          </a:p>
          <a:p>
            <a:endParaRPr lang="en-US" altLang="en-US" sz="2800"/>
          </a:p>
          <a:p>
            <a:r>
              <a:rPr lang="en-US" altLang="en-US" sz="2800"/>
              <a:t>Mechanical design</a:t>
            </a:r>
          </a:p>
          <a:p>
            <a:endParaRPr lang="en-US" altLang="en-US" sz="2800"/>
          </a:p>
          <a:p>
            <a:r>
              <a:rPr lang="en-US" altLang="en-US" sz="2800"/>
              <a:t>Flow chart or block diagram 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</p:spTree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C2669CB-14A7-A327-33D1-1E63092A7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WORKING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6AA1C99-7B27-C6A4-BFA0-3BEE25F39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/>
              <a:t>Involves detailed procedure of your proposed model.</a:t>
            </a:r>
          </a:p>
          <a:p>
            <a:r>
              <a:rPr lang="en-US" altLang="en-US"/>
              <a:t>Methodology used to collect data in case of survey papers.</a:t>
            </a:r>
          </a:p>
          <a:p>
            <a:r>
              <a:rPr lang="en-US" altLang="en-US"/>
              <a:t>Working of the circuitry used.</a:t>
            </a:r>
          </a:p>
          <a:p>
            <a:r>
              <a:rPr lang="en-US" altLang="en-US"/>
              <a:t>Explanation of the algorithm if used.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</p:txBody>
      </p:sp>
    </p:spTree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3DEB7EF-F0A2-16FD-E4C2-89B69DDEC4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QUANTITATIVE FACTS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406FC3D-C9E8-1B61-948C-670301BF42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Gives the account of the facts that you have used in implementation of your project.</a:t>
            </a:r>
          </a:p>
          <a:p>
            <a:endParaRPr lang="en-US" altLang="en-US"/>
          </a:p>
          <a:p>
            <a:r>
              <a:rPr lang="en-US" altLang="en-US"/>
              <a:t>Data collected in case of survey paper.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AE440C1-F7B6-7AA3-037A-7550B5746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 AND MODELING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E4BCC9F-2EBD-1A1C-78D0-A17688FEC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/>
              <a:t>Involves the analysis of your design</a:t>
            </a:r>
          </a:p>
          <a:p>
            <a:r>
              <a:rPr lang="en-US" altLang="en-US"/>
              <a:t>Application of data in form of a model.</a:t>
            </a:r>
          </a:p>
          <a:p>
            <a:r>
              <a:rPr lang="en-US" altLang="en-US"/>
              <a:t>Merits and Demerits with respect to the existing system.</a:t>
            </a:r>
          </a:p>
          <a:p>
            <a:r>
              <a:rPr lang="en-US" altLang="en-US"/>
              <a:t>Areas of application</a:t>
            </a:r>
          </a:p>
          <a:p>
            <a:r>
              <a:rPr lang="en-US" altLang="en-US" b="1"/>
              <a:t>Possible modifications</a:t>
            </a:r>
          </a:p>
          <a:p>
            <a:endParaRPr lang="en-US" altLang="en-US" b="1"/>
          </a:p>
        </p:txBody>
      </p:sp>
    </p:spTree>
  </p:cSld>
  <p:clrMapOvr>
    <a:masterClrMapping/>
  </p:clrMapOvr>
  <p:transition spd="med">
    <p:cover dir="lu"/>
  </p:transition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1226</TotalTime>
  <Words>564</Words>
  <Application>Microsoft Office PowerPoint</Application>
  <PresentationFormat>On-screen Show (4:3)</PresentationFormat>
  <Paragraphs>129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Tahoma</vt:lpstr>
      <vt:lpstr>Wingdings</vt:lpstr>
      <vt:lpstr>Tiranti Solid LET</vt:lpstr>
      <vt:lpstr>Blends</vt:lpstr>
      <vt:lpstr>Microsoft Graph Chart</vt:lpstr>
      <vt:lpstr>Package</vt:lpstr>
      <vt:lpstr>PAPER PRESENTATION </vt:lpstr>
      <vt:lpstr>INDEX</vt:lpstr>
      <vt:lpstr>TYPE</vt:lpstr>
      <vt:lpstr>ABSTRACT</vt:lpstr>
      <vt:lpstr>INTRODUCTION</vt:lpstr>
      <vt:lpstr>LINE DIAGRAM</vt:lpstr>
      <vt:lpstr>WORKING</vt:lpstr>
      <vt:lpstr>QUANTITATIVE FACTS</vt:lpstr>
      <vt:lpstr>ANALYSIS AND MODELING</vt:lpstr>
      <vt:lpstr>RESULTS</vt:lpstr>
      <vt:lpstr>CONCLUSIONS</vt:lpstr>
      <vt:lpstr>REFERENCES</vt:lpstr>
      <vt:lpstr>IMPORTANT THINGS TO REMEMBER</vt:lpstr>
      <vt:lpstr>SCORING SYSTEM</vt:lpstr>
      <vt:lpstr>TIPS TO FETCH MORE MARKS</vt:lpstr>
      <vt:lpstr>PowerPoint Presentation</vt:lpstr>
      <vt:lpstr>CONCLUSION 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presentation </dc:title>
  <dc:creator>Himanshu</dc:creator>
  <cp:lastModifiedBy>Nayan GRIFFITHS</cp:lastModifiedBy>
  <cp:revision>21</cp:revision>
  <dcterms:created xsi:type="dcterms:W3CDTF">2006-11-02T15:31:42Z</dcterms:created>
  <dcterms:modified xsi:type="dcterms:W3CDTF">2023-03-21T14:25:53Z</dcterms:modified>
</cp:coreProperties>
</file>