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7" r:id="rId2"/>
    <p:sldId id="257" r:id="rId3"/>
    <p:sldId id="258" r:id="rId4"/>
    <p:sldId id="264" r:id="rId5"/>
    <p:sldId id="259" r:id="rId6"/>
    <p:sldId id="262" r:id="rId7"/>
    <p:sldId id="263" r:id="rId8"/>
    <p:sldId id="260" r:id="rId9"/>
    <p:sldId id="261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5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30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242424"/>
            </a:gs>
            <a:gs pos="30000">
              <a:srgbClr val="2D2D2D"/>
            </a:gs>
            <a:gs pos="100000">
              <a:srgbClr val="7D7D7D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>
            <a:extLst>
              <a:ext uri="{FF2B5EF4-FFF2-40B4-BE49-F238E27FC236}">
                <a16:creationId xmlns:a16="http://schemas.microsoft.com/office/drawing/2014/main" id="{B5134720-5B75-74C9-4A66-D6CB6B9FEECF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3" name="Freeform 7">
            <a:extLst>
              <a:ext uri="{FF2B5EF4-FFF2-40B4-BE49-F238E27FC236}">
                <a16:creationId xmlns:a16="http://schemas.microsoft.com/office/drawing/2014/main" id="{1E2EC96A-EE4C-8229-2996-06D8BAE0B1AE}"/>
              </a:ext>
            </a:extLst>
          </p:cNvPr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>
            <a:extLst>
              <a:ext uri="{FF2B5EF4-FFF2-40B4-BE49-F238E27FC236}">
                <a16:creationId xmlns:a16="http://schemas.microsoft.com/office/drawing/2014/main" id="{4DEEDEF6-5BFC-CB6F-2339-4C082C221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4B506-7880-41D3-A8D5-6FD6FE6B6555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5" name="Footer Placeholder 18">
            <a:extLst>
              <a:ext uri="{FF2B5EF4-FFF2-40B4-BE49-F238E27FC236}">
                <a16:creationId xmlns:a16="http://schemas.microsoft.com/office/drawing/2014/main" id="{9F16CEBE-016D-2809-6DCA-591E88218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>
            <a:extLst>
              <a:ext uri="{FF2B5EF4-FFF2-40B4-BE49-F238E27FC236}">
                <a16:creationId xmlns:a16="http://schemas.microsoft.com/office/drawing/2014/main" id="{D10552F0-75AE-AFF5-4A6D-D9973B3E8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5D3349-1098-4802-B148-0E4A1D54F3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74219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8DA0F91C-9048-897F-3B40-4D8AE0528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BF798-478A-48C2-A164-25DA9CEF6E6B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F981A4C8-007F-96C6-7908-929E707A0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729922F0-3C58-94BE-2B5A-3FD0DC5EA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8C153-EE7E-465C-8BA8-B6F76D0BA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037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FB790E30-8286-98E3-F068-B834442C6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FBD66-79E7-4D53-8609-C6B78BA1EFCB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E50B770E-BDE7-2740-B844-AAB214109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D394DA77-63DB-FB3A-96BB-1D66AFE57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A1B68F-0B45-4EF2-BE76-F49568D0C3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991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7086FD6C-6432-DCF4-32E1-8450B466E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58C43-EA05-4AE6-B03C-3081C68C7F6B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D8256AF7-42E2-7DBD-CBD7-ED58CAEC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BEB2C7F5-ABEF-B7B0-F0FC-53910D292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5C6BF0-57B7-434D-B949-04B74F20EA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842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rotWithShape="1">
          <a:gsLst>
            <a:gs pos="0">
              <a:srgbClr val="242424"/>
            </a:gs>
            <a:gs pos="30000">
              <a:srgbClr val="2D2D2D"/>
            </a:gs>
            <a:gs pos="100000">
              <a:srgbClr val="7D7D7D"/>
            </a:gs>
          </a:gsLst>
          <a:lin ang="1296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>
            <a:extLst>
              <a:ext uri="{FF2B5EF4-FFF2-40B4-BE49-F238E27FC236}">
                <a16:creationId xmlns:a16="http://schemas.microsoft.com/office/drawing/2014/main" id="{85D35C20-6EFD-CE7A-5551-F05DAA08466E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Freeform 8">
            <a:extLst>
              <a:ext uri="{FF2B5EF4-FFF2-40B4-BE49-F238E27FC236}">
                <a16:creationId xmlns:a16="http://schemas.microsoft.com/office/drawing/2014/main" id="{B4580029-65DC-B4B0-BCEF-6E954BCA8A2E}"/>
              </a:ext>
            </a:extLst>
          </p:cNvPr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1A2D8279-011E-F0C3-2717-445FC8B9D7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BF5EE-1D04-4C2B-AAD1-3AC513426FBF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49E4235-BA76-45D9-FC2F-4F4E10453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D2030A4-D83E-95DE-CAEA-502DC0F3D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36B56D-06D0-4411-8208-C232F6E961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9413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2F0C3594-9253-C13B-60D0-8C9370A84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AE6A8-07BB-4FF3-A964-C37D337CA74D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5E3E4CA9-9B30-E96B-681F-ECA499CE9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A615F0B4-8366-0980-9285-E82F2F6D7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C7CF12-5348-4C0D-80A2-CCB988863A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949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171905-E395-C927-694E-C5E674E11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00546-4A41-422F-A7EB-3C3D3B37A3C5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228B22-F54A-08FD-D060-363E7F02B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32533A-A26B-C7A3-AEDB-7D3751477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96499A-0C47-44CD-BAFE-069AABEDDF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2781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9EA574D6-9A47-CFFE-4D90-A773BFFDF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50502-CEDA-4476-9E47-DBD19C14F924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CAB48B09-E107-18D9-8B9F-E817FB1ED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1D6C6E7F-B335-2120-D6A5-665ECCC50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4F70E9-27A1-48E4-94EF-75281E0E15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2732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FE74E78D-01FA-4277-53C4-FBC705698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B0FE4-C125-4C08-A5FB-603C9F7251C1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E0C444BC-56DB-497A-36C2-F4BBD1734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5AB7E144-3BDE-5811-D9B3-87204104C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01A2AF-F0ED-467C-9746-7F069A6CFB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2292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DB02C0-CA98-59CB-47B3-D97FBAB1E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77ABF-143F-4A72-8A77-3C78E113AA70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0E7F48-3265-C2D6-6F87-F818B693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80D5BC-7552-27F9-14B0-F7D2565FE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fld id="{6A8312C5-00F7-401C-B014-FDC22192E9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3135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96704E-B8CB-B7DC-6495-59633EB33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FB34C-9CAB-410D-9CAD-77653587A31D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10BFE0-6EA5-6CD5-B482-46C57BF3B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011289-FDF9-D7C2-5599-54B41ECE8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E1565A-657B-4F78-A048-A56B2D1668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919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>
            <a:extLst>
              <a:ext uri="{FF2B5EF4-FFF2-40B4-BE49-F238E27FC236}">
                <a16:creationId xmlns:a16="http://schemas.microsoft.com/office/drawing/2014/main" id="{8D8D41C7-3D32-4D55-F6A2-442F504090CC}"/>
              </a:ext>
            </a:extLst>
          </p:cNvPr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435697B4-33E2-BA63-04C2-7D16A8632F9F}"/>
              </a:ext>
            </a:extLst>
          </p:cNvPr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341E8329-A87F-80A6-0276-68F6EE30BA2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A7F23ADF-50C5-BAA2-D60F-81DA4D1578F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AFC4277E-67CC-83F9-227A-0D0ABE7E71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D64F8DC-0145-4976-A2BD-B55F842837CB}" type="datetimeFigureOut">
              <a:rPr lang="en-US"/>
              <a:pPr>
                <a:defRPr/>
              </a:pPr>
              <a:t>3/21/2023</a:t>
            </a:fld>
            <a:endParaRPr 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BC203357-F814-5C1B-5596-93E9D77E22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5F5A2BED-4922-58FE-B013-11CC1E8774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9B9A98"/>
                </a:solidFill>
              </a:defRPr>
            </a:lvl1pPr>
          </a:lstStyle>
          <a:p>
            <a:fld id="{30C72DED-54A2-45CC-98C1-99408B629C3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6" r:id="rId1"/>
    <p:sldLayoutId id="2147483730" r:id="rId2"/>
    <p:sldLayoutId id="2147483737" r:id="rId3"/>
    <p:sldLayoutId id="2147483731" r:id="rId4"/>
    <p:sldLayoutId id="2147483738" r:id="rId5"/>
    <p:sldLayoutId id="2147483732" r:id="rId6"/>
    <p:sldLayoutId id="2147483733" r:id="rId7"/>
    <p:sldLayoutId id="2147483739" r:id="rId8"/>
    <p:sldLayoutId id="2147483740" r:id="rId9"/>
    <p:sldLayoutId id="2147483734" r:id="rId10"/>
    <p:sldLayoutId id="21474837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panose="020B0604020202020204" pitchFamily="34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panose="020B0604020202020204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B65D0-48FE-3FC2-D15E-1735F6A4FA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651760"/>
            <a:ext cx="6480048" cy="2301240"/>
          </a:xfrm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sz="6600"/>
              <a:t>Poetry  Terms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8074B-C82D-84C0-C76B-8CE346DF2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4600"/>
            <a:ext cx="7467600" cy="29718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5400"/>
              <a:t>Stands for itself and for something beyond itself as well. </a:t>
            </a:r>
            <a:r>
              <a:rPr lang="en-US" altLang="en-US" sz="2800"/>
              <a:t>(The bald eagle symbolizes the United States.)</a:t>
            </a:r>
            <a:endParaRPr lang="en-US" alt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63FC3A99-9EEF-4FAB-1FDB-D13DD3B9F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762000"/>
            <a:ext cx="6477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500"/>
              <a:t>Symbolism</a:t>
            </a: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DF75F-D4FE-C3C3-0F92-9D9708C2E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467600" cy="3581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5400"/>
              <a:t>The repetition of the same consonant sounds in a line of poetry. </a:t>
            </a:r>
            <a:r>
              <a:rPr lang="en-US" altLang="en-US" sz="2400"/>
              <a:t>(seven silver swans swam”)</a:t>
            </a:r>
            <a:r>
              <a:rPr lang="en-US" altLang="en-US" sz="5400"/>
              <a:t> 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D3EAD6FA-5D10-58BE-5DD7-463AC6787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762000"/>
            <a:ext cx="6477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500"/>
              <a:t>Alliteration</a:t>
            </a: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F0F3383C-2AEA-6EDA-6BC8-C07E84714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62200"/>
            <a:ext cx="7467600" cy="3810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4400"/>
              <a:t>The similarity of ending sounds existing in lines of poetry. Internal: rhyme within the line of poetry. End: rhyme at the end of a line of poetry.</a:t>
            </a:r>
          </a:p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br>
              <a:rPr lang="en-US" altLang="en-US" sz="2800"/>
            </a:br>
            <a:endParaRPr lang="en-US" altLang="en-US" sz="2800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5760F25-2E8F-3DC6-592E-F48E832CB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762000"/>
            <a:ext cx="6477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500"/>
              <a:t>Rhyme</a:t>
            </a: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86CD2-7448-ECDF-77FD-7F3E055DE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4600"/>
            <a:ext cx="7467600" cy="3657600"/>
          </a:xfrm>
        </p:spPr>
        <p:txBody>
          <a:bodyPr>
            <a:normAutofit fontScale="92500" lnSpcReduction="20000"/>
          </a:bodyPr>
          <a:lstStyle/>
          <a:p>
            <a:pPr marL="420624" indent="-384048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5400" dirty="0"/>
              <a:t>the repetition of identical or similar vowel sounds, especially in stressed syllables</a:t>
            </a:r>
          </a:p>
          <a:p>
            <a:pPr marL="420624" indent="-384048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br>
              <a:rPr lang="en-US" dirty="0"/>
            </a:br>
            <a:endParaRPr lang="en-US" dirty="0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AD23BFA-A351-4C4A-319F-6B7127A1BA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762000"/>
            <a:ext cx="6477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500"/>
              <a:t>Assonance</a:t>
            </a: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C6541-4CB8-DAEA-EA60-9141FB702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467600" cy="3581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5400"/>
              <a:t>providing human characteristics to a lifeless object</a:t>
            </a:r>
            <a:r>
              <a:rPr lang="en-US" altLang="en-US"/>
              <a:t>. (“This poetry gets bored of being alone, it wants to go outdoors to chew on the winds.” “Living Poetry” by Hugo Margenat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96A2438D-3E30-1D77-A456-5570FD68A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762000"/>
            <a:ext cx="6477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500"/>
              <a:t>Personification</a:t>
            </a: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3C71A-A891-E5E7-A258-BB00EACA4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467600" cy="3581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5400"/>
              <a:t>Metaphor that is developed over several lines of writing or throughout the poem.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F163D355-B4E3-2589-BFCA-9E367FAEF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762000"/>
            <a:ext cx="84582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200"/>
              <a:t>Extended Metaphor</a:t>
            </a:r>
            <a:br>
              <a:rPr lang="en-US" altLang="en-US" sz="7200"/>
            </a:br>
            <a:endParaRPr lang="en-US" altLang="en-US" sz="7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04C86-2C55-3259-3590-F20B5759E9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6000"/>
            <a:ext cx="7467600" cy="41148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4800"/>
              <a:t>figure of speech that expresses the comparison of two objects using like or as (as snug as a bug in a rug)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br>
              <a:rPr lang="en-US" altLang="en-US" sz="2800"/>
            </a:br>
            <a:endParaRPr lang="en-US" altLang="en-US" sz="2800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1A6D17B0-E10A-F9F0-EA54-BDFA64F23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762000"/>
            <a:ext cx="6477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500"/>
              <a:t>Simile</a:t>
            </a: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0F870A47-9B73-1BB0-9E27-8A398C33A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4600"/>
            <a:ext cx="7467600" cy="4343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4000"/>
              <a:t>Connotation: attitudes and feelings associated with a word. (thrifty vs. stingy)</a:t>
            </a:r>
          </a:p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4000"/>
              <a:t>Denotation:  the dictionary definition of a word (literal meaning)</a:t>
            </a:r>
          </a:p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br>
              <a:rPr lang="en-US" altLang="en-US"/>
            </a:br>
            <a:endParaRPr lang="en-US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966B8357-9B9C-C2A1-3A2D-5BFD9C64F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762000"/>
            <a:ext cx="67818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800"/>
              <a:t>Connotation/Denotation</a:t>
            </a:r>
            <a:br>
              <a:rPr lang="en-US" altLang="en-US" sz="4800"/>
            </a:br>
            <a:endParaRPr lang="en-US" altLang="en-US" sz="48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ACE2D-9037-5E33-1159-D659EA41E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4600"/>
            <a:ext cx="7467600" cy="39624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r>
              <a:rPr lang="en-US" altLang="en-US" sz="5000"/>
              <a:t>figure of speech that expresses the comparison of two objects </a:t>
            </a:r>
            <a:r>
              <a:rPr lang="en-US" altLang="en-US" sz="5000" b="1" u="sng"/>
              <a:t>without</a:t>
            </a:r>
            <a:r>
              <a:rPr lang="en-US" altLang="en-US" sz="5000"/>
              <a:t> using like or as</a:t>
            </a:r>
          </a:p>
          <a:p>
            <a:pPr algn="ctr"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br>
              <a:rPr lang="en-US" altLang="en-US" sz="2800"/>
            </a:br>
            <a:endParaRPr lang="en-US" altLang="en-US" sz="2800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CDED5259-6730-6C76-CBD1-35697509BC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762000"/>
            <a:ext cx="6477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500"/>
              <a:t>Metaphor</a:t>
            </a: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7EFEC-D703-2EB0-6056-B5FD8522E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828800"/>
            <a:ext cx="7467600" cy="5029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5400"/>
              <a:t>A line of poetry that contains five iambs. “But soft! What light through yonder window breaks.</a:t>
            </a:r>
          </a:p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br>
              <a:rPr lang="en-US" altLang="en-US"/>
            </a:br>
            <a:endParaRPr lang="en-US" alt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52E84451-1ADD-F2C3-77AF-B794E6885C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762000"/>
            <a:ext cx="79248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200"/>
              <a:t>Iambic Pentameter</a:t>
            </a: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1FD10-E728-E795-A6EC-2DA2BC486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057400"/>
            <a:ext cx="7924800" cy="38862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5400"/>
              <a:t>a small poem that displays the thoughts and feelings of the poet.</a:t>
            </a:r>
            <a:br>
              <a:rPr lang="en-US" altLang="en-US" sz="5400"/>
            </a:br>
            <a:endParaRPr lang="en-US" altLang="en-US" sz="5400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4EE60FF7-FE72-F485-6086-ECC4A05F3A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7620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500"/>
              <a:t>Lyric Poetry</a:t>
            </a: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FB543-FB86-F78E-7425-06C6B2084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981200"/>
            <a:ext cx="6858000" cy="35052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5600"/>
              <a:t>	</a:t>
            </a:r>
            <a:r>
              <a:rPr lang="en-US" altLang="en-US" sz="4400"/>
              <a:t>a combination of terms that appears to contradict one another. “jumbo shrimp; stupid genius; small</a:t>
            </a:r>
            <a:r>
              <a:rPr lang="en-US" altLang="en-US" sz="5600"/>
              <a:t> </a:t>
            </a:r>
            <a:r>
              <a:rPr lang="en-US" altLang="en-US" sz="4400"/>
              <a:t>crowd</a:t>
            </a:r>
            <a:r>
              <a:rPr lang="en-US" altLang="en-US" sz="5600"/>
              <a:t>)</a:t>
            </a:r>
            <a:endParaRPr lang="en-US" alt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647ED01D-9FA7-EED4-DD96-A19B3835A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762000"/>
            <a:ext cx="6477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500"/>
              <a:t>Oxymoron</a:t>
            </a: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B19A0-5313-4C44-A2D7-1E50117C4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514600"/>
            <a:ext cx="7848600" cy="19050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3600"/>
              <a:t>Strategies that authors use to use literary devices such as metaphors, simile, repetition, etc.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AED76395-896D-66B6-F4C0-46F4CD62D2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762000"/>
            <a:ext cx="85344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000"/>
              <a:t>Figurative Language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27652" name="Oval 4">
            <a:extLst>
              <a:ext uri="{FF2B5EF4-FFF2-40B4-BE49-F238E27FC236}">
                <a16:creationId xmlns:a16="http://schemas.microsoft.com/office/drawing/2014/main" id="{F022983E-8525-C07C-37FE-D321CA79F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648200"/>
            <a:ext cx="75438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/>
              <a:t>Place your own example.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08D63-1EAF-6B83-5C30-F21D466D2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133600"/>
            <a:ext cx="7467600" cy="4114800"/>
          </a:xfrm>
        </p:spPr>
        <p:txBody>
          <a:bodyPr>
            <a:normAutofit fontScale="92500" lnSpcReduction="20000"/>
          </a:bodyPr>
          <a:lstStyle/>
          <a:p>
            <a:pPr marL="420624" indent="-384048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5400" dirty="0"/>
              <a:t>a traditional poem that tells a historic story or a popular belief; often deals with heroes, the supernatural, or ancestors </a:t>
            </a:r>
            <a:br>
              <a:rPr lang="en-US" dirty="0"/>
            </a:br>
            <a:endParaRPr lang="en-US" dirty="0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34E083CD-64B3-B8D0-D2DF-BFBA2689C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5334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500"/>
              <a:t>Myth</a:t>
            </a: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345C8-539F-842C-5BEB-D18F592B49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4600"/>
            <a:ext cx="7467600" cy="29718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5400"/>
              <a:t>a patterned flow of sound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5ECBB24C-3FAF-F9B3-CED1-CFE17919B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7620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500"/>
              <a:t>Rhythm</a:t>
            </a: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CB37A-0D49-FABB-03D1-CAF3DD8E4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362200"/>
            <a:ext cx="7467600" cy="381000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en-US" altLang="en-US" sz="5400"/>
              <a:t>descriptive term used to characterize a person or a thing</a:t>
            </a:r>
          </a:p>
          <a:p>
            <a:pPr algn="ctr" eaLnBrk="1" hangingPunct="1">
              <a:buFont typeface="Wingdings 2" panose="05020102010507070707" pitchFamily="18" charset="2"/>
              <a:buNone/>
            </a:pPr>
            <a:br>
              <a:rPr lang="en-US" altLang="en-US"/>
            </a:br>
            <a:endParaRPr lang="en-US" alt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897FE03C-A13B-AE95-0EAD-65C60A121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7620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500"/>
              <a:t>Epithet</a:t>
            </a: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E1653-3E9D-DCCB-0175-2AB0CB523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1200"/>
            <a:ext cx="7467600" cy="3505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5400"/>
              <a:t>Word or group of words which appeal to one or more of the senses: sight, taste, touch, hearing, and smell.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D82FBD32-8D28-D439-A9F5-BCE8CDD99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762000"/>
            <a:ext cx="5867400" cy="150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500"/>
              <a:t>Imagery</a:t>
            </a: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7EE95-2AA9-CA0E-705C-FA6BDE41D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4600"/>
            <a:ext cx="7467600" cy="2971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3200"/>
              <a:t>Uses words to </a:t>
            </a:r>
            <a:r>
              <a:rPr lang="en-US" altLang="en-US" sz="3200" b="1" u="sng"/>
              <a:t>suggest</a:t>
            </a:r>
            <a:r>
              <a:rPr lang="en-US" altLang="en-US" sz="3200"/>
              <a:t> the comparison such as love “bursts into bloom.” It does not </a:t>
            </a:r>
            <a:r>
              <a:rPr lang="en-US" altLang="en-US" sz="4000"/>
              <a:t>directly</a:t>
            </a:r>
            <a:r>
              <a:rPr lang="en-US" altLang="en-US" sz="3200"/>
              <a:t> state the comparison.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22C6838-99CB-D30F-7FE3-862EBB36FD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762000"/>
            <a:ext cx="7620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500"/>
              <a:t>Implied Metaphor</a:t>
            </a: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06451-E33D-3AF1-D377-256CBDD12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4600"/>
            <a:ext cx="7467600" cy="2971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5400"/>
              <a:t>a story poem that often celebrates a hero or legend </a:t>
            </a:r>
            <a:r>
              <a:rPr lang="en-US" altLang="en-US" sz="3200"/>
              <a:t>(Odysseus or Hercules)</a:t>
            </a:r>
            <a:endParaRPr lang="en-US" alt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2C5A48D7-462B-121D-65D7-26B3C8C79D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762000"/>
            <a:ext cx="5867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500"/>
              <a:t>Epic</a:t>
            </a: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588C5-2722-7B83-6065-9BA66AD6C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8800"/>
            <a:ext cx="7467600" cy="4114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en-US" altLang="en-US" sz="5400"/>
              <a:t>words that are pronounced to imitate their sounds (buzz, fizz, click, zoom, chirp).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EE2063A6-AC22-1AFB-BFB3-39506C8F3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762000"/>
            <a:ext cx="6477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500"/>
              <a:t>Onomatopoeia</a:t>
            </a:r>
            <a:br>
              <a:rPr lang="en-US" altLang="en-US"/>
            </a:b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165</TotalTime>
  <Words>462</Words>
  <Application>Microsoft Office PowerPoint</Application>
  <PresentationFormat>On-screen Show (4:3)</PresentationFormat>
  <Paragraphs>50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Franklin Gothic Book</vt:lpstr>
      <vt:lpstr>Wingdings 2</vt:lpstr>
      <vt:lpstr>Calibri</vt:lpstr>
      <vt:lpstr>Technic</vt:lpstr>
      <vt:lpstr>Poetry  Terms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Tiffany Hope</dc:creator>
  <cp:lastModifiedBy>Nayan GRIFFITHS</cp:lastModifiedBy>
  <cp:revision>18</cp:revision>
  <dcterms:created xsi:type="dcterms:W3CDTF">2009-04-03T03:43:08Z</dcterms:created>
  <dcterms:modified xsi:type="dcterms:W3CDTF">2023-03-21T14:27:16Z</dcterms:modified>
</cp:coreProperties>
</file>