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14" autoAdjust="0"/>
    <p:restoredTop sz="90709" autoAdjust="0"/>
  </p:normalViewPr>
  <p:slideViewPr>
    <p:cSldViewPr>
      <p:cViewPr varScale="1">
        <p:scale>
          <a:sx n="116" d="100"/>
          <a:sy n="116" d="100"/>
        </p:scale>
        <p:origin x="114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CE19999-70D0-F99E-D1E3-E17697E98C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41FA6E6-B738-A01E-8386-75B05122A3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58EC2FAB-0F4F-57FF-688C-2F04D78897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altLang="en-US"/>
              <a:t>Poetry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F1876BAC-88E8-CB57-8B04-7C5AB6BFA03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ADE7839-58AC-4C61-A96E-6030C5EF25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DA5694E-1541-7F30-8366-3CF26410F4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6AB75B3-E37B-8845-742F-B564256C4E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731AE9BE-4FAD-20FF-F4C1-7E2DDC7ED77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4CC3D65B-2CB2-1502-2FF0-CF550C9B71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45E7611-B0F5-0F9D-235D-B69C0DB2512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CBC279ED-7830-023C-3E82-E840A8ADDE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F674F03-753C-46C7-A283-0BF87C5001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E154A9-69E0-11BA-43C2-0E22184E8A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B5DD6-AFBC-4A30-A950-4C500C9ECEC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1D46C47-4548-0F6B-310F-4FBAA18418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E4CDF0F-DF42-9618-FA01-A9C0D55ECF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83EA05-427E-0287-D92D-C5986EE20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5F3B3-2E55-4417-A19C-65F37B2B0FB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1E09897-47C0-9EE2-AED2-7E84CB51CC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16D871D-4243-8EEA-D395-F39081877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BCE0E2-4648-182F-6F5B-4AE7A9D437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F2F5C-08AD-483A-B278-5F28245141D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3246A040-C07F-8FBC-8CF7-AB779C2948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2E6EE9E-437C-412B-07A2-68D8EFDB74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C9570A-1877-D299-ABF0-116C561DC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B56B1-762A-4ECA-A44E-102D3190972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393A6EB-5D0F-8D9A-54F9-0EBF59B707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56E1AF8-CABB-BBED-AFE6-83ED39E2F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F8A624-B77A-DD63-9F9E-CAF35ED86A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F5BDF-8953-4A7A-B489-4C67AD82F07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C81C229C-EA65-1CA2-917D-27DFA60435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8B40824-5D27-0C5C-E393-EC75A944F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11135C-B7BE-6403-0E31-439FDD57B3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9D688-356F-4D51-8CF5-BF5612C0A73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FADBDF4-422B-2ABE-9344-340CE3D2B2A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CE3ABC-F534-4632-0C81-62E6D7BC4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D500A0-BF3C-16E4-32FF-E6C640BB5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D86C1-6C2E-4145-B47C-23706686F18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2330821-B2E8-695F-2818-C2809D2FAF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E21A2A0-5CEE-59A2-CDD2-10F6B5716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0AF877-8193-EDB6-3EAC-4493959EA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88A7C-2533-4A5A-9FD8-C879ED96227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4636DFD1-90CF-3B09-7281-E9DE122DD6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90A51C7-14F6-C9A8-9F53-652EC3389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2000EC-E117-586E-3CB2-FF56D5B4FC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F8A80A-35E0-4C88-96CD-FCF90DD35D4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5B461656-1747-EE03-4DF9-AAF08B99B5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12A3216-D714-C83A-3F04-24380D8D0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54D3C4-0787-6BE9-9891-50FC8335C9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8DDDD-4AC5-401B-86C2-AC0E1C3795E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81CDDAC-72B6-C543-B9AA-307B0641CE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91FF048-E69B-FB2B-1381-025C0B176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8B454A-B061-7E0C-5B1C-A7C33A9A5F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7FD5C-8E67-4753-A8CA-0E2B76D4A1E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182A958-1849-BFA7-B650-8EC9E6E32E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E399810-7E7E-A9EB-FF4B-F9A6D668C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D15267-6F0C-65FE-F158-B5F5C128A2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27B07-970C-42A9-BF8E-55EFCC6D737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3D42741-2A15-5D9A-8CFD-35396EF27F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1E70087-C99A-E23F-E6DD-BF8A78399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id="{C0FC3759-F5C0-1927-7AC3-7F1B28FDD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" name="Arc 3">
            <a:extLst>
              <a:ext uri="{FF2B5EF4-FFF2-40B4-BE49-F238E27FC236}">
                <a16:creationId xmlns:a16="http://schemas.microsoft.com/office/drawing/2014/main" id="{3C9519D6-A7AC-1BB3-C118-40AB505F6324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886236D-C912-DC52-A31D-16CBC6FF285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2293D44-C047-1257-C19E-A340E95FE08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FF6C5AE-A2AE-BBBD-4275-E5E075E2A9DB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519C70F-EE8E-1B31-B512-1A28C1C620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1178134E-A137-B3EC-5B8C-B821FB6ED9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422F9A-F0DE-4305-9062-80FBE92F1C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755A-EED6-2607-76CB-B6150ABE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B773A-39A4-BEF8-1A85-3C08A3B0B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81044-4C7C-6BE1-FAEA-6CA6000A7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0EAAA-241D-3CD6-D49F-6845FACB3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A631E-105A-9369-0DEE-7D35B0F5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9721-5096-439B-99E0-83A0AD1F19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48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41CB2-D158-58B1-75C0-AAC08E818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36C26-5EB3-147D-2C6D-FA88B3EA9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ABC76-3D36-2313-57EB-DAA1E0ABF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F5B28-2117-7FEF-D974-48287114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8F3E0-7129-9735-BDBC-B83A772A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9F27F-BD16-44B1-B3FC-8B197C889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31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F4142-4706-81F8-907E-BDF75856A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B0B66-206A-4A25-0758-44E6AD218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60ADD-9BDA-7A89-532B-EF1A8DC7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B0608-5B7B-B618-CBA7-02F8D3537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A8B59-3B97-50D4-ACA7-27D64ADF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0E58-D02D-40C2-ADA1-107EA6400C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84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FE890-CC42-0917-8E6A-4C7DDFF40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CA87D-BFE6-772C-2492-CCF0D1BA2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21C5D-3608-4086-F3B0-95045DB94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C40D7-2EF8-AE05-C8C5-C925DDE6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02F2A-BDF4-4424-AEDE-E55D619F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106A2-91A5-45A4-B690-95A0A1C64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04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7B540-D264-1DC2-15DD-17235A24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0CADA-F524-A776-16E1-FB50D871F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3EAC4-71D2-0D45-7F05-74EEF6337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9BD7A-BEAA-364C-95EE-8A7D4D7C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4FC49-D3AC-0A45-7717-11485564E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F57A9-9403-2D65-9852-1C6DE0C5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60475-3D62-4E75-944D-759E171AA0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72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C938C-FF27-E126-F6A1-9E02C30B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C2CA9-16EA-610A-EE15-092493038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8A30A-5A45-8FC0-1666-D418258DD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41BC97-EEEB-E5FA-E89D-D457FF127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135279-9AA5-1065-E3CA-6FF4BCB66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A1E1F9-AE60-4743-3798-4F0C2BBA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7199F8-0940-C7F4-6609-BC31F0A7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401BF-9629-56D9-E0D2-4FC5CF79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BC847-0B90-4228-A7D4-92B640FF0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81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14D49-B73A-8D9A-DCBE-6164F830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8C0F7F-6E25-BD54-9F60-90D7D8C0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F530A8-D799-11B4-575D-6EEDF504B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1A1506-A27E-899A-E8C0-3108BB05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3E40-9E8B-411B-BFFB-2CD037758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07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4C7EC9-BD0B-1832-8545-9F4FBBDB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29A62F-9B5D-B892-DA71-CF53291D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C792B-62F3-B3EE-B6F2-53AF26547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4498F-EC73-4F45-8264-75BB785430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06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138CC-E49A-66CB-CE50-E8CA53E4C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FB563-26F3-B452-3223-018FA7D69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D5E07-2A1C-CBC3-2CBC-90E437279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6FEB4-B173-46D6-F1C2-418A68D0E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5324B-B081-4A73-735C-2EC827D7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52DCD-3B45-2CFF-925F-832B1ACD6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BFDA7-8606-4F96-B1FD-358591D856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28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98C01-B15F-2650-BB86-B6DFDECE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6B17C-F21D-39F1-39D8-60EBA92C6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23EFB-D926-8A90-9FBE-B3F0F54B5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1FC2D-BCD6-CF6D-B314-5BD0123A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F784B-8D06-BDB7-AA5C-F52C29CF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DDFD3-0385-4D34-6ED0-275CF159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3F7CC-CAE3-4C66-8004-D19E8E0AF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82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>
            <a:extLst>
              <a:ext uri="{FF2B5EF4-FFF2-40B4-BE49-F238E27FC236}">
                <a16:creationId xmlns:a16="http://schemas.microsoft.com/office/drawing/2014/main" id="{D07D6835-9672-D966-68E0-930F59B32E50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34620D5-99F3-9AB6-5552-81217A876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BC705F-E788-4042-0280-50D4B873C9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C20168-4E0A-1AE2-5EBA-9A6A355496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15A245B-A6B4-7360-42CF-3D8C18ADD0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A69F49D-48AF-B198-1CB4-03FF0F8771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2F27814-E61C-42E2-9EE7-90F9BD1BC4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u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«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20D49D26-76B0-B308-F994-8B52F78AD4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743D786-E1A1-47D4-AE31-C51E64CF073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EB1DB64C-CA51-F287-0880-58DF3E7345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Poetry</a:t>
            </a: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BF7161BE-A2DE-FE27-8A45-70A0CCDDD6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Gaile Wotherspoon</a:t>
            </a:r>
          </a:p>
          <a:p>
            <a:r>
              <a:rPr lang="en-US" altLang="en-US"/>
              <a:t>Poetry 9-12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55ACE426-6EBC-D011-49B9-7A0CD02DA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2362200"/>
            <a:ext cx="519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8F238BB-4FD0-76C8-36E7-90DF87A8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CA264-997E-48C4-87AB-FD1FB5B44CB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1A03701-A970-25A0-1390-7E79CAC7DB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S Sans Serif" charset="0"/>
                <a:cs typeface="Times New Roman" panose="02020603050405020304" pitchFamily="18" charset="0"/>
              </a:rPr>
              <a:t>Spondee (spondaic)</a:t>
            </a:r>
            <a:r>
              <a:rPr lang="en-US" altLang="en-US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E6FE127-E646-B5AF-F826-C9A7E0B8F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MS Sans Serif" charset="0"/>
                <a:cs typeface="Times New Roman" panose="02020603050405020304" pitchFamily="18" charset="0"/>
              </a:rPr>
              <a:t>is a foot composed of stressed syllables</a:t>
            </a: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latin typeface="MS Sans Serif" charset="0"/>
                <a:cs typeface="Times New Roman" panose="02020603050405020304" pitchFamily="18" charset="0"/>
              </a:rPr>
              <a:t> ‘       ‘       ‘        ‘      ‘       ‘</a:t>
            </a: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latin typeface="MS Sans Serif" charset="0"/>
                <a:cs typeface="Times New Roman" panose="02020603050405020304" pitchFamily="18" charset="0"/>
              </a:rPr>
              <a:t>We, real, cool.  We left school.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6DDF152-7BCF-9B3B-A3B2-476382B1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9657-AEFF-4985-9B1F-03D569CF5C5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317C1E9-B13C-D490-5C37-3B6EA0924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S Sans Serif" charset="0"/>
                <a:cs typeface="Times New Roman" panose="02020603050405020304" pitchFamily="18" charset="0"/>
              </a:rPr>
              <a:t>Pyrrhic</a:t>
            </a:r>
            <a:r>
              <a:rPr lang="en-US" altLang="en-US"/>
              <a:t>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FA65F48-3214-FA40-3098-918405337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MS Sans Serif" charset="0"/>
                <a:cs typeface="Times New Roman" panose="02020603050405020304" pitchFamily="18" charset="0"/>
              </a:rPr>
              <a:t>three unstressed followed by a stressed</a:t>
            </a: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latin typeface="MS Sans Serif" charset="0"/>
                <a:cs typeface="Times New Roman" panose="02020603050405020304" pitchFamily="18" charset="0"/>
              </a:rPr>
              <a:t> *   *      *   ‘       *    *     *       ‘</a:t>
            </a: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latin typeface="MS Sans Serif" charset="0"/>
                <a:cs typeface="Times New Roman" panose="02020603050405020304" pitchFamily="18" charset="0"/>
              </a:rPr>
              <a:t>At their/return,/up the/high strand,/</a:t>
            </a:r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CB1DE1-7BC5-F170-A347-E649007C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BC9D-7FC6-41D3-B3A2-391E1FC5E21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554A1E9E-32DE-18B4-3F4C-B7A06695F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5C32E85-41C8-4079-EA07-FE322F71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94D-592B-417B-B6A5-A6E509DAE7E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0202535-F8ED-43F3-6ADD-4296EF4DB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B5E30BC-9912-7463-5905-F1C2DE37B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meter –  comes from the Greek term for measure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poetry written in a regular pattern of stressed and unstressed syllables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the recognition and naming of broad wave patterns in lines of verse (like waves on the shore or the wave patterns of sounds in physics)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2AB0ADF-33C0-DB3D-45EA-0E8A776AB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3151-7CD5-488D-90FC-A32635223B0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1FA6ABB-CC32-7F5B-04DD-BD1CC9D14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Meter continued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B11EAF7-90AC-8851-EEA2-85D655239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there are a succession of lines or sentences that have the same metrical pattern, but is not necessarily exactly rhythmically identical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lines are repeated again and again in the same broad rhythmical patterns, creating a rhythmical unit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eg:  “To this I witness call the fools of Time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Which die for goodness, who have lived for crime.”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5F874C6-7FC4-36A0-6865-01564439E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58DA-22F7-4D29-8E9D-8E849CEC8A7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9F04DF6-D52D-0D2F-A5A4-722F01D61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Poetry has Feet</a:t>
            </a:r>
            <a:br>
              <a:rPr lang="en-US" altLang="en-US">
                <a:cs typeface="Times New Roman" panose="02020603050405020304" pitchFamily="18" charset="0"/>
              </a:rPr>
            </a:b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48467D30-753B-8B54-0A94-17DF886FFC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19400" y="1447800"/>
            <a:ext cx="6096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the technical meaning – has one stressed syllable and one or more unstressed syllables or has one unstressed syllable and one or more stressed syllables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is a measurable, patterned, conventional unit of poetic rhythm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the non-technical meaning – connected to how we walk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pattern and rhythm of steps equal to pattern and rhythm of poems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rhythm of music connected to movement of body and rhythmical pattern of movement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356D21E-0270-2211-6461-6BAC78223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4223-C71D-48FC-9F70-DD7507E8669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B3B526B-6F32-C7F8-98F3-46B1E5965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Scansion</a:t>
            </a:r>
            <a:r>
              <a:rPr lang="en-US" altLang="en-US"/>
              <a:t> 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8849A26-C9C3-B033-2DD0-3B49218DD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the system of using symbols to represent stressed and unstressed patterns in a poem in order to be able to “read” the poem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 gives the broad wave pattern, but doesn’t define the individual wave or pattern</a:t>
            </a:r>
          </a:p>
          <a:p>
            <a:endParaRPr lang="en-US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 autoUpdateAnimBg="0"/>
      <p:bldP spid="81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775DBCA-2783-09E2-E24C-03D1BE43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7F00-88DA-4497-9B36-8667EEFF0C2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18B33863-4182-588F-97C5-C7B436D84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lgerian" panose="04020705040A02060702" pitchFamily="82" charset="0"/>
                <a:cs typeface="Times New Roman" panose="02020603050405020304" pitchFamily="18" charset="0"/>
              </a:rPr>
              <a:t>Kinds of patterns</a:t>
            </a:r>
            <a:br>
              <a:rPr lang="en-US" altLang="en-US">
                <a:cs typeface="Times New Roman" panose="02020603050405020304" pitchFamily="18" charset="0"/>
              </a:rPr>
            </a:b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449F78F-BBAC-622F-4753-7927B96A1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   iamb(ic) – unstressed syllable followed by a stressed syllable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        *     ‘     *    ‘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      The way a crow 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          *        ‘        *    ‘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	Shook down on me.</a:t>
            </a:r>
          </a:p>
          <a:p>
            <a:endParaRPr lang="en-US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1E1DEB6-8104-1FE7-CCE1-3ED4756BC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7F2B-A1F7-4840-8E0A-B47B491BAA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4720B4B4-38B1-CD5E-6C5A-C32DFFC6C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Trochee(trochaic) 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E751FBB6-9F6C-19C4-B24E-DF4993C9F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stressed followed by unstressed 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    ‘      *   ‘   *   ‘      *       ‘     *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Once upon a midnight dreary</a:t>
            </a:r>
          </a:p>
          <a:p>
            <a:endParaRPr lang="en-US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 autoUpdateAnimBg="0"/>
      <p:bldP spid="102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E4DBCC4-3ABE-314E-38C8-4A3EB28D7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BBEA-8361-4165-87E8-F5C6F637175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FE2FAAD6-5B07-265D-B8A7-1D3B7D8E6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Anapest (anapestic)</a:t>
            </a:r>
            <a:r>
              <a:rPr lang="en-US" altLang="en-US"/>
              <a:t> 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CE6CAF3D-0032-A755-6502-C85AB6F07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has </a:t>
            </a:r>
            <a:r>
              <a:rPr lang="en-US" altLang="en-US" u="sng">
                <a:cs typeface="Times New Roman" panose="02020603050405020304" pitchFamily="18" charset="0"/>
              </a:rPr>
              <a:t>two</a:t>
            </a:r>
            <a:r>
              <a:rPr lang="en-US" altLang="en-US">
                <a:cs typeface="Times New Roman" panose="02020603050405020304" pitchFamily="18" charset="0"/>
              </a:rPr>
              <a:t> unstressed syllables followed by a stressed one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  *    *     ‘     *     *         ‘        *     *   The Assyr/ ian came down/ like a 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  ‘       *    *     ‘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wolf/ on the fold,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		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 autoUpdateAnimBg="0"/>
      <p:bldP spid="112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24539E8-EEA0-4C83-978C-6F8C37958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D7BA-7FCC-4A59-8AF7-10253E25C7D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358F36E6-14D4-575B-CFD3-94F548497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Dactyl 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B2B786F-FB02-8B42-B4B6-D3D8AD9D93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one stressed followed by two unstressed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  ‘    *  *    ‘   *  *     ‘      **</a:t>
            </a:r>
          </a:p>
          <a:p>
            <a:r>
              <a:rPr lang="en-US" altLang="en-US">
                <a:latin typeface="MS Sans Serif" charset="0"/>
                <a:cs typeface="Times New Roman" panose="02020603050405020304" pitchFamily="18" charset="0"/>
              </a:rPr>
              <a:t>Hickory, dickory, dock</a:t>
            </a:r>
            <a:endParaRPr lang="en-US" altLang="en-US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 autoUpdateAnimBg="0"/>
      <p:bldP spid="12295" grpId="0" build="p" autoUpdateAnimBg="0"/>
    </p:bldLst>
  </p:timing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36</TotalTime>
  <Words>490</Words>
  <Application>Microsoft Office PowerPoint</Application>
  <PresentationFormat>On-screen Show (4:3)</PresentationFormat>
  <Paragraphs>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Arial Narrow</vt:lpstr>
      <vt:lpstr>Arial</vt:lpstr>
      <vt:lpstr>Wingdings</vt:lpstr>
      <vt:lpstr>Algerian</vt:lpstr>
      <vt:lpstr>MS Sans Serif</vt:lpstr>
      <vt:lpstr>Generic</vt:lpstr>
      <vt:lpstr>Poetry</vt:lpstr>
      <vt:lpstr>Introduction</vt:lpstr>
      <vt:lpstr>Meter continued</vt:lpstr>
      <vt:lpstr>Poetry has Feet </vt:lpstr>
      <vt:lpstr>Scansion </vt:lpstr>
      <vt:lpstr>Kinds of patterns </vt:lpstr>
      <vt:lpstr>Trochee(trochaic) </vt:lpstr>
      <vt:lpstr>Anapest (anapestic) </vt:lpstr>
      <vt:lpstr>Dactyl </vt:lpstr>
      <vt:lpstr>Spondee (spondaic) </vt:lpstr>
      <vt:lpstr>Pyrrhic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Nayan GRIFFITHS</cp:lastModifiedBy>
  <cp:revision>3</cp:revision>
  <cp:lastPrinted>1601-01-01T00:00:00Z</cp:lastPrinted>
  <dcterms:created xsi:type="dcterms:W3CDTF">1601-01-01T00:00:00Z</dcterms:created>
  <dcterms:modified xsi:type="dcterms:W3CDTF">2023-03-21T14:26:56Z</dcterms:modified>
</cp:coreProperties>
</file>