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77" r:id="rId3"/>
    <p:sldId id="279" r:id="rId4"/>
    <p:sldId id="280" r:id="rId5"/>
    <p:sldId id="281" r:id="rId6"/>
    <p:sldId id="282" r:id="rId7"/>
    <p:sldId id="283" r:id="rId8"/>
    <p:sldId id="284" r:id="rId9"/>
    <p:sldId id="285" r:id="rId10"/>
    <p:sldId id="273" r:id="rId11"/>
    <p:sldId id="274" r:id="rId12"/>
    <p:sldId id="275" r:id="rId13"/>
    <p:sldId id="276" r:id="rId14"/>
    <p:sldId id="257" r:id="rId15"/>
    <p:sldId id="286" r:id="rId16"/>
    <p:sldId id="287" r:id="rId17"/>
    <p:sldId id="258" r:id="rId18"/>
    <p:sldId id="259" r:id="rId19"/>
    <p:sldId id="260" r:id="rId20"/>
    <p:sldId id="261" r:id="rId21"/>
    <p:sldId id="272" r:id="rId22"/>
    <p:sldId id="262" r:id="rId23"/>
    <p:sldId id="263" r:id="rId24"/>
    <p:sldId id="269" r:id="rId25"/>
    <p:sldId id="271" r:id="rId26"/>
    <p:sldId id="270" r:id="rId27"/>
    <p:sldId id="268" r:id="rId28"/>
    <p:sldId id="264" r:id="rId29"/>
    <p:sldId id="265" r:id="rId30"/>
    <p:sldId id="266" r:id="rId31"/>
    <p:sldId id="278" r:id="rId32"/>
    <p:sldId id="267" r:id="rId33"/>
    <p:sldId id="288" r:id="rId3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MS PGothic" panose="020B0600070205080204" pitchFamily="34"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MS PGothic" panose="020B0600070205080204" pitchFamily="34"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MS PGothic" panose="020B0600070205080204" pitchFamily="34"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MS PGothic" panose="020B0600070205080204" pitchFamily="34"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9F969"/>
    <a:srgbClr val="99FF66"/>
    <a:srgbClr val="B2B9EC"/>
    <a:srgbClr val="FFFF66"/>
    <a:srgbClr val="FFFF99"/>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1" autoAdjust="0"/>
    <p:restoredTop sz="94660"/>
  </p:normalViewPr>
  <p:slideViewPr>
    <p:cSldViewPr>
      <p:cViewPr varScale="1">
        <p:scale>
          <a:sx n="129" d="100"/>
          <a:sy n="129" d="100"/>
        </p:scale>
        <p:origin x="324"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404A53E5-D780-06D3-4365-8C66A68F92A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74755" name="Rectangle 3">
            <a:extLst>
              <a:ext uri="{FF2B5EF4-FFF2-40B4-BE49-F238E27FC236}">
                <a16:creationId xmlns:a16="http://schemas.microsoft.com/office/drawing/2014/main" id="{455EAF31-1C24-C14E-DCAF-995A5ED34BE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74756" name="Rectangle 4">
            <a:extLst>
              <a:ext uri="{FF2B5EF4-FFF2-40B4-BE49-F238E27FC236}">
                <a16:creationId xmlns:a16="http://schemas.microsoft.com/office/drawing/2014/main" id="{C783BE3A-B97C-9F8E-6A2C-47FB434875A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4757" name="Rectangle 5">
            <a:extLst>
              <a:ext uri="{FF2B5EF4-FFF2-40B4-BE49-F238E27FC236}">
                <a16:creationId xmlns:a16="http://schemas.microsoft.com/office/drawing/2014/main" id="{AF8740F7-CB50-74CC-B64C-7D237DE0C6F6}"/>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4758" name="Rectangle 6">
            <a:extLst>
              <a:ext uri="{FF2B5EF4-FFF2-40B4-BE49-F238E27FC236}">
                <a16:creationId xmlns:a16="http://schemas.microsoft.com/office/drawing/2014/main" id="{F33500AF-2C5B-4EC4-978D-241C39E110B4}"/>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74759" name="Rectangle 7">
            <a:extLst>
              <a:ext uri="{FF2B5EF4-FFF2-40B4-BE49-F238E27FC236}">
                <a16:creationId xmlns:a16="http://schemas.microsoft.com/office/drawing/2014/main" id="{FE249EE1-E945-1ACF-6525-59F42AABED0B}"/>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EE21D50-8A12-4C66-AE4A-03F8FC34754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ＭＳ Ｐ明朝" panose="020B0400000000000000" pitchFamily="18" charset="-128"/>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ＭＳ Ｐ明朝" panose="020B0400000000000000" pitchFamily="18" charset="-128"/>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ＭＳ Ｐ明朝" panose="020B0400000000000000" pitchFamily="18" charset="-128"/>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ＭＳ Ｐ明朝" panose="020B0400000000000000" pitchFamily="18" charset="-128"/>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ＭＳ Ｐ明朝" panose="020B0400000000000000" pitchFamily="1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4104CDC-24D2-552A-5E64-64EADC5AB79A}"/>
              </a:ext>
            </a:extLst>
          </p:cNvPr>
          <p:cNvSpPr>
            <a:spLocks noGrp="1" noChangeArrowheads="1"/>
          </p:cNvSpPr>
          <p:nvPr>
            <p:ph type="sldNum" sz="quarter" idx="5"/>
          </p:nvPr>
        </p:nvSpPr>
        <p:spPr>
          <a:ln/>
        </p:spPr>
        <p:txBody>
          <a:bodyPr/>
          <a:lstStyle/>
          <a:p>
            <a:fld id="{B80E9DD1-0544-44A8-828E-2F68C1BDBF8D}" type="slidenum">
              <a:rPr lang="en-US" altLang="en-US"/>
              <a:pPr/>
              <a:t>19</a:t>
            </a:fld>
            <a:endParaRPr lang="en-US" altLang="en-US"/>
          </a:p>
        </p:txBody>
      </p:sp>
      <p:sp>
        <p:nvSpPr>
          <p:cNvPr id="75778" name="Rectangle 2">
            <a:extLst>
              <a:ext uri="{FF2B5EF4-FFF2-40B4-BE49-F238E27FC236}">
                <a16:creationId xmlns:a16="http://schemas.microsoft.com/office/drawing/2014/main" id="{87FEFBE1-7D35-B416-5E48-20F3E2B93BD4}"/>
              </a:ext>
            </a:extLst>
          </p:cNvPr>
          <p:cNvSpPr>
            <a:spLocks noRot="1" noChangeArrowheads="1" noTextEdit="1"/>
          </p:cNvSpPr>
          <p:nvPr>
            <p:ph type="sldImg"/>
          </p:nvPr>
        </p:nvSpPr>
        <p:spPr>
          <a:ln/>
        </p:spPr>
      </p:sp>
      <p:sp>
        <p:nvSpPr>
          <p:cNvPr id="75779" name="Rectangle 3">
            <a:extLst>
              <a:ext uri="{FF2B5EF4-FFF2-40B4-BE49-F238E27FC236}">
                <a16:creationId xmlns:a16="http://schemas.microsoft.com/office/drawing/2014/main" id="{39C5FBCA-DFE4-6D50-E81A-BB04240ED265}"/>
              </a:ext>
            </a:extLst>
          </p:cNvPr>
          <p:cNvSpPr>
            <a:spLocks noGrp="1" noChangeArrowheads="1"/>
          </p:cNvSpPr>
          <p:nvPr>
            <p:ph type="body" idx="1"/>
          </p:nvPr>
        </p:nvSpPr>
        <p:spPr/>
        <p:txBody>
          <a:bodyPr/>
          <a:lstStyle/>
          <a:p>
            <a:r>
              <a:rPr lang="en-US" altLang="ja-JP"/>
              <a:t>Notice how the differences between the scores of readers and non-readers increases with each grade.</a:t>
            </a: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3542568-BA70-E8D3-9517-1BE4550B5486}"/>
              </a:ext>
            </a:extLst>
          </p:cNvPr>
          <p:cNvSpPr>
            <a:spLocks noGrp="1" noChangeArrowheads="1"/>
          </p:cNvSpPr>
          <p:nvPr>
            <p:ph type="sldNum" sz="quarter" idx="5"/>
          </p:nvPr>
        </p:nvSpPr>
        <p:spPr>
          <a:ln/>
        </p:spPr>
        <p:txBody>
          <a:bodyPr/>
          <a:lstStyle/>
          <a:p>
            <a:fld id="{1C6A48B1-1D2E-412E-AEC5-8692ABC51724}" type="slidenum">
              <a:rPr lang="en-US" altLang="en-US"/>
              <a:pPr/>
              <a:t>20</a:t>
            </a:fld>
            <a:endParaRPr lang="en-US" altLang="en-US"/>
          </a:p>
        </p:txBody>
      </p:sp>
      <p:sp>
        <p:nvSpPr>
          <p:cNvPr id="76802" name="Rectangle 2">
            <a:extLst>
              <a:ext uri="{FF2B5EF4-FFF2-40B4-BE49-F238E27FC236}">
                <a16:creationId xmlns:a16="http://schemas.microsoft.com/office/drawing/2014/main" id="{C4020EDE-4D21-D388-9E88-709DFFF3AC50}"/>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CAF00757-3541-F80A-E659-565C07B9147B}"/>
              </a:ext>
            </a:extLst>
          </p:cNvPr>
          <p:cNvSpPr>
            <a:spLocks noGrp="1" noChangeArrowheads="1"/>
          </p:cNvSpPr>
          <p:nvPr>
            <p:ph type="body" idx="1"/>
          </p:nvPr>
        </p:nvSpPr>
        <p:spPr/>
        <p:txBody>
          <a:bodyPr/>
          <a:lstStyle/>
          <a:p>
            <a:r>
              <a:rPr lang="en-US" altLang="ja-JP"/>
              <a:t>The students participating in the extensive reading program were remedial students. Still, they almost overtook the reading abilities of students in a traditional program in only one semester.</a:t>
            </a: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94AAA-4C8F-242B-39A4-F0CEFFF4FFC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C5E6F30-950B-DAF8-E6E9-8FDDC904B74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57F5C7-CCE0-ED6D-59F1-EE9216B99AD4}"/>
              </a:ext>
            </a:extLst>
          </p:cNvPr>
          <p:cNvSpPr>
            <a:spLocks noGrp="1"/>
          </p:cNvSpPr>
          <p:nvPr>
            <p:ph type="dt" sz="half" idx="10"/>
          </p:nvPr>
        </p:nvSpPr>
        <p:spPr/>
        <p:txBody>
          <a:bodyPr/>
          <a:lstStyle>
            <a:lvl1pPr>
              <a:defRPr/>
            </a:lvl1pPr>
          </a:lstStyle>
          <a:p>
            <a:endParaRPr lang="en-US" altLang="ja-JP"/>
          </a:p>
        </p:txBody>
      </p:sp>
      <p:sp>
        <p:nvSpPr>
          <p:cNvPr id="5" name="Footer Placeholder 4">
            <a:extLst>
              <a:ext uri="{FF2B5EF4-FFF2-40B4-BE49-F238E27FC236}">
                <a16:creationId xmlns:a16="http://schemas.microsoft.com/office/drawing/2014/main" id="{339C6E79-7061-C630-8238-881F675C6BA1}"/>
              </a:ext>
            </a:extLst>
          </p:cNvPr>
          <p:cNvSpPr>
            <a:spLocks noGrp="1"/>
          </p:cNvSpPr>
          <p:nvPr>
            <p:ph type="ftr" sz="quarter" idx="11"/>
          </p:nvPr>
        </p:nvSpPr>
        <p:spPr/>
        <p:txBody>
          <a:bodyPr/>
          <a:lstStyle>
            <a:lvl1pPr>
              <a:defRPr/>
            </a:lvl1pPr>
          </a:lstStyle>
          <a:p>
            <a:endParaRPr lang="en-US" altLang="ja-JP"/>
          </a:p>
        </p:txBody>
      </p:sp>
      <p:sp>
        <p:nvSpPr>
          <p:cNvPr id="6" name="Slide Number Placeholder 5">
            <a:extLst>
              <a:ext uri="{FF2B5EF4-FFF2-40B4-BE49-F238E27FC236}">
                <a16:creationId xmlns:a16="http://schemas.microsoft.com/office/drawing/2014/main" id="{F802F302-2400-17AB-7DFA-7F3A8A0E9A59}"/>
              </a:ext>
            </a:extLst>
          </p:cNvPr>
          <p:cNvSpPr>
            <a:spLocks noGrp="1"/>
          </p:cNvSpPr>
          <p:nvPr>
            <p:ph type="sldNum" sz="quarter" idx="12"/>
          </p:nvPr>
        </p:nvSpPr>
        <p:spPr/>
        <p:txBody>
          <a:bodyPr/>
          <a:lstStyle>
            <a:lvl1pPr>
              <a:defRPr/>
            </a:lvl1pPr>
          </a:lstStyle>
          <a:p>
            <a:fld id="{F300A381-8221-4E76-BD43-EFE4D759EEE7}" type="slidenum">
              <a:rPr lang="en-US" altLang="ja-JP"/>
              <a:pPr/>
              <a:t>‹#›</a:t>
            </a:fld>
            <a:endParaRPr lang="en-US" altLang="ja-JP"/>
          </a:p>
        </p:txBody>
      </p:sp>
    </p:spTree>
    <p:extLst>
      <p:ext uri="{BB962C8B-B14F-4D97-AF65-F5344CB8AC3E}">
        <p14:creationId xmlns:p14="http://schemas.microsoft.com/office/powerpoint/2010/main" val="2325036614"/>
      </p:ext>
    </p:extLst>
  </p:cSld>
  <p:clrMapOvr>
    <a:masterClrMapping/>
  </p:clrMapOvr>
  <p:transition spd="med">
    <p:blinds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36D3B-4AE5-61C1-FB59-C3F41BC17B4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3DAB29-4CEA-E3C6-058C-1BA6D345DC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3824C3-D85E-AC55-BC31-7BB79A9659B2}"/>
              </a:ext>
            </a:extLst>
          </p:cNvPr>
          <p:cNvSpPr>
            <a:spLocks noGrp="1"/>
          </p:cNvSpPr>
          <p:nvPr>
            <p:ph type="dt" sz="half" idx="10"/>
          </p:nvPr>
        </p:nvSpPr>
        <p:spPr/>
        <p:txBody>
          <a:bodyPr/>
          <a:lstStyle>
            <a:lvl1pPr>
              <a:defRPr/>
            </a:lvl1pPr>
          </a:lstStyle>
          <a:p>
            <a:endParaRPr lang="en-US" altLang="ja-JP"/>
          </a:p>
        </p:txBody>
      </p:sp>
      <p:sp>
        <p:nvSpPr>
          <p:cNvPr id="5" name="Footer Placeholder 4">
            <a:extLst>
              <a:ext uri="{FF2B5EF4-FFF2-40B4-BE49-F238E27FC236}">
                <a16:creationId xmlns:a16="http://schemas.microsoft.com/office/drawing/2014/main" id="{B9E4D251-8AA8-2958-FE07-824E26E2860B}"/>
              </a:ext>
            </a:extLst>
          </p:cNvPr>
          <p:cNvSpPr>
            <a:spLocks noGrp="1"/>
          </p:cNvSpPr>
          <p:nvPr>
            <p:ph type="ftr" sz="quarter" idx="11"/>
          </p:nvPr>
        </p:nvSpPr>
        <p:spPr/>
        <p:txBody>
          <a:bodyPr/>
          <a:lstStyle>
            <a:lvl1pPr>
              <a:defRPr/>
            </a:lvl1pPr>
          </a:lstStyle>
          <a:p>
            <a:endParaRPr lang="en-US" altLang="ja-JP"/>
          </a:p>
        </p:txBody>
      </p:sp>
      <p:sp>
        <p:nvSpPr>
          <p:cNvPr id="6" name="Slide Number Placeholder 5">
            <a:extLst>
              <a:ext uri="{FF2B5EF4-FFF2-40B4-BE49-F238E27FC236}">
                <a16:creationId xmlns:a16="http://schemas.microsoft.com/office/drawing/2014/main" id="{8AD5478F-011D-A0B6-322E-A93D3D99A385}"/>
              </a:ext>
            </a:extLst>
          </p:cNvPr>
          <p:cNvSpPr>
            <a:spLocks noGrp="1"/>
          </p:cNvSpPr>
          <p:nvPr>
            <p:ph type="sldNum" sz="quarter" idx="12"/>
          </p:nvPr>
        </p:nvSpPr>
        <p:spPr/>
        <p:txBody>
          <a:bodyPr/>
          <a:lstStyle>
            <a:lvl1pPr>
              <a:defRPr/>
            </a:lvl1pPr>
          </a:lstStyle>
          <a:p>
            <a:fld id="{C0437D84-F644-4A47-BE07-D36E3D11654F}" type="slidenum">
              <a:rPr lang="en-US" altLang="ja-JP"/>
              <a:pPr/>
              <a:t>‹#›</a:t>
            </a:fld>
            <a:endParaRPr lang="en-US" altLang="ja-JP"/>
          </a:p>
        </p:txBody>
      </p:sp>
    </p:spTree>
    <p:extLst>
      <p:ext uri="{BB962C8B-B14F-4D97-AF65-F5344CB8AC3E}">
        <p14:creationId xmlns:p14="http://schemas.microsoft.com/office/powerpoint/2010/main" val="795917186"/>
      </p:ext>
    </p:extLst>
  </p:cSld>
  <p:clrMapOvr>
    <a:masterClrMapping/>
  </p:clrMapOvr>
  <p:transition spd="med">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F494E-0293-E5EA-398B-C88AC5928093}"/>
              </a:ext>
            </a:extLst>
          </p:cNvPr>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63873C-C2BC-2725-4816-51F74C5599C8}"/>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613D31-0519-E00F-0B37-BAE80AD00FE4}"/>
              </a:ext>
            </a:extLst>
          </p:cNvPr>
          <p:cNvSpPr>
            <a:spLocks noGrp="1"/>
          </p:cNvSpPr>
          <p:nvPr>
            <p:ph type="dt" sz="half" idx="10"/>
          </p:nvPr>
        </p:nvSpPr>
        <p:spPr/>
        <p:txBody>
          <a:bodyPr/>
          <a:lstStyle>
            <a:lvl1pPr>
              <a:defRPr/>
            </a:lvl1pPr>
          </a:lstStyle>
          <a:p>
            <a:endParaRPr lang="en-US" altLang="ja-JP"/>
          </a:p>
        </p:txBody>
      </p:sp>
      <p:sp>
        <p:nvSpPr>
          <p:cNvPr id="5" name="Footer Placeholder 4">
            <a:extLst>
              <a:ext uri="{FF2B5EF4-FFF2-40B4-BE49-F238E27FC236}">
                <a16:creationId xmlns:a16="http://schemas.microsoft.com/office/drawing/2014/main" id="{841B3B35-7851-E099-4E18-5D6787C58A6E}"/>
              </a:ext>
            </a:extLst>
          </p:cNvPr>
          <p:cNvSpPr>
            <a:spLocks noGrp="1"/>
          </p:cNvSpPr>
          <p:nvPr>
            <p:ph type="ftr" sz="quarter" idx="11"/>
          </p:nvPr>
        </p:nvSpPr>
        <p:spPr/>
        <p:txBody>
          <a:bodyPr/>
          <a:lstStyle>
            <a:lvl1pPr>
              <a:defRPr/>
            </a:lvl1pPr>
          </a:lstStyle>
          <a:p>
            <a:endParaRPr lang="en-US" altLang="ja-JP"/>
          </a:p>
        </p:txBody>
      </p:sp>
      <p:sp>
        <p:nvSpPr>
          <p:cNvPr id="6" name="Slide Number Placeholder 5">
            <a:extLst>
              <a:ext uri="{FF2B5EF4-FFF2-40B4-BE49-F238E27FC236}">
                <a16:creationId xmlns:a16="http://schemas.microsoft.com/office/drawing/2014/main" id="{E4DAD79B-D968-198C-ECC8-FA1077957E7E}"/>
              </a:ext>
            </a:extLst>
          </p:cNvPr>
          <p:cNvSpPr>
            <a:spLocks noGrp="1"/>
          </p:cNvSpPr>
          <p:nvPr>
            <p:ph type="sldNum" sz="quarter" idx="12"/>
          </p:nvPr>
        </p:nvSpPr>
        <p:spPr/>
        <p:txBody>
          <a:bodyPr/>
          <a:lstStyle>
            <a:lvl1pPr>
              <a:defRPr/>
            </a:lvl1pPr>
          </a:lstStyle>
          <a:p>
            <a:fld id="{29BABEDB-F71D-4CC4-89C2-F3B0556C1D8E}" type="slidenum">
              <a:rPr lang="en-US" altLang="ja-JP"/>
              <a:pPr/>
              <a:t>‹#›</a:t>
            </a:fld>
            <a:endParaRPr lang="en-US" altLang="ja-JP"/>
          </a:p>
        </p:txBody>
      </p:sp>
    </p:spTree>
    <p:extLst>
      <p:ext uri="{BB962C8B-B14F-4D97-AF65-F5344CB8AC3E}">
        <p14:creationId xmlns:p14="http://schemas.microsoft.com/office/powerpoint/2010/main" val="3704636431"/>
      </p:ext>
    </p:extLst>
  </p:cSld>
  <p:clrMapOvr>
    <a:masterClrMapping/>
  </p:clrMapOvr>
  <p:transition spd="med">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DD771-40DD-FA15-87A9-6F26B3FA93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6D0C0B-A10C-673C-6493-7F12055C99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75B13C-C95E-6122-5122-304B32026ED5}"/>
              </a:ext>
            </a:extLst>
          </p:cNvPr>
          <p:cNvSpPr>
            <a:spLocks noGrp="1"/>
          </p:cNvSpPr>
          <p:nvPr>
            <p:ph type="dt" sz="half" idx="10"/>
          </p:nvPr>
        </p:nvSpPr>
        <p:spPr/>
        <p:txBody>
          <a:bodyPr/>
          <a:lstStyle>
            <a:lvl1pPr>
              <a:defRPr/>
            </a:lvl1pPr>
          </a:lstStyle>
          <a:p>
            <a:endParaRPr lang="en-US" altLang="ja-JP"/>
          </a:p>
        </p:txBody>
      </p:sp>
      <p:sp>
        <p:nvSpPr>
          <p:cNvPr id="5" name="Footer Placeholder 4">
            <a:extLst>
              <a:ext uri="{FF2B5EF4-FFF2-40B4-BE49-F238E27FC236}">
                <a16:creationId xmlns:a16="http://schemas.microsoft.com/office/drawing/2014/main" id="{93D1D292-87EB-D6A3-836A-2D600B6DA9A6}"/>
              </a:ext>
            </a:extLst>
          </p:cNvPr>
          <p:cNvSpPr>
            <a:spLocks noGrp="1"/>
          </p:cNvSpPr>
          <p:nvPr>
            <p:ph type="ftr" sz="quarter" idx="11"/>
          </p:nvPr>
        </p:nvSpPr>
        <p:spPr/>
        <p:txBody>
          <a:bodyPr/>
          <a:lstStyle>
            <a:lvl1pPr>
              <a:defRPr/>
            </a:lvl1pPr>
          </a:lstStyle>
          <a:p>
            <a:endParaRPr lang="en-US" altLang="ja-JP"/>
          </a:p>
        </p:txBody>
      </p:sp>
      <p:sp>
        <p:nvSpPr>
          <p:cNvPr id="6" name="Slide Number Placeholder 5">
            <a:extLst>
              <a:ext uri="{FF2B5EF4-FFF2-40B4-BE49-F238E27FC236}">
                <a16:creationId xmlns:a16="http://schemas.microsoft.com/office/drawing/2014/main" id="{85A265E0-C6A0-8D4D-0FDF-6D958973008A}"/>
              </a:ext>
            </a:extLst>
          </p:cNvPr>
          <p:cNvSpPr>
            <a:spLocks noGrp="1"/>
          </p:cNvSpPr>
          <p:nvPr>
            <p:ph type="sldNum" sz="quarter" idx="12"/>
          </p:nvPr>
        </p:nvSpPr>
        <p:spPr/>
        <p:txBody>
          <a:bodyPr/>
          <a:lstStyle>
            <a:lvl1pPr>
              <a:defRPr/>
            </a:lvl1pPr>
          </a:lstStyle>
          <a:p>
            <a:fld id="{732CC3E9-1130-4C9E-A247-7865DA6E6967}" type="slidenum">
              <a:rPr lang="en-US" altLang="ja-JP"/>
              <a:pPr/>
              <a:t>‹#›</a:t>
            </a:fld>
            <a:endParaRPr lang="en-US" altLang="ja-JP"/>
          </a:p>
        </p:txBody>
      </p:sp>
    </p:spTree>
    <p:extLst>
      <p:ext uri="{BB962C8B-B14F-4D97-AF65-F5344CB8AC3E}">
        <p14:creationId xmlns:p14="http://schemas.microsoft.com/office/powerpoint/2010/main" val="513854349"/>
      </p:ext>
    </p:extLst>
  </p:cSld>
  <p:clrMapOvr>
    <a:masterClrMapping/>
  </p:clrMapOvr>
  <p:transition spd="med">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585CC-41AD-77C4-2B47-264D482C513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4043230-E789-CCB2-41B5-D6D680E812D0}"/>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458C53BC-E4C3-2436-C1BC-01D4DF389323}"/>
              </a:ext>
            </a:extLst>
          </p:cNvPr>
          <p:cNvSpPr>
            <a:spLocks noGrp="1"/>
          </p:cNvSpPr>
          <p:nvPr>
            <p:ph type="dt" sz="half" idx="10"/>
          </p:nvPr>
        </p:nvSpPr>
        <p:spPr/>
        <p:txBody>
          <a:bodyPr/>
          <a:lstStyle>
            <a:lvl1pPr>
              <a:defRPr/>
            </a:lvl1pPr>
          </a:lstStyle>
          <a:p>
            <a:endParaRPr lang="en-US" altLang="ja-JP"/>
          </a:p>
        </p:txBody>
      </p:sp>
      <p:sp>
        <p:nvSpPr>
          <p:cNvPr id="5" name="Footer Placeholder 4">
            <a:extLst>
              <a:ext uri="{FF2B5EF4-FFF2-40B4-BE49-F238E27FC236}">
                <a16:creationId xmlns:a16="http://schemas.microsoft.com/office/drawing/2014/main" id="{63741FBA-2A49-E904-AB78-A517CF30F344}"/>
              </a:ext>
            </a:extLst>
          </p:cNvPr>
          <p:cNvSpPr>
            <a:spLocks noGrp="1"/>
          </p:cNvSpPr>
          <p:nvPr>
            <p:ph type="ftr" sz="quarter" idx="11"/>
          </p:nvPr>
        </p:nvSpPr>
        <p:spPr/>
        <p:txBody>
          <a:bodyPr/>
          <a:lstStyle>
            <a:lvl1pPr>
              <a:defRPr/>
            </a:lvl1pPr>
          </a:lstStyle>
          <a:p>
            <a:endParaRPr lang="en-US" altLang="ja-JP"/>
          </a:p>
        </p:txBody>
      </p:sp>
      <p:sp>
        <p:nvSpPr>
          <p:cNvPr id="6" name="Slide Number Placeholder 5">
            <a:extLst>
              <a:ext uri="{FF2B5EF4-FFF2-40B4-BE49-F238E27FC236}">
                <a16:creationId xmlns:a16="http://schemas.microsoft.com/office/drawing/2014/main" id="{185E450E-1A08-89D1-4CF0-F83CDEFD485B}"/>
              </a:ext>
            </a:extLst>
          </p:cNvPr>
          <p:cNvSpPr>
            <a:spLocks noGrp="1"/>
          </p:cNvSpPr>
          <p:nvPr>
            <p:ph type="sldNum" sz="quarter" idx="12"/>
          </p:nvPr>
        </p:nvSpPr>
        <p:spPr/>
        <p:txBody>
          <a:bodyPr/>
          <a:lstStyle>
            <a:lvl1pPr>
              <a:defRPr/>
            </a:lvl1pPr>
          </a:lstStyle>
          <a:p>
            <a:fld id="{23CA8CA1-6F45-4F85-8702-6FD703AEB9EE}" type="slidenum">
              <a:rPr lang="en-US" altLang="ja-JP"/>
              <a:pPr/>
              <a:t>‹#›</a:t>
            </a:fld>
            <a:endParaRPr lang="en-US" altLang="ja-JP"/>
          </a:p>
        </p:txBody>
      </p:sp>
    </p:spTree>
    <p:extLst>
      <p:ext uri="{BB962C8B-B14F-4D97-AF65-F5344CB8AC3E}">
        <p14:creationId xmlns:p14="http://schemas.microsoft.com/office/powerpoint/2010/main" val="4173646397"/>
      </p:ext>
    </p:extLst>
  </p:cSld>
  <p:clrMapOvr>
    <a:masterClrMapping/>
  </p:clrMapOvr>
  <p:transition spd="med">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B1C98-298F-2ADF-DD95-BD099470A7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24FA2F3-194E-3B06-CD25-FD98B4193A8B}"/>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3962D44-40DE-22F4-ABCD-64F61E838649}"/>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0B0940-2773-1125-437E-6CDE822D9BC8}"/>
              </a:ext>
            </a:extLst>
          </p:cNvPr>
          <p:cNvSpPr>
            <a:spLocks noGrp="1"/>
          </p:cNvSpPr>
          <p:nvPr>
            <p:ph type="dt" sz="half" idx="10"/>
          </p:nvPr>
        </p:nvSpPr>
        <p:spPr/>
        <p:txBody>
          <a:bodyPr/>
          <a:lstStyle>
            <a:lvl1pPr>
              <a:defRPr/>
            </a:lvl1pPr>
          </a:lstStyle>
          <a:p>
            <a:endParaRPr lang="en-US" altLang="ja-JP"/>
          </a:p>
        </p:txBody>
      </p:sp>
      <p:sp>
        <p:nvSpPr>
          <p:cNvPr id="6" name="Footer Placeholder 5">
            <a:extLst>
              <a:ext uri="{FF2B5EF4-FFF2-40B4-BE49-F238E27FC236}">
                <a16:creationId xmlns:a16="http://schemas.microsoft.com/office/drawing/2014/main" id="{19A3642E-C2A1-9A14-7651-E2B3FFDBC093}"/>
              </a:ext>
            </a:extLst>
          </p:cNvPr>
          <p:cNvSpPr>
            <a:spLocks noGrp="1"/>
          </p:cNvSpPr>
          <p:nvPr>
            <p:ph type="ftr" sz="quarter" idx="11"/>
          </p:nvPr>
        </p:nvSpPr>
        <p:spPr/>
        <p:txBody>
          <a:bodyPr/>
          <a:lstStyle>
            <a:lvl1pPr>
              <a:defRPr/>
            </a:lvl1pPr>
          </a:lstStyle>
          <a:p>
            <a:endParaRPr lang="en-US" altLang="ja-JP"/>
          </a:p>
        </p:txBody>
      </p:sp>
      <p:sp>
        <p:nvSpPr>
          <p:cNvPr id="7" name="Slide Number Placeholder 6">
            <a:extLst>
              <a:ext uri="{FF2B5EF4-FFF2-40B4-BE49-F238E27FC236}">
                <a16:creationId xmlns:a16="http://schemas.microsoft.com/office/drawing/2014/main" id="{B390A385-956A-8B24-96B6-4106ECD7546B}"/>
              </a:ext>
            </a:extLst>
          </p:cNvPr>
          <p:cNvSpPr>
            <a:spLocks noGrp="1"/>
          </p:cNvSpPr>
          <p:nvPr>
            <p:ph type="sldNum" sz="quarter" idx="12"/>
          </p:nvPr>
        </p:nvSpPr>
        <p:spPr/>
        <p:txBody>
          <a:bodyPr/>
          <a:lstStyle>
            <a:lvl1pPr>
              <a:defRPr/>
            </a:lvl1pPr>
          </a:lstStyle>
          <a:p>
            <a:fld id="{E609D211-6E64-4D99-856C-1E7E2D92989A}" type="slidenum">
              <a:rPr lang="en-US" altLang="ja-JP"/>
              <a:pPr/>
              <a:t>‹#›</a:t>
            </a:fld>
            <a:endParaRPr lang="en-US" altLang="ja-JP"/>
          </a:p>
        </p:txBody>
      </p:sp>
    </p:spTree>
    <p:extLst>
      <p:ext uri="{BB962C8B-B14F-4D97-AF65-F5344CB8AC3E}">
        <p14:creationId xmlns:p14="http://schemas.microsoft.com/office/powerpoint/2010/main" val="3420312709"/>
      </p:ext>
    </p:extLst>
  </p:cSld>
  <p:clrMapOvr>
    <a:masterClrMapping/>
  </p:clrMapOvr>
  <p:transition spd="med">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8F69D-906D-AF1E-B1FB-05006A4CB3E3}"/>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75C8B54-4CB6-D837-48F5-8CCDB91AF72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9EC798-CBEB-3981-8DFF-ED98B44CC41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521A7DC-92DC-B7CE-EA83-FF52245E5BF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749AC2-53F6-8FFB-161F-2701A540A96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2156CF-6371-28C1-FA2E-7C6241D83720}"/>
              </a:ext>
            </a:extLst>
          </p:cNvPr>
          <p:cNvSpPr>
            <a:spLocks noGrp="1"/>
          </p:cNvSpPr>
          <p:nvPr>
            <p:ph type="dt" sz="half" idx="10"/>
          </p:nvPr>
        </p:nvSpPr>
        <p:spPr/>
        <p:txBody>
          <a:bodyPr/>
          <a:lstStyle>
            <a:lvl1pPr>
              <a:defRPr/>
            </a:lvl1pPr>
          </a:lstStyle>
          <a:p>
            <a:endParaRPr lang="en-US" altLang="ja-JP"/>
          </a:p>
        </p:txBody>
      </p:sp>
      <p:sp>
        <p:nvSpPr>
          <p:cNvPr id="8" name="Footer Placeholder 7">
            <a:extLst>
              <a:ext uri="{FF2B5EF4-FFF2-40B4-BE49-F238E27FC236}">
                <a16:creationId xmlns:a16="http://schemas.microsoft.com/office/drawing/2014/main" id="{43D7FADC-3698-1E16-AC1C-9FC22DB437A5}"/>
              </a:ext>
            </a:extLst>
          </p:cNvPr>
          <p:cNvSpPr>
            <a:spLocks noGrp="1"/>
          </p:cNvSpPr>
          <p:nvPr>
            <p:ph type="ftr" sz="quarter" idx="11"/>
          </p:nvPr>
        </p:nvSpPr>
        <p:spPr/>
        <p:txBody>
          <a:bodyPr/>
          <a:lstStyle>
            <a:lvl1pPr>
              <a:defRPr/>
            </a:lvl1pPr>
          </a:lstStyle>
          <a:p>
            <a:endParaRPr lang="en-US" altLang="ja-JP"/>
          </a:p>
        </p:txBody>
      </p:sp>
      <p:sp>
        <p:nvSpPr>
          <p:cNvPr id="9" name="Slide Number Placeholder 8">
            <a:extLst>
              <a:ext uri="{FF2B5EF4-FFF2-40B4-BE49-F238E27FC236}">
                <a16:creationId xmlns:a16="http://schemas.microsoft.com/office/drawing/2014/main" id="{C7317CA8-58E3-9384-3328-E7925C3A32F5}"/>
              </a:ext>
            </a:extLst>
          </p:cNvPr>
          <p:cNvSpPr>
            <a:spLocks noGrp="1"/>
          </p:cNvSpPr>
          <p:nvPr>
            <p:ph type="sldNum" sz="quarter" idx="12"/>
          </p:nvPr>
        </p:nvSpPr>
        <p:spPr/>
        <p:txBody>
          <a:bodyPr/>
          <a:lstStyle>
            <a:lvl1pPr>
              <a:defRPr/>
            </a:lvl1pPr>
          </a:lstStyle>
          <a:p>
            <a:fld id="{B7DF9202-F87A-41CA-A02F-8347BC58B646}" type="slidenum">
              <a:rPr lang="en-US" altLang="ja-JP"/>
              <a:pPr/>
              <a:t>‹#›</a:t>
            </a:fld>
            <a:endParaRPr lang="en-US" altLang="ja-JP"/>
          </a:p>
        </p:txBody>
      </p:sp>
    </p:spTree>
    <p:extLst>
      <p:ext uri="{BB962C8B-B14F-4D97-AF65-F5344CB8AC3E}">
        <p14:creationId xmlns:p14="http://schemas.microsoft.com/office/powerpoint/2010/main" val="180203701"/>
      </p:ext>
    </p:extLst>
  </p:cSld>
  <p:clrMapOvr>
    <a:masterClrMapping/>
  </p:clrMapOvr>
  <p:transition spd="med">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ABCF1-BFED-F41B-7591-F08E1A4DFA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01D8102-5403-7B1F-D67A-EB308F1F9C86}"/>
              </a:ext>
            </a:extLst>
          </p:cNvPr>
          <p:cNvSpPr>
            <a:spLocks noGrp="1"/>
          </p:cNvSpPr>
          <p:nvPr>
            <p:ph type="dt" sz="half" idx="10"/>
          </p:nvPr>
        </p:nvSpPr>
        <p:spPr/>
        <p:txBody>
          <a:bodyPr/>
          <a:lstStyle>
            <a:lvl1pPr>
              <a:defRPr/>
            </a:lvl1pPr>
          </a:lstStyle>
          <a:p>
            <a:endParaRPr lang="en-US" altLang="ja-JP"/>
          </a:p>
        </p:txBody>
      </p:sp>
      <p:sp>
        <p:nvSpPr>
          <p:cNvPr id="4" name="Footer Placeholder 3">
            <a:extLst>
              <a:ext uri="{FF2B5EF4-FFF2-40B4-BE49-F238E27FC236}">
                <a16:creationId xmlns:a16="http://schemas.microsoft.com/office/drawing/2014/main" id="{8B0C851F-76D2-0327-658E-5ECF7199E848}"/>
              </a:ext>
            </a:extLst>
          </p:cNvPr>
          <p:cNvSpPr>
            <a:spLocks noGrp="1"/>
          </p:cNvSpPr>
          <p:nvPr>
            <p:ph type="ftr" sz="quarter" idx="11"/>
          </p:nvPr>
        </p:nvSpPr>
        <p:spPr/>
        <p:txBody>
          <a:bodyPr/>
          <a:lstStyle>
            <a:lvl1pPr>
              <a:defRPr/>
            </a:lvl1pPr>
          </a:lstStyle>
          <a:p>
            <a:endParaRPr lang="en-US" altLang="ja-JP"/>
          </a:p>
        </p:txBody>
      </p:sp>
      <p:sp>
        <p:nvSpPr>
          <p:cNvPr id="5" name="Slide Number Placeholder 4">
            <a:extLst>
              <a:ext uri="{FF2B5EF4-FFF2-40B4-BE49-F238E27FC236}">
                <a16:creationId xmlns:a16="http://schemas.microsoft.com/office/drawing/2014/main" id="{08AAB601-90E9-CBA8-C7BB-CF99B1D105C6}"/>
              </a:ext>
            </a:extLst>
          </p:cNvPr>
          <p:cNvSpPr>
            <a:spLocks noGrp="1"/>
          </p:cNvSpPr>
          <p:nvPr>
            <p:ph type="sldNum" sz="quarter" idx="12"/>
          </p:nvPr>
        </p:nvSpPr>
        <p:spPr/>
        <p:txBody>
          <a:bodyPr/>
          <a:lstStyle>
            <a:lvl1pPr>
              <a:defRPr/>
            </a:lvl1pPr>
          </a:lstStyle>
          <a:p>
            <a:fld id="{0CD6DA3F-1FF5-4A43-A5A9-BBACAD86687F}" type="slidenum">
              <a:rPr lang="en-US" altLang="ja-JP"/>
              <a:pPr/>
              <a:t>‹#›</a:t>
            </a:fld>
            <a:endParaRPr lang="en-US" altLang="ja-JP"/>
          </a:p>
        </p:txBody>
      </p:sp>
    </p:spTree>
    <p:extLst>
      <p:ext uri="{BB962C8B-B14F-4D97-AF65-F5344CB8AC3E}">
        <p14:creationId xmlns:p14="http://schemas.microsoft.com/office/powerpoint/2010/main" val="2280589076"/>
      </p:ext>
    </p:extLst>
  </p:cSld>
  <p:clrMapOvr>
    <a:masterClrMapping/>
  </p:clrMapOvr>
  <p:transition spd="med">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46D970-3B4C-01A5-56FC-2AA6FC13E830}"/>
              </a:ext>
            </a:extLst>
          </p:cNvPr>
          <p:cNvSpPr>
            <a:spLocks noGrp="1"/>
          </p:cNvSpPr>
          <p:nvPr>
            <p:ph type="dt" sz="half" idx="10"/>
          </p:nvPr>
        </p:nvSpPr>
        <p:spPr/>
        <p:txBody>
          <a:bodyPr/>
          <a:lstStyle>
            <a:lvl1pPr>
              <a:defRPr/>
            </a:lvl1pPr>
          </a:lstStyle>
          <a:p>
            <a:endParaRPr lang="en-US" altLang="ja-JP"/>
          </a:p>
        </p:txBody>
      </p:sp>
      <p:sp>
        <p:nvSpPr>
          <p:cNvPr id="3" name="Footer Placeholder 2">
            <a:extLst>
              <a:ext uri="{FF2B5EF4-FFF2-40B4-BE49-F238E27FC236}">
                <a16:creationId xmlns:a16="http://schemas.microsoft.com/office/drawing/2014/main" id="{FA996EE7-4ECF-7E79-F175-00731207A25A}"/>
              </a:ext>
            </a:extLst>
          </p:cNvPr>
          <p:cNvSpPr>
            <a:spLocks noGrp="1"/>
          </p:cNvSpPr>
          <p:nvPr>
            <p:ph type="ftr" sz="quarter" idx="11"/>
          </p:nvPr>
        </p:nvSpPr>
        <p:spPr/>
        <p:txBody>
          <a:bodyPr/>
          <a:lstStyle>
            <a:lvl1pPr>
              <a:defRPr/>
            </a:lvl1pPr>
          </a:lstStyle>
          <a:p>
            <a:endParaRPr lang="en-US" altLang="ja-JP"/>
          </a:p>
        </p:txBody>
      </p:sp>
      <p:sp>
        <p:nvSpPr>
          <p:cNvPr id="4" name="Slide Number Placeholder 3">
            <a:extLst>
              <a:ext uri="{FF2B5EF4-FFF2-40B4-BE49-F238E27FC236}">
                <a16:creationId xmlns:a16="http://schemas.microsoft.com/office/drawing/2014/main" id="{F94EC82E-DC3D-84FC-50A3-9BEB80005819}"/>
              </a:ext>
            </a:extLst>
          </p:cNvPr>
          <p:cNvSpPr>
            <a:spLocks noGrp="1"/>
          </p:cNvSpPr>
          <p:nvPr>
            <p:ph type="sldNum" sz="quarter" idx="12"/>
          </p:nvPr>
        </p:nvSpPr>
        <p:spPr/>
        <p:txBody>
          <a:bodyPr/>
          <a:lstStyle>
            <a:lvl1pPr>
              <a:defRPr/>
            </a:lvl1pPr>
          </a:lstStyle>
          <a:p>
            <a:fld id="{C7C5727A-EF28-42E8-B226-C3BAA3E17B09}" type="slidenum">
              <a:rPr lang="en-US" altLang="ja-JP"/>
              <a:pPr/>
              <a:t>‹#›</a:t>
            </a:fld>
            <a:endParaRPr lang="en-US" altLang="ja-JP"/>
          </a:p>
        </p:txBody>
      </p:sp>
    </p:spTree>
    <p:extLst>
      <p:ext uri="{BB962C8B-B14F-4D97-AF65-F5344CB8AC3E}">
        <p14:creationId xmlns:p14="http://schemas.microsoft.com/office/powerpoint/2010/main" val="2800648899"/>
      </p:ext>
    </p:extLst>
  </p:cSld>
  <p:clrMapOvr>
    <a:masterClrMapping/>
  </p:clrMapOvr>
  <p:transition spd="med">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B251C-DB32-1AB4-BD9C-E6CE196BA8E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6134D2-71AE-C886-68A2-7109F62C97C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733766-FC8F-EDF4-42AC-3FFF8F0979B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DD4467-1FE2-BB84-0ED4-CAB4677342A4}"/>
              </a:ext>
            </a:extLst>
          </p:cNvPr>
          <p:cNvSpPr>
            <a:spLocks noGrp="1"/>
          </p:cNvSpPr>
          <p:nvPr>
            <p:ph type="dt" sz="half" idx="10"/>
          </p:nvPr>
        </p:nvSpPr>
        <p:spPr/>
        <p:txBody>
          <a:bodyPr/>
          <a:lstStyle>
            <a:lvl1pPr>
              <a:defRPr/>
            </a:lvl1pPr>
          </a:lstStyle>
          <a:p>
            <a:endParaRPr lang="en-US" altLang="ja-JP"/>
          </a:p>
        </p:txBody>
      </p:sp>
      <p:sp>
        <p:nvSpPr>
          <p:cNvPr id="6" name="Footer Placeholder 5">
            <a:extLst>
              <a:ext uri="{FF2B5EF4-FFF2-40B4-BE49-F238E27FC236}">
                <a16:creationId xmlns:a16="http://schemas.microsoft.com/office/drawing/2014/main" id="{3F957F5D-D34E-E481-F4C9-3C50A2D13766}"/>
              </a:ext>
            </a:extLst>
          </p:cNvPr>
          <p:cNvSpPr>
            <a:spLocks noGrp="1"/>
          </p:cNvSpPr>
          <p:nvPr>
            <p:ph type="ftr" sz="quarter" idx="11"/>
          </p:nvPr>
        </p:nvSpPr>
        <p:spPr/>
        <p:txBody>
          <a:bodyPr/>
          <a:lstStyle>
            <a:lvl1pPr>
              <a:defRPr/>
            </a:lvl1pPr>
          </a:lstStyle>
          <a:p>
            <a:endParaRPr lang="en-US" altLang="ja-JP"/>
          </a:p>
        </p:txBody>
      </p:sp>
      <p:sp>
        <p:nvSpPr>
          <p:cNvPr id="7" name="Slide Number Placeholder 6">
            <a:extLst>
              <a:ext uri="{FF2B5EF4-FFF2-40B4-BE49-F238E27FC236}">
                <a16:creationId xmlns:a16="http://schemas.microsoft.com/office/drawing/2014/main" id="{C8FAB63E-1D56-E614-B66E-DC0F092B04A8}"/>
              </a:ext>
            </a:extLst>
          </p:cNvPr>
          <p:cNvSpPr>
            <a:spLocks noGrp="1"/>
          </p:cNvSpPr>
          <p:nvPr>
            <p:ph type="sldNum" sz="quarter" idx="12"/>
          </p:nvPr>
        </p:nvSpPr>
        <p:spPr/>
        <p:txBody>
          <a:bodyPr/>
          <a:lstStyle>
            <a:lvl1pPr>
              <a:defRPr/>
            </a:lvl1pPr>
          </a:lstStyle>
          <a:p>
            <a:fld id="{D7DA355C-BF18-43DB-90D1-39B6890F0B4F}" type="slidenum">
              <a:rPr lang="en-US" altLang="ja-JP"/>
              <a:pPr/>
              <a:t>‹#›</a:t>
            </a:fld>
            <a:endParaRPr lang="en-US" altLang="ja-JP"/>
          </a:p>
        </p:txBody>
      </p:sp>
    </p:spTree>
    <p:extLst>
      <p:ext uri="{BB962C8B-B14F-4D97-AF65-F5344CB8AC3E}">
        <p14:creationId xmlns:p14="http://schemas.microsoft.com/office/powerpoint/2010/main" val="949339660"/>
      </p:ext>
    </p:extLst>
  </p:cSld>
  <p:clrMapOvr>
    <a:masterClrMapping/>
  </p:clrMapOvr>
  <p:transition spd="med">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256A7-919B-0AE6-F85F-8E558B8FAED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93924B-4A83-8CBB-B8DB-288B1F88A1E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C99986A-28D5-D1FC-AA2F-CCE72DF51A7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1BF64A-4E97-422A-6F9E-A14F94091145}"/>
              </a:ext>
            </a:extLst>
          </p:cNvPr>
          <p:cNvSpPr>
            <a:spLocks noGrp="1"/>
          </p:cNvSpPr>
          <p:nvPr>
            <p:ph type="dt" sz="half" idx="10"/>
          </p:nvPr>
        </p:nvSpPr>
        <p:spPr/>
        <p:txBody>
          <a:bodyPr/>
          <a:lstStyle>
            <a:lvl1pPr>
              <a:defRPr/>
            </a:lvl1pPr>
          </a:lstStyle>
          <a:p>
            <a:endParaRPr lang="en-US" altLang="ja-JP"/>
          </a:p>
        </p:txBody>
      </p:sp>
      <p:sp>
        <p:nvSpPr>
          <p:cNvPr id="6" name="Footer Placeholder 5">
            <a:extLst>
              <a:ext uri="{FF2B5EF4-FFF2-40B4-BE49-F238E27FC236}">
                <a16:creationId xmlns:a16="http://schemas.microsoft.com/office/drawing/2014/main" id="{25401367-39AC-2293-806E-F3D535EA502A}"/>
              </a:ext>
            </a:extLst>
          </p:cNvPr>
          <p:cNvSpPr>
            <a:spLocks noGrp="1"/>
          </p:cNvSpPr>
          <p:nvPr>
            <p:ph type="ftr" sz="quarter" idx="11"/>
          </p:nvPr>
        </p:nvSpPr>
        <p:spPr/>
        <p:txBody>
          <a:bodyPr/>
          <a:lstStyle>
            <a:lvl1pPr>
              <a:defRPr/>
            </a:lvl1pPr>
          </a:lstStyle>
          <a:p>
            <a:endParaRPr lang="en-US" altLang="ja-JP"/>
          </a:p>
        </p:txBody>
      </p:sp>
      <p:sp>
        <p:nvSpPr>
          <p:cNvPr id="7" name="Slide Number Placeholder 6">
            <a:extLst>
              <a:ext uri="{FF2B5EF4-FFF2-40B4-BE49-F238E27FC236}">
                <a16:creationId xmlns:a16="http://schemas.microsoft.com/office/drawing/2014/main" id="{9D1AE401-0680-AAD1-5E40-966F2104ADF5}"/>
              </a:ext>
            </a:extLst>
          </p:cNvPr>
          <p:cNvSpPr>
            <a:spLocks noGrp="1"/>
          </p:cNvSpPr>
          <p:nvPr>
            <p:ph type="sldNum" sz="quarter" idx="12"/>
          </p:nvPr>
        </p:nvSpPr>
        <p:spPr/>
        <p:txBody>
          <a:bodyPr/>
          <a:lstStyle>
            <a:lvl1pPr>
              <a:defRPr/>
            </a:lvl1pPr>
          </a:lstStyle>
          <a:p>
            <a:fld id="{B8206404-A6D4-4F33-8BC8-80937061B15C}" type="slidenum">
              <a:rPr lang="en-US" altLang="ja-JP"/>
              <a:pPr/>
              <a:t>‹#›</a:t>
            </a:fld>
            <a:endParaRPr lang="en-US" altLang="ja-JP"/>
          </a:p>
        </p:txBody>
      </p:sp>
    </p:spTree>
    <p:extLst>
      <p:ext uri="{BB962C8B-B14F-4D97-AF65-F5344CB8AC3E}">
        <p14:creationId xmlns:p14="http://schemas.microsoft.com/office/powerpoint/2010/main" val="3075246173"/>
      </p:ext>
    </p:extLst>
  </p:cSld>
  <p:clrMapOvr>
    <a:masterClrMapping/>
  </p:clrMapOvr>
  <p:transition spd="med">
    <p:blinds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9F969"/>
            </a:gs>
            <a:gs pos="100000">
              <a:srgbClr val="99FF66"/>
            </a:gs>
          </a:gsLst>
          <a:lin ang="189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856F878-FF19-5BE3-81C6-5AD171135FC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48833A84-CB91-6166-66C2-F12296096D0F}"/>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9960766A-ECE9-2D8F-87D1-AE63575867D5}"/>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9A8B8D56-F219-27F1-418C-167FD9097938}"/>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66DD9F02-F9E1-FF9C-C15D-D727AE51685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F222FCA-6035-4A9A-89B6-2695CB8E651F}"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blinds dir="vert"/>
  </p:transition>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2pPr>
      <a:lvl3pPr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3pPr>
      <a:lvl4pPr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4pPr>
      <a:lvl5pPr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dailyinfo.co.uk/images/dragon%20reading.gi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oakinheritance.com/images/largepics/stool.jp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magickeys.com/book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2" name="Rectangle 24">
            <a:extLst>
              <a:ext uri="{FF2B5EF4-FFF2-40B4-BE49-F238E27FC236}">
                <a16:creationId xmlns:a16="http://schemas.microsoft.com/office/drawing/2014/main" id="{8C24EDC8-D88C-C7E8-5708-CB385F833161}"/>
              </a:ext>
            </a:extLst>
          </p:cNvPr>
          <p:cNvSpPr>
            <a:spLocks noGrp="1" noChangeArrowheads="1"/>
          </p:cNvSpPr>
          <p:nvPr>
            <p:ph type="ctrTitle"/>
          </p:nvPr>
        </p:nvSpPr>
        <p:spPr>
          <a:xfrm>
            <a:off x="611188" y="549275"/>
            <a:ext cx="7772400" cy="1470025"/>
          </a:xfrm>
        </p:spPr>
        <p:txBody>
          <a:bodyPr anchor="ctr"/>
          <a:lstStyle/>
          <a:p>
            <a:r>
              <a:rPr lang="en-US" altLang="ja-JP" sz="4000"/>
              <a:t>The Power of Reading</a:t>
            </a:r>
            <a:br>
              <a:rPr lang="en-US" altLang="ja-JP" sz="4000"/>
            </a:br>
            <a:r>
              <a:rPr lang="en-US" altLang="ja-JP" sz="4000"/>
              <a:t>A Presentation </a:t>
            </a:r>
            <a:br>
              <a:rPr lang="en-US" altLang="ja-JP" sz="4000"/>
            </a:br>
            <a:r>
              <a:rPr lang="en-US" altLang="ja-JP" sz="4000"/>
              <a:t>by Dr. Charles Cabell</a:t>
            </a:r>
          </a:p>
        </p:txBody>
      </p:sp>
      <p:sp>
        <p:nvSpPr>
          <p:cNvPr id="2073" name="Rectangle 25">
            <a:extLst>
              <a:ext uri="{FF2B5EF4-FFF2-40B4-BE49-F238E27FC236}">
                <a16:creationId xmlns:a16="http://schemas.microsoft.com/office/drawing/2014/main" id="{61EA590A-17CE-296E-3B0B-4043885CD2FE}"/>
              </a:ext>
            </a:extLst>
          </p:cNvPr>
          <p:cNvSpPr>
            <a:spLocks noGrp="1" noChangeArrowheads="1"/>
          </p:cNvSpPr>
          <p:nvPr>
            <p:ph type="subTitle" idx="1"/>
          </p:nvPr>
        </p:nvSpPr>
        <p:spPr>
          <a:xfrm>
            <a:off x="1331913" y="4365625"/>
            <a:ext cx="6400800" cy="1752600"/>
          </a:xfrm>
        </p:spPr>
        <p:txBody>
          <a:bodyPr/>
          <a:lstStyle/>
          <a:p>
            <a:endParaRPr lang="en-US" altLang="ja-JP" sz="3200"/>
          </a:p>
          <a:p>
            <a:r>
              <a:rPr lang="en-US" altLang="ja-JP" sz="3200"/>
              <a:t>Based on the work of</a:t>
            </a:r>
          </a:p>
          <a:p>
            <a:r>
              <a:rPr lang="en-US" altLang="ja-JP" sz="3200"/>
              <a:t>Stephen Krashen</a:t>
            </a:r>
          </a:p>
        </p:txBody>
      </p:sp>
      <p:pic>
        <p:nvPicPr>
          <p:cNvPr id="2075" name="Picture 27">
            <a:hlinkClick r:id="rId2"/>
            <a:extLst>
              <a:ext uri="{FF2B5EF4-FFF2-40B4-BE49-F238E27FC236}">
                <a16:creationId xmlns:a16="http://schemas.microsoft.com/office/drawing/2014/main" id="{F602500B-8057-9DE1-43FE-4F7E251F0A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2276475"/>
            <a:ext cx="3025775" cy="2365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32" fill="hold" nodeType="clickEffect">
                                  <p:stCondLst>
                                    <p:cond delay="0"/>
                                  </p:stCondLst>
                                  <p:childTnLst>
                                    <p:set>
                                      <p:cBhvr>
                                        <p:cTn id="6" dur="1" fill="hold">
                                          <p:stCondLst>
                                            <p:cond delay="0"/>
                                          </p:stCondLst>
                                        </p:cTn>
                                        <p:tgtEl>
                                          <p:spTgt spid="2075"/>
                                        </p:tgtEl>
                                        <p:attrNameLst>
                                          <p:attrName>style.visibility</p:attrName>
                                        </p:attrNameLst>
                                      </p:cBhvr>
                                      <p:to>
                                        <p:strVal val="visible"/>
                                      </p:to>
                                    </p:set>
                                    <p:animEffect transition="in" filter="circle(out)">
                                      <p:cBhvr>
                                        <p:cTn id="7" dur="2000"/>
                                        <p:tgtEl>
                                          <p:spTgt spid="2075"/>
                                        </p:tgtEl>
                                      </p:cBhvr>
                                    </p:animEffect>
                                  </p:childTnLst>
                                </p:cTn>
                              </p:par>
                              <p:par>
                                <p:cTn id="8" presetID="21" presetClass="entr" presetSubtype="4" fill="hold" nodeType="withEffect">
                                  <p:stCondLst>
                                    <p:cond delay="0"/>
                                  </p:stCondLst>
                                  <p:childTnLst>
                                    <p:set>
                                      <p:cBhvr>
                                        <p:cTn id="9" dur="1" fill="hold">
                                          <p:stCondLst>
                                            <p:cond delay="0"/>
                                          </p:stCondLst>
                                        </p:cTn>
                                        <p:tgtEl>
                                          <p:spTgt spid="2073">
                                            <p:txEl>
                                              <p:pRg st="1" end="1"/>
                                            </p:txEl>
                                          </p:spTgt>
                                        </p:tgtEl>
                                        <p:attrNameLst>
                                          <p:attrName>style.visibility</p:attrName>
                                        </p:attrNameLst>
                                      </p:cBhvr>
                                      <p:to>
                                        <p:strVal val="visible"/>
                                      </p:to>
                                    </p:set>
                                    <p:animEffect transition="in" filter="wheel(4)">
                                      <p:cBhvr>
                                        <p:cTn id="10" dur="1000"/>
                                        <p:tgtEl>
                                          <p:spTgt spid="2073">
                                            <p:txEl>
                                              <p:pRg st="1" end="1"/>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2073">
                                            <p:txEl>
                                              <p:pRg st="2" end="2"/>
                                            </p:txEl>
                                          </p:spTgt>
                                        </p:tgtEl>
                                        <p:attrNameLst>
                                          <p:attrName>style.visibility</p:attrName>
                                        </p:attrNameLst>
                                      </p:cBhvr>
                                      <p:to>
                                        <p:strVal val="visible"/>
                                      </p:to>
                                    </p:set>
                                    <p:animEffect transition="in" filter="wheel(4)">
                                      <p:cBhvr>
                                        <p:cTn id="13" dur="1000"/>
                                        <p:tgtEl>
                                          <p:spTgt spid="20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6458ED7A-C796-BF15-7FD3-3DA20D560D9B}"/>
              </a:ext>
            </a:extLst>
          </p:cNvPr>
          <p:cNvSpPr>
            <a:spLocks noGrp="1" noChangeArrowheads="1"/>
          </p:cNvSpPr>
          <p:nvPr>
            <p:ph type="title"/>
          </p:nvPr>
        </p:nvSpPr>
        <p:spPr/>
        <p:txBody>
          <a:bodyPr/>
          <a:lstStyle/>
          <a:p>
            <a:r>
              <a:rPr lang="en-US" altLang="ja-JP" sz="4000"/>
              <a:t>This is Keiko. She has a problem</a:t>
            </a:r>
          </a:p>
        </p:txBody>
      </p:sp>
      <p:pic>
        <p:nvPicPr>
          <p:cNvPr id="57349" name="Picture 5">
            <a:extLst>
              <a:ext uri="{FF2B5EF4-FFF2-40B4-BE49-F238E27FC236}">
                <a16:creationId xmlns:a16="http://schemas.microsoft.com/office/drawing/2014/main" id="{73FCDAD2-BDDF-2B17-4FB4-EED3172B0F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557338"/>
            <a:ext cx="4465637" cy="3349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blinds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2A06BAD4-6CF7-A387-1F91-99E1092DF671}"/>
              </a:ext>
            </a:extLst>
          </p:cNvPr>
          <p:cNvSpPr>
            <a:spLocks noGrp="1" noChangeArrowheads="1"/>
          </p:cNvSpPr>
          <p:nvPr>
            <p:ph type="title"/>
          </p:nvPr>
        </p:nvSpPr>
        <p:spPr/>
        <p:txBody>
          <a:bodyPr/>
          <a:lstStyle/>
          <a:p>
            <a:r>
              <a:rPr lang="en-US" altLang="ja-JP" sz="4000"/>
              <a:t>Keiko wants to improve her English</a:t>
            </a:r>
          </a:p>
        </p:txBody>
      </p:sp>
      <p:sp>
        <p:nvSpPr>
          <p:cNvPr id="59395" name="Rectangle 3">
            <a:extLst>
              <a:ext uri="{FF2B5EF4-FFF2-40B4-BE49-F238E27FC236}">
                <a16:creationId xmlns:a16="http://schemas.microsoft.com/office/drawing/2014/main" id="{D4E235E8-E0A8-D306-4F33-EE26B7510340}"/>
              </a:ext>
            </a:extLst>
          </p:cNvPr>
          <p:cNvSpPr>
            <a:spLocks noGrp="1" noChangeArrowheads="1"/>
          </p:cNvSpPr>
          <p:nvPr>
            <p:ph type="body" idx="1"/>
          </p:nvPr>
        </p:nvSpPr>
        <p:spPr>
          <a:xfrm>
            <a:off x="457200" y="1600200"/>
            <a:ext cx="8218488" cy="4276725"/>
          </a:xfrm>
        </p:spPr>
        <p:txBody>
          <a:bodyPr/>
          <a:lstStyle/>
          <a:p>
            <a:pPr>
              <a:lnSpc>
                <a:spcPct val="90000"/>
              </a:lnSpc>
            </a:pPr>
            <a:r>
              <a:rPr lang="en-US" altLang="ja-JP"/>
              <a:t>She studied English for six years in Jr. High and in High School.</a:t>
            </a:r>
          </a:p>
          <a:p>
            <a:pPr>
              <a:lnSpc>
                <a:spcPct val="90000"/>
              </a:lnSpc>
            </a:pPr>
            <a:r>
              <a:rPr lang="en-US" altLang="ja-JP"/>
              <a:t>She bought several books on English Grammar.</a:t>
            </a:r>
          </a:p>
          <a:p>
            <a:pPr>
              <a:lnSpc>
                <a:spcPct val="90000"/>
              </a:lnSpc>
            </a:pPr>
            <a:r>
              <a:rPr lang="en-US" altLang="ja-JP"/>
              <a:t>She studied vocabulary on the train</a:t>
            </a:r>
          </a:p>
          <a:p>
            <a:pPr>
              <a:lnSpc>
                <a:spcPct val="90000"/>
              </a:lnSpc>
            </a:pPr>
            <a:r>
              <a:rPr lang="en-US" altLang="ja-JP"/>
              <a:t>She bought an electronic dictionary</a:t>
            </a:r>
          </a:p>
          <a:p>
            <a:pPr>
              <a:lnSpc>
                <a:spcPct val="90000"/>
              </a:lnSpc>
            </a:pPr>
            <a:r>
              <a:rPr lang="en-US" altLang="ja-JP"/>
              <a:t>She even went to an English Conversation School.</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1000" fill="hold"/>
                                        <p:tgtEl>
                                          <p:spTgt spid="59395">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59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1000" fill="hold"/>
                                        <p:tgtEl>
                                          <p:spTgt spid="59395">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593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1000" fill="hold"/>
                                        <p:tgtEl>
                                          <p:spTgt spid="59395">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593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59395">
                                            <p:txEl>
                                              <p:pRg st="3" end="3"/>
                                            </p:txEl>
                                          </p:spTgt>
                                        </p:tgtEl>
                                        <p:attrNameLst>
                                          <p:attrName>style.visibility</p:attrName>
                                        </p:attrNameLst>
                                      </p:cBhvr>
                                      <p:to>
                                        <p:strVal val="visible"/>
                                      </p:to>
                                    </p:set>
                                    <p:anim calcmode="lin" valueType="num">
                                      <p:cBhvr additive="base">
                                        <p:cTn id="25" dur="1000" fill="hold"/>
                                        <p:tgtEl>
                                          <p:spTgt spid="59395">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593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59395">
                                            <p:txEl>
                                              <p:pRg st="4" end="4"/>
                                            </p:txEl>
                                          </p:spTgt>
                                        </p:tgtEl>
                                        <p:attrNameLst>
                                          <p:attrName>style.visibility</p:attrName>
                                        </p:attrNameLst>
                                      </p:cBhvr>
                                      <p:to>
                                        <p:strVal val="visible"/>
                                      </p:to>
                                    </p:set>
                                    <p:anim calcmode="lin" valueType="num">
                                      <p:cBhvr additive="base">
                                        <p:cTn id="31" dur="1000" fill="hold"/>
                                        <p:tgtEl>
                                          <p:spTgt spid="59395">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5939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D703D08-81FA-FD7B-893C-3D58B90BDFD5}"/>
              </a:ext>
            </a:extLst>
          </p:cNvPr>
          <p:cNvSpPr>
            <a:spLocks noGrp="1" noChangeArrowheads="1"/>
          </p:cNvSpPr>
          <p:nvPr>
            <p:ph type="title"/>
          </p:nvPr>
        </p:nvSpPr>
        <p:spPr>
          <a:xfrm>
            <a:off x="457200" y="274638"/>
            <a:ext cx="8218488" cy="5241925"/>
          </a:xfrm>
        </p:spPr>
        <p:txBody>
          <a:bodyPr/>
          <a:lstStyle/>
          <a:p>
            <a:r>
              <a:rPr lang="en-US" altLang="ja-JP"/>
              <a:t>Still, she still has trouble listening, understanding, reading and writing. </a:t>
            </a:r>
            <a:br>
              <a:rPr lang="en-US" altLang="ja-JP"/>
            </a:br>
            <a:br>
              <a:rPr lang="en-US" altLang="ja-JP"/>
            </a:br>
            <a:r>
              <a:rPr lang="en-US" altLang="ja-JP"/>
              <a:t>What should she do?</a:t>
            </a:r>
          </a:p>
        </p:txBody>
      </p:sp>
    </p:spTree>
  </p:cSld>
  <p:clrMapOvr>
    <a:masterClrMapping/>
  </p:clrMapOvr>
  <p:transition spd="med">
    <p:blinds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DA087236-7892-EC0F-8352-698D49D8BA2E}"/>
              </a:ext>
            </a:extLst>
          </p:cNvPr>
          <p:cNvSpPr>
            <a:spLocks noGrp="1" noChangeArrowheads="1"/>
          </p:cNvSpPr>
          <p:nvPr>
            <p:ph type="title"/>
          </p:nvPr>
        </p:nvSpPr>
        <p:spPr>
          <a:xfrm>
            <a:off x="457200" y="274638"/>
            <a:ext cx="8291513" cy="5891212"/>
          </a:xfrm>
        </p:spPr>
        <p:txBody>
          <a:bodyPr/>
          <a:lstStyle/>
          <a:p>
            <a:r>
              <a:rPr lang="en-US" altLang="ja-JP"/>
              <a:t>The Best Way for Keiko to improve her English is to learn how to read English for fun! </a:t>
            </a:r>
            <a:br>
              <a:rPr lang="en-US" altLang="ja-JP"/>
            </a:br>
            <a:br>
              <a:rPr lang="en-US" altLang="ja-JP"/>
            </a:br>
            <a:r>
              <a:rPr lang="en-US" altLang="ja-JP"/>
              <a:t>Let me explain. </a:t>
            </a:r>
          </a:p>
        </p:txBody>
      </p:sp>
    </p:spTree>
  </p:cSld>
  <p:clrMapOvr>
    <a:masterClrMapping/>
  </p:clrMapOvr>
  <p:transition spd="med">
    <p:blinds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31B9314-F535-1A75-8F48-83B48E60DDF3}"/>
              </a:ext>
            </a:extLst>
          </p:cNvPr>
          <p:cNvSpPr>
            <a:spLocks noGrp="1" noChangeArrowheads="1"/>
          </p:cNvSpPr>
          <p:nvPr>
            <p:ph type="title"/>
          </p:nvPr>
        </p:nvSpPr>
        <p:spPr>
          <a:xfrm>
            <a:off x="-252413" y="0"/>
            <a:ext cx="9685338" cy="1125538"/>
          </a:xfrm>
        </p:spPr>
        <p:txBody>
          <a:bodyPr/>
          <a:lstStyle/>
          <a:p>
            <a:r>
              <a:rPr lang="en-US" altLang="ja-JP" sz="4800"/>
              <a:t>Free Voluntary Reading (FVR)</a:t>
            </a:r>
          </a:p>
        </p:txBody>
      </p:sp>
      <p:sp>
        <p:nvSpPr>
          <p:cNvPr id="17411" name="Rectangle 3">
            <a:extLst>
              <a:ext uri="{FF2B5EF4-FFF2-40B4-BE49-F238E27FC236}">
                <a16:creationId xmlns:a16="http://schemas.microsoft.com/office/drawing/2014/main" id="{0710BC09-1CDB-D7A1-DAC5-C260BDBA50CF}"/>
              </a:ext>
            </a:extLst>
          </p:cNvPr>
          <p:cNvSpPr>
            <a:spLocks noGrp="1" noChangeArrowheads="1"/>
          </p:cNvSpPr>
          <p:nvPr>
            <p:ph type="body" idx="1"/>
          </p:nvPr>
        </p:nvSpPr>
        <p:spPr>
          <a:xfrm>
            <a:off x="539750" y="2852738"/>
            <a:ext cx="7991475" cy="3384550"/>
          </a:xfrm>
        </p:spPr>
        <p:txBody>
          <a:bodyPr/>
          <a:lstStyle/>
          <a:p>
            <a:r>
              <a:rPr lang="en-US" altLang="ja-JP"/>
              <a:t>Reading because you want to read</a:t>
            </a:r>
          </a:p>
          <a:p>
            <a:r>
              <a:rPr lang="en-US" altLang="ja-JP"/>
              <a:t>Reading what YOU want to read</a:t>
            </a:r>
          </a:p>
          <a:p>
            <a:r>
              <a:rPr lang="en-US" altLang="ja-JP"/>
              <a:t>No Book Reports</a:t>
            </a:r>
          </a:p>
          <a:p>
            <a:r>
              <a:rPr lang="en-US" altLang="ja-JP"/>
              <a:t>You can read magazines, comic books </a:t>
            </a:r>
            <a:r>
              <a:rPr lang="ja-JP" altLang="en-US"/>
              <a:t>（漫画）</a:t>
            </a:r>
            <a:r>
              <a:rPr lang="en-US" altLang="ja-JP"/>
              <a:t>, children’s books, anything you want.</a:t>
            </a:r>
          </a:p>
        </p:txBody>
      </p:sp>
      <p:sp>
        <p:nvSpPr>
          <p:cNvPr id="17412" name="Rectangle 4">
            <a:extLst>
              <a:ext uri="{FF2B5EF4-FFF2-40B4-BE49-F238E27FC236}">
                <a16:creationId xmlns:a16="http://schemas.microsoft.com/office/drawing/2014/main" id="{ABE78442-3B03-5B74-3D9D-7168E8CC6143}"/>
              </a:ext>
            </a:extLst>
          </p:cNvPr>
          <p:cNvSpPr>
            <a:spLocks noChangeArrowheads="1"/>
          </p:cNvSpPr>
          <p:nvPr/>
        </p:nvSpPr>
        <p:spPr bwMode="auto">
          <a:xfrm>
            <a:off x="2484438" y="1412875"/>
            <a:ext cx="396081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4000">
                <a:solidFill>
                  <a:schemeClr val="tx2"/>
                </a:solidFill>
              </a:rPr>
              <a:t>自由自発的読書</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1000" fill="hold"/>
                                        <p:tgtEl>
                                          <p:spTgt spid="17412"/>
                                        </p:tgtEl>
                                        <p:attrNameLst>
                                          <p:attrName>ppt_x</p:attrName>
                                        </p:attrNameLst>
                                      </p:cBhvr>
                                      <p:tavLst>
                                        <p:tav tm="0">
                                          <p:val>
                                            <p:strVal val="1+#ppt_w/2"/>
                                          </p:val>
                                        </p:tav>
                                        <p:tav tm="100000">
                                          <p:val>
                                            <p:strVal val="#ppt_x"/>
                                          </p:val>
                                        </p:tav>
                                      </p:tavLst>
                                    </p:anim>
                                    <p:anim calcmode="lin" valueType="num">
                                      <p:cBhvr additive="base">
                                        <p:cTn id="8" dur="10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5" presetClass="entr" presetSubtype="0" fill="hold"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 calcmode="lin" valueType="num">
                                      <p:cBhvr>
                                        <p:cTn id="13" dur="10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17411">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1741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741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5" presetClass="entr" presetSubtype="0" fill="hold" nodeType="clickEffect">
                                  <p:stCondLst>
                                    <p:cond delay="0"/>
                                  </p:stCondLst>
                                  <p:childTnLst>
                                    <p:set>
                                      <p:cBhvr>
                                        <p:cTn id="20" dur="1" fill="hold">
                                          <p:stCondLst>
                                            <p:cond delay="0"/>
                                          </p:stCondLst>
                                        </p:cTn>
                                        <p:tgtEl>
                                          <p:spTgt spid="17411">
                                            <p:txEl>
                                              <p:pRg st="1" end="1"/>
                                            </p:txEl>
                                          </p:spTgt>
                                        </p:tgtEl>
                                        <p:attrNameLst>
                                          <p:attrName>style.visibility</p:attrName>
                                        </p:attrNameLst>
                                      </p:cBhvr>
                                      <p:to>
                                        <p:strVal val="visible"/>
                                      </p:to>
                                    </p:set>
                                    <p:anim calcmode="lin" valueType="num">
                                      <p:cBhvr>
                                        <p:cTn id="21" dur="1000" fill="hold"/>
                                        <p:tgtEl>
                                          <p:spTgt spid="17411">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17411">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1741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1741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5" presetClass="entr" presetSubtype="0" fill="hold" nodeType="clickEffect">
                                  <p:stCondLst>
                                    <p:cond delay="0"/>
                                  </p:stCondLst>
                                  <p:childTnLst>
                                    <p:set>
                                      <p:cBhvr>
                                        <p:cTn id="28" dur="1" fill="hold">
                                          <p:stCondLst>
                                            <p:cond delay="0"/>
                                          </p:stCondLst>
                                        </p:cTn>
                                        <p:tgtEl>
                                          <p:spTgt spid="17411">
                                            <p:txEl>
                                              <p:pRg st="2" end="2"/>
                                            </p:txEl>
                                          </p:spTgt>
                                        </p:tgtEl>
                                        <p:attrNameLst>
                                          <p:attrName>style.visibility</p:attrName>
                                        </p:attrNameLst>
                                      </p:cBhvr>
                                      <p:to>
                                        <p:strVal val="visible"/>
                                      </p:to>
                                    </p:set>
                                    <p:anim calcmode="lin" valueType="num">
                                      <p:cBhvr>
                                        <p:cTn id="29" dur="10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17411">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1741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1741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5" presetClass="entr" presetSubtype="0" fill="hold" nodeType="clickEffect">
                                  <p:stCondLst>
                                    <p:cond delay="0"/>
                                  </p:stCondLst>
                                  <p:childTnLst>
                                    <p:set>
                                      <p:cBhvr>
                                        <p:cTn id="36" dur="1" fill="hold">
                                          <p:stCondLst>
                                            <p:cond delay="0"/>
                                          </p:stCondLst>
                                        </p:cTn>
                                        <p:tgtEl>
                                          <p:spTgt spid="17411">
                                            <p:txEl>
                                              <p:pRg st="3" end="3"/>
                                            </p:txEl>
                                          </p:spTgt>
                                        </p:tgtEl>
                                        <p:attrNameLst>
                                          <p:attrName>style.visibility</p:attrName>
                                        </p:attrNameLst>
                                      </p:cBhvr>
                                      <p:to>
                                        <p:strVal val="visible"/>
                                      </p:to>
                                    </p:set>
                                    <p:anim calcmode="lin" valueType="num">
                                      <p:cBhvr>
                                        <p:cTn id="37" dur="10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17411">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1741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17411">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174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AEE2FD9-EC8F-C821-CACD-6836E7E16A97}"/>
              </a:ext>
            </a:extLst>
          </p:cNvPr>
          <p:cNvSpPr>
            <a:spLocks noGrp="1" noChangeArrowheads="1"/>
          </p:cNvSpPr>
          <p:nvPr>
            <p:ph type="title"/>
          </p:nvPr>
        </p:nvSpPr>
        <p:spPr/>
        <p:txBody>
          <a:bodyPr/>
          <a:lstStyle/>
          <a:p>
            <a:r>
              <a:rPr lang="en-US" altLang="ja-JP" sz="4000"/>
              <a:t>Reading English </a:t>
            </a:r>
            <a:br>
              <a:rPr lang="en-US" altLang="ja-JP" sz="4000"/>
            </a:br>
            <a:r>
              <a:rPr lang="en-US" altLang="ja-JP" sz="4000"/>
              <a:t>without a Dictionary</a:t>
            </a:r>
            <a:endParaRPr lang="en-US" altLang="en-US" sz="4000"/>
          </a:p>
        </p:txBody>
      </p:sp>
      <p:sp>
        <p:nvSpPr>
          <p:cNvPr id="72707" name="Rectangle 3">
            <a:extLst>
              <a:ext uri="{FF2B5EF4-FFF2-40B4-BE49-F238E27FC236}">
                <a16:creationId xmlns:a16="http://schemas.microsoft.com/office/drawing/2014/main" id="{70430730-B00D-DD76-E299-5B1530A03D92}"/>
              </a:ext>
            </a:extLst>
          </p:cNvPr>
          <p:cNvSpPr>
            <a:spLocks noGrp="1" noChangeArrowheads="1"/>
          </p:cNvSpPr>
          <p:nvPr>
            <p:ph type="body" idx="1"/>
          </p:nvPr>
        </p:nvSpPr>
        <p:spPr/>
        <p:txBody>
          <a:bodyPr/>
          <a:lstStyle/>
          <a:p>
            <a:pPr>
              <a:buFontTx/>
              <a:buNone/>
            </a:pPr>
            <a:endParaRPr lang="en-US" altLang="ja-JP">
              <a:solidFill>
                <a:srgbClr val="FF3300"/>
              </a:solidFill>
            </a:endParaRPr>
          </a:p>
          <a:p>
            <a:r>
              <a:rPr lang="en-US" altLang="ja-JP"/>
              <a:t>Did you learn to read Japanese with a dictionary?</a:t>
            </a:r>
          </a:p>
          <a:p>
            <a:r>
              <a:rPr lang="en-US" altLang="ja-JP"/>
              <a:t>How did you understand new words?</a:t>
            </a:r>
          </a:p>
          <a:p>
            <a:r>
              <a:rPr lang="en-US" altLang="ja-JP"/>
              <a:t>What kinds of books did you read when you started reading Japanese?</a:t>
            </a:r>
          </a:p>
          <a:p>
            <a:r>
              <a:rPr lang="en-US" altLang="ja-JP"/>
              <a:t>Have you ever read a book in English (with no Japanese words)?</a:t>
            </a:r>
          </a:p>
          <a:p>
            <a:pPr>
              <a:buFontTx/>
              <a:buNone/>
            </a:pPr>
            <a:endParaRPr lang="en-US" alt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2707">
                                            <p:txEl>
                                              <p:pRg st="1" end="1"/>
                                            </p:txEl>
                                          </p:spTgt>
                                        </p:tgtEl>
                                        <p:attrNameLst>
                                          <p:attrName>style.visibility</p:attrName>
                                        </p:attrNameLst>
                                      </p:cBhvr>
                                      <p:to>
                                        <p:strVal val="visible"/>
                                      </p:to>
                                    </p:set>
                                    <p:animEffect transition="in" filter="wipe(left)">
                                      <p:cBhvr>
                                        <p:cTn id="7" dur="500"/>
                                        <p:tgtEl>
                                          <p:spTgt spid="7270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2707">
                                            <p:txEl>
                                              <p:pRg st="2" end="2"/>
                                            </p:txEl>
                                          </p:spTgt>
                                        </p:tgtEl>
                                        <p:attrNameLst>
                                          <p:attrName>style.visibility</p:attrName>
                                        </p:attrNameLst>
                                      </p:cBhvr>
                                      <p:to>
                                        <p:strVal val="visible"/>
                                      </p:to>
                                    </p:set>
                                    <p:animEffect transition="in" filter="wipe(left)">
                                      <p:cBhvr>
                                        <p:cTn id="12" dur="500"/>
                                        <p:tgtEl>
                                          <p:spTgt spid="7270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2707">
                                            <p:txEl>
                                              <p:pRg st="3" end="3"/>
                                            </p:txEl>
                                          </p:spTgt>
                                        </p:tgtEl>
                                        <p:attrNameLst>
                                          <p:attrName>style.visibility</p:attrName>
                                        </p:attrNameLst>
                                      </p:cBhvr>
                                      <p:to>
                                        <p:strVal val="visible"/>
                                      </p:to>
                                    </p:set>
                                    <p:animEffect transition="in" filter="wipe(left)">
                                      <p:cBhvr>
                                        <p:cTn id="17" dur="500"/>
                                        <p:tgtEl>
                                          <p:spTgt spid="7270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2707">
                                            <p:txEl>
                                              <p:pRg st="4" end="4"/>
                                            </p:txEl>
                                          </p:spTgt>
                                        </p:tgtEl>
                                        <p:attrNameLst>
                                          <p:attrName>style.visibility</p:attrName>
                                        </p:attrNameLst>
                                      </p:cBhvr>
                                      <p:to>
                                        <p:strVal val="visible"/>
                                      </p:to>
                                    </p:set>
                                    <p:animEffect transition="in" filter="wipe(left)">
                                      <p:cBhvr>
                                        <p:cTn id="22" dur="500"/>
                                        <p:tgtEl>
                                          <p:spTgt spid="727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54039E43-B23F-835B-7270-D96E0EC9D72E}"/>
              </a:ext>
            </a:extLst>
          </p:cNvPr>
          <p:cNvSpPr>
            <a:spLocks noGrp="1" noChangeArrowheads="1"/>
          </p:cNvSpPr>
          <p:nvPr>
            <p:ph type="title"/>
          </p:nvPr>
        </p:nvSpPr>
        <p:spPr/>
        <p:txBody>
          <a:bodyPr/>
          <a:lstStyle/>
          <a:p>
            <a:r>
              <a:rPr lang="en-US" altLang="ja-JP" sz="4000"/>
              <a:t>Why should you not </a:t>
            </a:r>
            <a:br>
              <a:rPr lang="en-US" altLang="ja-JP" sz="4000"/>
            </a:br>
            <a:r>
              <a:rPr lang="en-US" altLang="ja-JP" sz="4000"/>
              <a:t>use a dictionary?</a:t>
            </a:r>
            <a:endParaRPr lang="en-US" altLang="en-US" sz="4000"/>
          </a:p>
        </p:txBody>
      </p:sp>
      <p:sp>
        <p:nvSpPr>
          <p:cNvPr id="73731" name="Rectangle 3">
            <a:extLst>
              <a:ext uri="{FF2B5EF4-FFF2-40B4-BE49-F238E27FC236}">
                <a16:creationId xmlns:a16="http://schemas.microsoft.com/office/drawing/2014/main" id="{7A29F1F0-F552-E8A8-91C6-F47F383EA395}"/>
              </a:ext>
            </a:extLst>
          </p:cNvPr>
          <p:cNvSpPr>
            <a:spLocks noGrp="1" noChangeArrowheads="1"/>
          </p:cNvSpPr>
          <p:nvPr>
            <p:ph type="body" idx="1"/>
          </p:nvPr>
        </p:nvSpPr>
        <p:spPr/>
        <p:txBody>
          <a:bodyPr/>
          <a:lstStyle/>
          <a:p>
            <a:r>
              <a:rPr lang="en-US" altLang="ja-JP"/>
              <a:t>Your reading will be too slow</a:t>
            </a:r>
          </a:p>
          <a:p>
            <a:r>
              <a:rPr lang="en-US" altLang="ja-JP"/>
              <a:t>Guessing the meaning of words is a very important part of becoming a good reader</a:t>
            </a:r>
          </a:p>
          <a:p>
            <a:r>
              <a:rPr lang="en-US" altLang="ja-JP"/>
              <a:t>Using a dictionary to look up every word is boring</a:t>
            </a:r>
          </a:p>
          <a:p>
            <a:r>
              <a:rPr lang="en-US" altLang="ja-JP"/>
              <a:t>You can circle words and look them up later to check their meanings</a:t>
            </a:r>
            <a:endParaRPr lang="en-US" alt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wipe(up)">
                                      <p:cBhvr>
                                        <p:cTn id="7" dur="500"/>
                                        <p:tgtEl>
                                          <p:spTgt spid="737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wipe(up)">
                                      <p:cBhvr>
                                        <p:cTn id="12" dur="500"/>
                                        <p:tgtEl>
                                          <p:spTgt spid="737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wipe(up)">
                                      <p:cBhvr>
                                        <p:cTn id="17" dur="500"/>
                                        <p:tgtEl>
                                          <p:spTgt spid="737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wipe(up)">
                                      <p:cBhvr>
                                        <p:cTn id="22" dur="500"/>
                                        <p:tgtEl>
                                          <p:spTgt spid="737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0692083-B741-D47F-2C26-9A651EABC4C7}"/>
              </a:ext>
            </a:extLst>
          </p:cNvPr>
          <p:cNvSpPr>
            <a:spLocks noGrp="1" noChangeArrowheads="1"/>
          </p:cNvSpPr>
          <p:nvPr>
            <p:ph type="title"/>
          </p:nvPr>
        </p:nvSpPr>
        <p:spPr/>
        <p:txBody>
          <a:bodyPr/>
          <a:lstStyle/>
          <a:p>
            <a:r>
              <a:rPr lang="en-US" altLang="ja-JP"/>
              <a:t>Why use FVR?</a:t>
            </a:r>
          </a:p>
        </p:txBody>
      </p:sp>
      <p:sp>
        <p:nvSpPr>
          <p:cNvPr id="18435" name="Rectangle 3">
            <a:extLst>
              <a:ext uri="{FF2B5EF4-FFF2-40B4-BE49-F238E27FC236}">
                <a16:creationId xmlns:a16="http://schemas.microsoft.com/office/drawing/2014/main" id="{B9CBCAA8-7963-C137-3D45-C23892A6823A}"/>
              </a:ext>
            </a:extLst>
          </p:cNvPr>
          <p:cNvSpPr>
            <a:spLocks noGrp="1" noChangeArrowheads="1"/>
          </p:cNvSpPr>
          <p:nvPr>
            <p:ph type="body" idx="1"/>
          </p:nvPr>
        </p:nvSpPr>
        <p:spPr>
          <a:xfrm>
            <a:off x="468313" y="2276475"/>
            <a:ext cx="8280400" cy="3240088"/>
          </a:xfrm>
        </p:spPr>
        <p:txBody>
          <a:bodyPr/>
          <a:lstStyle/>
          <a:p>
            <a:pPr algn="ctr">
              <a:buFontTx/>
              <a:buNone/>
            </a:pPr>
            <a:r>
              <a:rPr lang="en-US" altLang="ja-JP"/>
              <a:t>  In 51 out of 54 comparative studies </a:t>
            </a:r>
          </a:p>
          <a:p>
            <a:endParaRPr lang="en-US" altLang="ja-JP"/>
          </a:p>
          <a:p>
            <a:pPr>
              <a:buFontTx/>
              <a:buNone/>
            </a:pPr>
            <a:r>
              <a:rPr lang="en-US" altLang="ja-JP"/>
              <a:t>  Students who practiced FVR had higher reading scores than students who learned how to read English in the usual (traditional) method.</a:t>
            </a:r>
          </a:p>
          <a:p>
            <a:endParaRPr lang="en-US" altLang="ja-JP"/>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diamond(out)">
                                      <p:cBhvr>
                                        <p:cTn id="7" dur="1000"/>
                                        <p:tgtEl>
                                          <p:spTgt spid="18435">
                                            <p:txEl>
                                              <p:pRg st="0" end="0"/>
                                            </p:txEl>
                                          </p:spTgt>
                                        </p:tgtEl>
                                      </p:cBhvr>
                                    </p:animEffect>
                                  </p:childTnLst>
                                </p:cTn>
                              </p:par>
                            </p:childTnLst>
                          </p:cTn>
                        </p:par>
                        <p:par>
                          <p:cTn id="8" fill="hold" nodeType="afterGroup">
                            <p:stCondLst>
                              <p:cond delay="1000"/>
                            </p:stCondLst>
                            <p:childTnLst>
                              <p:par>
                                <p:cTn id="9" presetID="8" presetClass="entr" presetSubtype="32" fill="hold" nodeType="after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animEffect transition="in" filter="diamond(out)">
                                      <p:cBhvr>
                                        <p:cTn id="11" dur="10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946F607-9063-5EBB-F59D-7718FE0DB8AC}"/>
              </a:ext>
            </a:extLst>
          </p:cNvPr>
          <p:cNvSpPr>
            <a:spLocks noGrp="1" noChangeArrowheads="1"/>
          </p:cNvSpPr>
          <p:nvPr>
            <p:ph type="title"/>
          </p:nvPr>
        </p:nvSpPr>
        <p:spPr/>
        <p:txBody>
          <a:bodyPr/>
          <a:lstStyle/>
          <a:p>
            <a:r>
              <a:rPr lang="ja-JP" altLang="en-US"/>
              <a:t>Ｓｉｎｇａｐｏｒｅ </a:t>
            </a:r>
            <a:r>
              <a:rPr lang="en-US" altLang="ja-JP"/>
              <a:t>Results</a:t>
            </a:r>
          </a:p>
        </p:txBody>
      </p:sp>
      <p:sp>
        <p:nvSpPr>
          <p:cNvPr id="19459" name="Rectangle 3">
            <a:extLst>
              <a:ext uri="{FF2B5EF4-FFF2-40B4-BE49-F238E27FC236}">
                <a16:creationId xmlns:a16="http://schemas.microsoft.com/office/drawing/2014/main" id="{0EF0C6CB-542F-B184-27DC-695B37B074EB}"/>
              </a:ext>
            </a:extLst>
          </p:cNvPr>
          <p:cNvSpPr>
            <a:spLocks noGrp="1" noChangeArrowheads="1"/>
          </p:cNvSpPr>
          <p:nvPr>
            <p:ph type="body" idx="1"/>
          </p:nvPr>
        </p:nvSpPr>
        <p:spPr/>
        <p:txBody>
          <a:bodyPr/>
          <a:lstStyle/>
          <a:p>
            <a:pPr algn="ctr">
              <a:buFontTx/>
              <a:buNone/>
            </a:pPr>
            <a:endParaRPr lang="en-US" altLang="ja-JP"/>
          </a:p>
          <a:p>
            <a:r>
              <a:rPr lang="en-US" altLang="ja-JP"/>
              <a:t>3 studies of 3,000 children aged 6-9</a:t>
            </a:r>
          </a:p>
          <a:p>
            <a:r>
              <a:rPr lang="en-US" altLang="ja-JP"/>
              <a:t>The children participated in a “Reading and English Acquisition Program” </a:t>
            </a:r>
          </a:p>
          <a:p>
            <a:r>
              <a:rPr lang="en-US" altLang="ja-JP"/>
              <a:t>The children who read English for fun learned English better than those who studied in the traditional way.</a:t>
            </a:r>
          </a:p>
        </p:txBody>
      </p:sp>
      <p:sp>
        <p:nvSpPr>
          <p:cNvPr id="19460" name="AutoShape 4">
            <a:extLst>
              <a:ext uri="{FF2B5EF4-FFF2-40B4-BE49-F238E27FC236}">
                <a16:creationId xmlns:a16="http://schemas.microsoft.com/office/drawing/2014/main" id="{37C7A0EB-AABC-941E-64D8-1F54E0800972}"/>
              </a:ext>
            </a:extLst>
          </p:cNvPr>
          <p:cNvSpPr>
            <a:spLocks noChangeArrowheads="1"/>
          </p:cNvSpPr>
          <p:nvPr/>
        </p:nvSpPr>
        <p:spPr bwMode="auto">
          <a:xfrm>
            <a:off x="6372225" y="1341438"/>
            <a:ext cx="2282825" cy="752475"/>
          </a:xfrm>
          <a:prstGeom prst="wedgeRoundRectCallout">
            <a:avLst>
              <a:gd name="adj1" fmla="val -122880"/>
              <a:gd name="adj2" fmla="val 20654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sz="3600"/>
              <a:t>英語習得</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animEffect transition="in" filter="dissolve">
                                      <p:cBhvr>
                                        <p:cTn id="7" dur="500"/>
                                        <p:tgtEl>
                                          <p:spTgt spid="194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dissolve">
                                      <p:cBhvr>
                                        <p:cTn id="12" dur="500"/>
                                        <p:tgtEl>
                                          <p:spTgt spid="194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animEffect transition="in" filter="dissolve">
                                      <p:cBhvr>
                                        <p:cTn id="17" dur="500"/>
                                        <p:tgtEl>
                                          <p:spTgt spid="194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nodeType="clickEffect">
                                  <p:stCondLst>
                                    <p:cond delay="0"/>
                                  </p:stCondLst>
                                  <p:childTnLst>
                                    <p:set>
                                      <p:cBhvr>
                                        <p:cTn id="21" dur="1" fill="hold">
                                          <p:stCondLst>
                                            <p:cond delay="0"/>
                                          </p:stCondLst>
                                        </p:cTn>
                                        <p:tgtEl>
                                          <p:spTgt spid="19460"/>
                                        </p:tgtEl>
                                        <p:attrNameLst>
                                          <p:attrName>style.visibility</p:attrName>
                                        </p:attrNameLst>
                                      </p:cBhvr>
                                      <p:to>
                                        <p:strVal val="visible"/>
                                      </p:to>
                                    </p:set>
                                    <p:animEffect transition="in" filter="strips(downRight)">
                                      <p:cBhvr>
                                        <p:cTn id="22" dur="2000"/>
                                        <p:tgtEl>
                                          <p:spTgt spid="1946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xit" presetSubtype="4" fill="hold" nodeType="clickEffect">
                                  <p:stCondLst>
                                    <p:cond delay="0"/>
                                  </p:stCondLst>
                                  <p:childTnLst>
                                    <p:anim calcmode="lin" valueType="num">
                                      <p:cBhvr additive="base">
                                        <p:cTn id="26" dur="500"/>
                                        <p:tgtEl>
                                          <p:spTgt spid="19460"/>
                                        </p:tgtEl>
                                        <p:attrNameLst>
                                          <p:attrName>ppt_x</p:attrName>
                                        </p:attrNameLst>
                                      </p:cBhvr>
                                      <p:tavLst>
                                        <p:tav tm="0">
                                          <p:val>
                                            <p:strVal val="ppt_x"/>
                                          </p:val>
                                        </p:tav>
                                        <p:tav tm="100000">
                                          <p:val>
                                            <p:strVal val="ppt_x"/>
                                          </p:val>
                                        </p:tav>
                                      </p:tavLst>
                                    </p:anim>
                                    <p:anim calcmode="lin" valueType="num">
                                      <p:cBhvr additive="base">
                                        <p:cTn id="27" dur="500"/>
                                        <p:tgtEl>
                                          <p:spTgt spid="19460"/>
                                        </p:tgtEl>
                                        <p:attrNameLst>
                                          <p:attrName>ppt_y</p:attrName>
                                        </p:attrNameLst>
                                      </p:cBhvr>
                                      <p:tavLst>
                                        <p:tav tm="0">
                                          <p:val>
                                            <p:strVal val="ppt_y"/>
                                          </p:val>
                                        </p:tav>
                                        <p:tav tm="100000">
                                          <p:val>
                                            <p:strVal val="1+ppt_h/2"/>
                                          </p:val>
                                        </p:tav>
                                      </p:tavLst>
                                    </p:anim>
                                    <p:set>
                                      <p:cBhvr>
                                        <p:cTn id="28" dur="1" fill="hold">
                                          <p:stCondLst>
                                            <p:cond delay="499"/>
                                          </p:stCondLst>
                                        </p:cTn>
                                        <p:tgtEl>
                                          <p:spTgt spid="1946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P spid="19460" grpId="0" animBg="1"/>
      <p:bldP spid="19460"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a:extLst>
              <a:ext uri="{FF2B5EF4-FFF2-40B4-BE49-F238E27FC236}">
                <a16:creationId xmlns:a16="http://schemas.microsoft.com/office/drawing/2014/main" id="{8E1F977A-57FC-E4ED-6D0C-EBAE280159C2}"/>
              </a:ext>
            </a:extLst>
          </p:cNvPr>
          <p:cNvSpPr>
            <a:spLocks noGrp="1" noChangeArrowheads="1"/>
          </p:cNvSpPr>
          <p:nvPr>
            <p:ph type="ctrTitle"/>
          </p:nvPr>
        </p:nvSpPr>
        <p:spPr>
          <a:xfrm>
            <a:off x="611188" y="476250"/>
            <a:ext cx="141287" cy="146050"/>
          </a:xfrm>
        </p:spPr>
        <p:txBody>
          <a:bodyPr anchor="ctr"/>
          <a:lstStyle/>
          <a:p>
            <a:endParaRPr lang="en-US" altLang="en-US" sz="4000"/>
          </a:p>
        </p:txBody>
      </p:sp>
      <p:sp>
        <p:nvSpPr>
          <p:cNvPr id="23558" name="Rectangle 6">
            <a:extLst>
              <a:ext uri="{FF2B5EF4-FFF2-40B4-BE49-F238E27FC236}">
                <a16:creationId xmlns:a16="http://schemas.microsoft.com/office/drawing/2014/main" id="{31A071D5-028D-0F9B-7187-636DB452CF53}"/>
              </a:ext>
            </a:extLst>
          </p:cNvPr>
          <p:cNvSpPr>
            <a:spLocks noGrp="1" noChangeArrowheads="1"/>
          </p:cNvSpPr>
          <p:nvPr>
            <p:ph type="subTitle" idx="1"/>
          </p:nvPr>
        </p:nvSpPr>
        <p:spPr>
          <a:xfrm>
            <a:off x="539750" y="549275"/>
            <a:ext cx="7777163" cy="5543550"/>
          </a:xfrm>
        </p:spPr>
        <p:txBody>
          <a:bodyPr/>
          <a:lstStyle/>
          <a:p>
            <a:r>
              <a:rPr lang="en-US" altLang="ja-JP" sz="3200"/>
              <a:t>Reading Scores in South Africa</a:t>
            </a:r>
          </a:p>
        </p:txBody>
      </p:sp>
      <p:graphicFrame>
        <p:nvGraphicFramePr>
          <p:cNvPr id="23668" name="Group 116">
            <a:extLst>
              <a:ext uri="{FF2B5EF4-FFF2-40B4-BE49-F238E27FC236}">
                <a16:creationId xmlns:a16="http://schemas.microsoft.com/office/drawing/2014/main" id="{83CDADDA-321D-0899-C093-C332041410F4}"/>
              </a:ext>
            </a:extLst>
          </p:cNvPr>
          <p:cNvGraphicFramePr>
            <a:graphicFrameLocks noGrp="1"/>
          </p:cNvGraphicFramePr>
          <p:nvPr/>
        </p:nvGraphicFramePr>
        <p:xfrm>
          <a:off x="755650" y="1557338"/>
          <a:ext cx="7180263" cy="4286250"/>
        </p:xfrm>
        <a:graphic>
          <a:graphicData uri="http://schemas.openxmlformats.org/drawingml/2006/table">
            <a:tbl>
              <a:tblPr/>
              <a:tblGrid>
                <a:gridCol w="1152525">
                  <a:extLst>
                    <a:ext uri="{9D8B030D-6E8A-4147-A177-3AD203B41FA5}">
                      <a16:colId xmlns:a16="http://schemas.microsoft.com/office/drawing/2014/main" val="3138869571"/>
                    </a:ext>
                  </a:extLst>
                </a:gridCol>
                <a:gridCol w="1079500">
                  <a:extLst>
                    <a:ext uri="{9D8B030D-6E8A-4147-A177-3AD203B41FA5}">
                      <a16:colId xmlns:a16="http://schemas.microsoft.com/office/drawing/2014/main" val="3634218629"/>
                    </a:ext>
                  </a:extLst>
                </a:gridCol>
                <a:gridCol w="846138">
                  <a:extLst>
                    <a:ext uri="{9D8B030D-6E8A-4147-A177-3AD203B41FA5}">
                      <a16:colId xmlns:a16="http://schemas.microsoft.com/office/drawing/2014/main" val="957977917"/>
                    </a:ext>
                  </a:extLst>
                </a:gridCol>
                <a:gridCol w="1023937">
                  <a:extLst>
                    <a:ext uri="{9D8B030D-6E8A-4147-A177-3AD203B41FA5}">
                      <a16:colId xmlns:a16="http://schemas.microsoft.com/office/drawing/2014/main" val="2605245020"/>
                    </a:ext>
                  </a:extLst>
                </a:gridCol>
                <a:gridCol w="1025525">
                  <a:extLst>
                    <a:ext uri="{9D8B030D-6E8A-4147-A177-3AD203B41FA5}">
                      <a16:colId xmlns:a16="http://schemas.microsoft.com/office/drawing/2014/main" val="760982162"/>
                    </a:ext>
                  </a:extLst>
                </a:gridCol>
                <a:gridCol w="1027113">
                  <a:extLst>
                    <a:ext uri="{9D8B030D-6E8A-4147-A177-3AD203B41FA5}">
                      <a16:colId xmlns:a16="http://schemas.microsoft.com/office/drawing/2014/main" val="393604029"/>
                    </a:ext>
                  </a:extLst>
                </a:gridCol>
                <a:gridCol w="1025525">
                  <a:extLst>
                    <a:ext uri="{9D8B030D-6E8A-4147-A177-3AD203B41FA5}">
                      <a16:colId xmlns:a16="http://schemas.microsoft.com/office/drawing/2014/main" val="311814361"/>
                    </a:ext>
                  </a:extLst>
                </a:gridCol>
              </a:tblGrid>
              <a:tr h="650875">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Grade 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gridSpan="2">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Grade 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gridSpan="2">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Grade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extLst>
                  <a:ext uri="{0D108BD9-81ED-4DB2-BD59-A6C34878D82A}">
                    <a16:rowId xmlns:a16="http://schemas.microsoft.com/office/drawing/2014/main" val="2069942306"/>
                  </a:ext>
                </a:extLst>
              </a:tr>
              <a:tr h="715963">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a:ln>
                            <a:noFill/>
                          </a:ln>
                          <a:solidFill>
                            <a:schemeClr val="tx1"/>
                          </a:solidFill>
                          <a:effectLst/>
                          <a:latin typeface="Arial" panose="020B0604020202020204" pitchFamily="34" charset="0"/>
                          <a:ea typeface="MS PGothic" panose="020B0600070205080204" pitchFamily="34" charset="-128"/>
                        </a:rPr>
                        <a:t>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a:ln>
                            <a:noFill/>
                          </a:ln>
                          <a:solidFill>
                            <a:schemeClr val="tx1"/>
                          </a:solidFill>
                          <a:effectLst/>
                          <a:latin typeface="Arial" panose="020B0604020202020204" pitchFamily="34" charset="0"/>
                          <a:ea typeface="MS PGothic" panose="020B0600070205080204" pitchFamily="34" charset="-128"/>
                        </a:rPr>
                        <a:t>Non-Read-ing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a:ln>
                            <a:noFill/>
                          </a:ln>
                          <a:solidFill>
                            <a:schemeClr val="tx1"/>
                          </a:solidFill>
                          <a:effectLst/>
                          <a:latin typeface="Arial" panose="020B0604020202020204" pitchFamily="34" charset="0"/>
                          <a:ea typeface="MS PGothic" panose="020B0600070205080204" pitchFamily="34" charset="-128"/>
                        </a:rPr>
                        <a:t>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a:ln>
                            <a:noFill/>
                          </a:ln>
                          <a:solidFill>
                            <a:schemeClr val="tx1"/>
                          </a:solidFill>
                          <a:effectLst/>
                          <a:latin typeface="Arial" panose="020B0604020202020204" pitchFamily="34" charset="0"/>
                          <a:ea typeface="MS PGothic" panose="020B0600070205080204" pitchFamily="34" charset="-128"/>
                        </a:rPr>
                        <a:t>Non-Read-ing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a:ln>
                            <a:noFill/>
                          </a:ln>
                          <a:solidFill>
                            <a:schemeClr val="tx1"/>
                          </a:solidFill>
                          <a:effectLst/>
                          <a:latin typeface="Arial" panose="020B0604020202020204" pitchFamily="34" charset="0"/>
                          <a:ea typeface="MS PGothic" panose="020B0600070205080204" pitchFamily="34" charset="-128"/>
                        </a:rPr>
                        <a:t>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a:ln>
                            <a:noFill/>
                          </a:ln>
                          <a:solidFill>
                            <a:schemeClr val="tx1"/>
                          </a:solidFill>
                          <a:effectLst/>
                          <a:latin typeface="Arial" panose="020B0604020202020204" pitchFamily="34" charset="0"/>
                          <a:ea typeface="MS PGothic" panose="020B0600070205080204" pitchFamily="34" charset="-128"/>
                        </a:rPr>
                        <a:t>Non-Read-ing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6483908"/>
                  </a:ext>
                </a:extLst>
              </a:tr>
              <a:tr h="650875">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East Cape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58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56456366"/>
                  </a:ext>
                </a:extLst>
              </a:tr>
              <a:tr h="650875">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W. Cape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9756278"/>
                  </a:ext>
                </a:extLst>
              </a:tr>
              <a:tr h="649288">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Free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State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40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20668637"/>
                  </a:ext>
                </a:extLst>
              </a:tr>
              <a:tr h="650875">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Natal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rgbClr val="FF3300"/>
                          </a:solidFill>
                          <a:effectLst/>
                          <a:latin typeface="Arial" panose="020B0604020202020204" pitchFamily="34" charset="0"/>
                          <a:ea typeface="MS PGothic" panose="020B0600070205080204" pitchFamily="34" charset="-128"/>
                        </a:rPr>
                        <a:t>39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28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rgbClr val="FF3300"/>
                          </a:solidFill>
                          <a:effectLst/>
                          <a:latin typeface="Arial" panose="020B0604020202020204" pitchFamily="34" charset="0"/>
                          <a:ea typeface="MS PGothic" panose="020B0600070205080204" pitchFamily="34" charset="-128"/>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rgbClr val="FF3300"/>
                          </a:solidFill>
                          <a:effectLst/>
                          <a:latin typeface="Arial" panose="020B0604020202020204" pitchFamily="34" charset="0"/>
                          <a:ea typeface="MS PGothic" panose="020B0600070205080204" pitchFamily="34" charset="-128"/>
                        </a:rPr>
                        <a:t>63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98385485"/>
                  </a:ext>
                </a:extLst>
              </a:tr>
            </a:tbl>
          </a:graphicData>
        </a:graphic>
      </p:graphicFrame>
    </p:spTree>
  </p:cSld>
  <p:clrMapOvr>
    <a:masterClrMapping/>
  </p:clrMapOvr>
  <p:transition spd="med">
    <p:blinds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9A2CB2E2-4A45-CCF0-6BBA-E0B2D6CE7B1D}"/>
              </a:ext>
            </a:extLst>
          </p:cNvPr>
          <p:cNvSpPr>
            <a:spLocks noGrp="1" noChangeArrowheads="1"/>
          </p:cNvSpPr>
          <p:nvPr>
            <p:ph type="title"/>
          </p:nvPr>
        </p:nvSpPr>
        <p:spPr>
          <a:xfrm>
            <a:off x="468313" y="549275"/>
            <a:ext cx="8229600" cy="1143000"/>
          </a:xfrm>
        </p:spPr>
        <p:txBody>
          <a:bodyPr/>
          <a:lstStyle/>
          <a:p>
            <a:r>
              <a:rPr lang="en-US" altLang="ja-JP"/>
              <a:t>Stopping Points</a:t>
            </a:r>
          </a:p>
        </p:txBody>
      </p:sp>
      <p:sp>
        <p:nvSpPr>
          <p:cNvPr id="63491" name="Rectangle 3">
            <a:extLst>
              <a:ext uri="{FF2B5EF4-FFF2-40B4-BE49-F238E27FC236}">
                <a16:creationId xmlns:a16="http://schemas.microsoft.com/office/drawing/2014/main" id="{5CF1A2E7-D216-DABC-6DE5-8DA2A004DA08}"/>
              </a:ext>
            </a:extLst>
          </p:cNvPr>
          <p:cNvSpPr>
            <a:spLocks noGrp="1" noChangeArrowheads="1"/>
          </p:cNvSpPr>
          <p:nvPr>
            <p:ph type="body" idx="1"/>
          </p:nvPr>
        </p:nvSpPr>
        <p:spPr>
          <a:xfrm>
            <a:off x="468313" y="1916113"/>
            <a:ext cx="8218487" cy="3773487"/>
          </a:xfrm>
        </p:spPr>
        <p:txBody>
          <a:bodyPr/>
          <a:lstStyle/>
          <a:p>
            <a:r>
              <a:rPr lang="en-US" altLang="ja-JP"/>
              <a:t>During my presentation, I will come to “stopping points” where I will ask to answer some questions. In order to answer the questions, you will need to take notes as I speak. Now, please get out a pen or pencil, and then we’ll begin.</a:t>
            </a:r>
          </a:p>
        </p:txBody>
      </p:sp>
    </p:spTree>
  </p:cSld>
  <p:clrMapOvr>
    <a:masterClrMapping/>
  </p:clrMapOvr>
  <p:transition spd="med">
    <p:blinds dir="vert"/>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F88652C-4BBE-49F9-7768-8A6E9C982EEF}"/>
              </a:ext>
            </a:extLst>
          </p:cNvPr>
          <p:cNvSpPr>
            <a:spLocks noGrp="1" noChangeArrowheads="1"/>
          </p:cNvSpPr>
          <p:nvPr>
            <p:ph type="title"/>
          </p:nvPr>
        </p:nvSpPr>
        <p:spPr/>
        <p:txBody>
          <a:bodyPr/>
          <a:lstStyle/>
          <a:p>
            <a:r>
              <a:rPr lang="ja-JP" altLang="en-US"/>
              <a:t>英語科目、再履修の学生</a:t>
            </a:r>
          </a:p>
        </p:txBody>
      </p:sp>
      <p:graphicFrame>
        <p:nvGraphicFramePr>
          <p:cNvPr id="27715" name="Group 67">
            <a:extLst>
              <a:ext uri="{FF2B5EF4-FFF2-40B4-BE49-F238E27FC236}">
                <a16:creationId xmlns:a16="http://schemas.microsoft.com/office/drawing/2014/main" id="{65267286-6573-D7FC-9000-B16789D974DC}"/>
              </a:ext>
            </a:extLst>
          </p:cNvPr>
          <p:cNvGraphicFramePr>
            <a:graphicFrameLocks noGrp="1"/>
          </p:cNvGraphicFramePr>
          <p:nvPr>
            <p:ph sz="half" idx="1"/>
          </p:nvPr>
        </p:nvGraphicFramePr>
        <p:xfrm>
          <a:off x="457200" y="1600200"/>
          <a:ext cx="8435975" cy="2260600"/>
        </p:xfrm>
        <a:graphic>
          <a:graphicData uri="http://schemas.openxmlformats.org/drawingml/2006/table">
            <a:tbl>
              <a:tblPr/>
              <a:tblGrid>
                <a:gridCol w="2813050">
                  <a:extLst>
                    <a:ext uri="{9D8B030D-6E8A-4147-A177-3AD203B41FA5}">
                      <a16:colId xmlns:a16="http://schemas.microsoft.com/office/drawing/2014/main" val="1559128959"/>
                    </a:ext>
                  </a:extLst>
                </a:gridCol>
                <a:gridCol w="2809875">
                  <a:extLst>
                    <a:ext uri="{9D8B030D-6E8A-4147-A177-3AD203B41FA5}">
                      <a16:colId xmlns:a16="http://schemas.microsoft.com/office/drawing/2014/main" val="1160724457"/>
                    </a:ext>
                  </a:extLst>
                </a:gridCol>
                <a:gridCol w="2813050">
                  <a:extLst>
                    <a:ext uri="{9D8B030D-6E8A-4147-A177-3AD203B41FA5}">
                      <a16:colId xmlns:a16="http://schemas.microsoft.com/office/drawing/2014/main" val="579942691"/>
                    </a:ext>
                  </a:extLst>
                </a:gridCol>
              </a:tblGrid>
              <a:tr h="1054100">
                <a:tc gridSpan="3">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32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Extensive Reading in Japan</a:t>
                      </a:r>
                      <a:r>
                        <a:rPr kumimoji="1" lang="ja-JP" altLang="en-US" sz="32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　</a:t>
                      </a:r>
                      <a:r>
                        <a:rPr kumimoji="1" lang="en-US" altLang="ja-JP" sz="32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(1 Semester)</a:t>
                      </a:r>
                    </a:p>
                  </a:txBody>
                  <a:tcPr anchor="ct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35818783"/>
                  </a:ext>
                </a:extLst>
              </a:tr>
              <a:tr h="1206500">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endParaRPr>
                    </a:p>
                  </a:txBody>
                  <a:tcPr horzOverflow="overflow">
                    <a:lnL cap="flat">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Ｐｒｅｔｅｓｔ</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Ｍｅａｎ（中間点）</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Ｐｏｓｔ　ｔｅｓｔ</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Ｍｅａｎ</a:t>
                      </a:r>
                    </a:p>
                  </a:txBody>
                  <a:tcPr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65492413"/>
                  </a:ext>
                </a:extLst>
              </a:tr>
            </a:tbl>
          </a:graphicData>
        </a:graphic>
      </p:graphicFrame>
      <p:sp>
        <p:nvSpPr>
          <p:cNvPr id="27749" name="Text Box 101">
            <a:extLst>
              <a:ext uri="{FF2B5EF4-FFF2-40B4-BE49-F238E27FC236}">
                <a16:creationId xmlns:a16="http://schemas.microsoft.com/office/drawing/2014/main" id="{BED9D714-1DFC-6A0E-9F0C-8B33CE9507D2}"/>
              </a:ext>
            </a:extLst>
          </p:cNvPr>
          <p:cNvSpPr txBox="1">
            <a:spLocks noChangeArrowheads="1"/>
          </p:cNvSpPr>
          <p:nvPr/>
        </p:nvSpPr>
        <p:spPr bwMode="auto">
          <a:xfrm>
            <a:off x="539750" y="3933825"/>
            <a:ext cx="820896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ja-JP"/>
          </a:p>
          <a:p>
            <a:endParaRPr lang="en-US" altLang="ja-JP"/>
          </a:p>
          <a:p>
            <a:r>
              <a:rPr lang="en-US" altLang="ja-JP"/>
              <a:t>		</a:t>
            </a:r>
          </a:p>
        </p:txBody>
      </p:sp>
      <p:graphicFrame>
        <p:nvGraphicFramePr>
          <p:cNvPr id="27771" name="Group 123">
            <a:extLst>
              <a:ext uri="{FF2B5EF4-FFF2-40B4-BE49-F238E27FC236}">
                <a16:creationId xmlns:a16="http://schemas.microsoft.com/office/drawing/2014/main" id="{689C9204-D406-7B54-CE25-6BA056773055}"/>
              </a:ext>
            </a:extLst>
          </p:cNvPr>
          <p:cNvGraphicFramePr>
            <a:graphicFrameLocks noGrp="1"/>
          </p:cNvGraphicFramePr>
          <p:nvPr>
            <p:ph sz="half" idx="2"/>
          </p:nvPr>
        </p:nvGraphicFramePr>
        <p:xfrm>
          <a:off x="395288" y="4005263"/>
          <a:ext cx="8424862" cy="2087562"/>
        </p:xfrm>
        <a:graphic>
          <a:graphicData uri="http://schemas.openxmlformats.org/drawingml/2006/table">
            <a:tbl>
              <a:tblPr/>
              <a:tblGrid>
                <a:gridCol w="2808287">
                  <a:extLst>
                    <a:ext uri="{9D8B030D-6E8A-4147-A177-3AD203B41FA5}">
                      <a16:colId xmlns:a16="http://schemas.microsoft.com/office/drawing/2014/main" val="1565148810"/>
                    </a:ext>
                  </a:extLst>
                </a:gridCol>
                <a:gridCol w="2808288">
                  <a:extLst>
                    <a:ext uri="{9D8B030D-6E8A-4147-A177-3AD203B41FA5}">
                      <a16:colId xmlns:a16="http://schemas.microsoft.com/office/drawing/2014/main" val="3230523176"/>
                    </a:ext>
                  </a:extLst>
                </a:gridCol>
                <a:gridCol w="2808287">
                  <a:extLst>
                    <a:ext uri="{9D8B030D-6E8A-4147-A177-3AD203B41FA5}">
                      <a16:colId xmlns:a16="http://schemas.microsoft.com/office/drawing/2014/main" val="160077160"/>
                    </a:ext>
                  </a:extLst>
                </a:gridCol>
              </a:tblGrid>
              <a:tr h="1050925">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Ｅｘｔｅｎｓｉｖｅ</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Ｒｅａｄｉｎｇ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23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7554248"/>
                  </a:ext>
                </a:extLst>
              </a:tr>
              <a:tr h="1036638">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Ｔｒａｄｉｔｉｏｎａｌ</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MS PGothic" panose="020B0600070205080204" pitchFamily="34" charset="-128"/>
                        </a:defRPr>
                      </a:lvl1pPr>
                      <a:lvl2pPr>
                        <a:spcBef>
                          <a:spcPct val="20000"/>
                        </a:spcBef>
                        <a:defRPr kumimoji="1" sz="2400">
                          <a:solidFill>
                            <a:schemeClr val="tx1"/>
                          </a:solidFill>
                          <a:latin typeface="Arial" panose="020B0604020202020204" pitchFamily="34" charset="0"/>
                          <a:ea typeface="MS PGothic" panose="020B0600070205080204" pitchFamily="34" charset="-128"/>
                        </a:defRPr>
                      </a:lvl2pPr>
                      <a:lvl3pPr>
                        <a:spcBef>
                          <a:spcPct val="20000"/>
                        </a:spcBef>
                        <a:defRPr kumimoji="1" sz="2000">
                          <a:solidFill>
                            <a:schemeClr val="tx1"/>
                          </a:solidFill>
                          <a:latin typeface="Arial" panose="020B0604020202020204" pitchFamily="34" charset="0"/>
                          <a:ea typeface="MS PGothic" panose="020B0600070205080204" pitchFamily="34" charset="-128"/>
                        </a:defRPr>
                      </a:lvl3pPr>
                      <a:lvl4pPr>
                        <a:spcBef>
                          <a:spcPct val="20000"/>
                        </a:spcBef>
                        <a:defRPr kumimoji="1">
                          <a:solidFill>
                            <a:schemeClr val="tx1"/>
                          </a:solidFill>
                          <a:latin typeface="Arial" panose="020B0604020202020204" pitchFamily="34" charset="0"/>
                          <a:ea typeface="MS PGothic" panose="020B0600070205080204" pitchFamily="34" charset="-128"/>
                        </a:defRPr>
                      </a:lvl4pPr>
                      <a:lvl5pPr>
                        <a:spcBef>
                          <a:spcPct val="20000"/>
                        </a:spcBef>
                        <a:defRPr kumimoji="1">
                          <a:solidFill>
                            <a:schemeClr val="tx1"/>
                          </a:solidFill>
                          <a:latin typeface="Arial" panose="020B0604020202020204" pitchFamily="34" charset="0"/>
                          <a:ea typeface="MS PGothic" panose="020B0600070205080204" pitchFamily="34" charset="-128"/>
                        </a:defRPr>
                      </a:lvl5pPr>
                      <a:lvl6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6pPr>
                      <a:lvl7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7pPr>
                      <a:lvl8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8pPr>
                      <a:lvl9pPr fontAlgn="base">
                        <a:spcBef>
                          <a:spcPct val="20000"/>
                        </a:spcBef>
                        <a:spcAft>
                          <a:spcPct val="0"/>
                        </a:spcAft>
                        <a:defRPr kumimoji="1">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MS PGothic" panose="020B0600070205080204" pitchFamily="34" charset="-128"/>
                        </a:rPr>
                        <a:t>33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7062287"/>
                  </a:ext>
                </a:extLst>
              </a:tr>
            </a:tbl>
          </a:graphicData>
        </a:graphic>
      </p:graphicFrame>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27771"/>
                                        </p:tgtEl>
                                        <p:attrNameLst>
                                          <p:attrName>style.visibility</p:attrName>
                                        </p:attrNameLst>
                                      </p:cBhvr>
                                      <p:to>
                                        <p:strVal val="visible"/>
                                      </p:to>
                                    </p:set>
                                    <p:animEffect transition="in" filter="strips(upRight)">
                                      <p:cBhvr>
                                        <p:cTn id="7" dur="500"/>
                                        <p:tgtEl>
                                          <p:spTgt spid="27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a:extLst>
              <a:ext uri="{FF2B5EF4-FFF2-40B4-BE49-F238E27FC236}">
                <a16:creationId xmlns:a16="http://schemas.microsoft.com/office/drawing/2014/main" id="{4B70534D-EE6A-7345-AE98-AD1AB124D991}"/>
              </a:ext>
            </a:extLst>
          </p:cNvPr>
          <p:cNvSpPr>
            <a:spLocks noGrp="1" noChangeArrowheads="1"/>
          </p:cNvSpPr>
          <p:nvPr>
            <p:ph type="title"/>
          </p:nvPr>
        </p:nvSpPr>
        <p:spPr>
          <a:xfrm>
            <a:off x="457200" y="274638"/>
            <a:ext cx="8291513" cy="1858962"/>
          </a:xfrm>
        </p:spPr>
        <p:txBody>
          <a:bodyPr/>
          <a:lstStyle/>
          <a:p>
            <a:r>
              <a:rPr lang="en-US" altLang="ja-JP" sz="4000">
                <a:solidFill>
                  <a:srgbClr val="FF3300"/>
                </a:solidFill>
              </a:rPr>
              <a:t>D.</a:t>
            </a:r>
            <a:r>
              <a:rPr lang="en-US" altLang="ja-JP" sz="4000"/>
              <a:t> Please summarize with your friends what I have said up to this point.</a:t>
            </a:r>
            <a:br>
              <a:rPr lang="en-US" altLang="ja-JP" sz="4000"/>
            </a:br>
            <a:r>
              <a:rPr lang="en-US" altLang="ja-JP" sz="4000"/>
              <a:t>(</a:t>
            </a:r>
            <a:r>
              <a:rPr lang="ja-JP" altLang="en-US" sz="4000"/>
              <a:t>答えは日本語で書いてもいいです。） </a:t>
            </a:r>
          </a:p>
        </p:txBody>
      </p:sp>
      <p:sp>
        <p:nvSpPr>
          <p:cNvPr id="54277" name="Rectangle 5">
            <a:extLst>
              <a:ext uri="{FF2B5EF4-FFF2-40B4-BE49-F238E27FC236}">
                <a16:creationId xmlns:a16="http://schemas.microsoft.com/office/drawing/2014/main" id="{97FEEFAE-2CD6-1C66-FE42-B7AC597B9A59}"/>
              </a:ext>
            </a:extLst>
          </p:cNvPr>
          <p:cNvSpPr>
            <a:spLocks noGrp="1" noChangeArrowheads="1"/>
          </p:cNvSpPr>
          <p:nvPr>
            <p:ph type="body" idx="1"/>
          </p:nvPr>
        </p:nvSpPr>
        <p:spPr>
          <a:xfrm>
            <a:off x="468313" y="2420938"/>
            <a:ext cx="7931150" cy="3776662"/>
          </a:xfrm>
        </p:spPr>
        <p:txBody>
          <a:bodyPr/>
          <a:lstStyle/>
          <a:p>
            <a:pPr>
              <a:buFontTx/>
              <a:buNone/>
            </a:pPr>
            <a:r>
              <a:rPr lang="en-US" altLang="ja-JP"/>
              <a:t>1. What information have you learned?</a:t>
            </a:r>
          </a:p>
          <a:p>
            <a:pPr>
              <a:buFontTx/>
              <a:buNone/>
            </a:pPr>
            <a:endParaRPr lang="en-US" altLang="ja-JP"/>
          </a:p>
          <a:p>
            <a:pPr>
              <a:buFontTx/>
              <a:buNone/>
            </a:pPr>
            <a:r>
              <a:rPr lang="en-US" altLang="ja-JP"/>
              <a:t>2. What has been the main point?</a:t>
            </a:r>
          </a:p>
          <a:p>
            <a:endParaRPr lang="en-US" altLang="ja-JP"/>
          </a:p>
          <a:p>
            <a:pPr>
              <a:buFontTx/>
              <a:buNone/>
            </a:pPr>
            <a:r>
              <a:rPr lang="en-US" altLang="ja-JP"/>
              <a:t>3. What do you think? What is your idea? Do you have any questions?</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54277">
                                            <p:txEl>
                                              <p:pRg st="0" end="0"/>
                                            </p:txEl>
                                          </p:spTgt>
                                        </p:tgtEl>
                                        <p:attrNameLst>
                                          <p:attrName>style.visibility</p:attrName>
                                        </p:attrNameLst>
                                      </p:cBhvr>
                                      <p:to>
                                        <p:strVal val="visible"/>
                                      </p:to>
                                    </p:set>
                                    <p:anim calcmode="lin" valueType="num">
                                      <p:cBhvr>
                                        <p:cTn id="7" dur="1000" fill="hold"/>
                                        <p:tgtEl>
                                          <p:spTgt spid="5427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427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427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427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nodeType="clickEffect">
                                  <p:stCondLst>
                                    <p:cond delay="0"/>
                                  </p:stCondLst>
                                  <p:childTnLst>
                                    <p:set>
                                      <p:cBhvr>
                                        <p:cTn id="14" dur="1" fill="hold">
                                          <p:stCondLst>
                                            <p:cond delay="0"/>
                                          </p:stCondLst>
                                        </p:cTn>
                                        <p:tgtEl>
                                          <p:spTgt spid="54277">
                                            <p:txEl>
                                              <p:pRg st="2" end="2"/>
                                            </p:txEl>
                                          </p:spTgt>
                                        </p:tgtEl>
                                        <p:attrNameLst>
                                          <p:attrName>style.visibility</p:attrName>
                                        </p:attrNameLst>
                                      </p:cBhvr>
                                      <p:to>
                                        <p:strVal val="visible"/>
                                      </p:to>
                                    </p:set>
                                    <p:anim calcmode="lin" valueType="num">
                                      <p:cBhvr>
                                        <p:cTn id="15" dur="1000" fill="hold"/>
                                        <p:tgtEl>
                                          <p:spTgt spid="54277">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54277">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5427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5427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nodeType="clickEffect">
                                  <p:stCondLst>
                                    <p:cond delay="0"/>
                                  </p:stCondLst>
                                  <p:childTnLst>
                                    <p:set>
                                      <p:cBhvr>
                                        <p:cTn id="22" dur="1" fill="hold">
                                          <p:stCondLst>
                                            <p:cond delay="0"/>
                                          </p:stCondLst>
                                        </p:cTn>
                                        <p:tgtEl>
                                          <p:spTgt spid="54277">
                                            <p:txEl>
                                              <p:pRg st="4" end="4"/>
                                            </p:txEl>
                                          </p:spTgt>
                                        </p:tgtEl>
                                        <p:attrNameLst>
                                          <p:attrName>style.visibility</p:attrName>
                                        </p:attrNameLst>
                                      </p:cBhvr>
                                      <p:to>
                                        <p:strVal val="visible"/>
                                      </p:to>
                                    </p:set>
                                    <p:anim calcmode="lin" valueType="num">
                                      <p:cBhvr>
                                        <p:cTn id="23" dur="1000" fill="hold"/>
                                        <p:tgtEl>
                                          <p:spTgt spid="54277">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54277">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54277">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54277">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2" name="Rectangle 6">
            <a:extLst>
              <a:ext uri="{FF2B5EF4-FFF2-40B4-BE49-F238E27FC236}">
                <a16:creationId xmlns:a16="http://schemas.microsoft.com/office/drawing/2014/main" id="{F3AB5A40-32C9-85D4-C819-62DE3DE035CE}"/>
              </a:ext>
            </a:extLst>
          </p:cNvPr>
          <p:cNvSpPr>
            <a:spLocks noGrp="1" noChangeArrowheads="1"/>
          </p:cNvSpPr>
          <p:nvPr>
            <p:ph type="ctrTitle"/>
          </p:nvPr>
        </p:nvSpPr>
        <p:spPr>
          <a:xfrm>
            <a:off x="685800" y="620713"/>
            <a:ext cx="8062913" cy="1223962"/>
          </a:xfrm>
        </p:spPr>
        <p:txBody>
          <a:bodyPr anchor="ctr"/>
          <a:lstStyle/>
          <a:p>
            <a:r>
              <a:rPr lang="en-US" altLang="ja-JP" sz="3200"/>
              <a:t>Students who develop the habit of</a:t>
            </a:r>
            <a:br>
              <a:rPr lang="en-US" altLang="ja-JP" sz="3200"/>
            </a:br>
            <a:r>
              <a:rPr lang="en-US" altLang="ja-JP" sz="3200"/>
              <a:t> reading books on their own</a:t>
            </a:r>
            <a:endParaRPr lang="en-US" altLang="ja-JP" sz="4000"/>
          </a:p>
        </p:txBody>
      </p:sp>
      <p:sp>
        <p:nvSpPr>
          <p:cNvPr id="29703" name="Rectangle 7">
            <a:extLst>
              <a:ext uri="{FF2B5EF4-FFF2-40B4-BE49-F238E27FC236}">
                <a16:creationId xmlns:a16="http://schemas.microsoft.com/office/drawing/2014/main" id="{5256F26E-49E4-17BF-710C-7B722D3F2B24}"/>
              </a:ext>
            </a:extLst>
          </p:cNvPr>
          <p:cNvSpPr>
            <a:spLocks noGrp="1" noChangeArrowheads="1"/>
          </p:cNvSpPr>
          <p:nvPr>
            <p:ph type="subTitle" idx="1"/>
          </p:nvPr>
        </p:nvSpPr>
        <p:spPr>
          <a:xfrm flipH="1" flipV="1">
            <a:off x="684213" y="6092825"/>
            <a:ext cx="69850" cy="95250"/>
          </a:xfrm>
        </p:spPr>
        <p:txBody>
          <a:bodyPr/>
          <a:lstStyle/>
          <a:p>
            <a:pPr>
              <a:lnSpc>
                <a:spcPct val="80000"/>
              </a:lnSpc>
            </a:pPr>
            <a:endParaRPr lang="en-US" altLang="en-US" sz="800"/>
          </a:p>
        </p:txBody>
      </p:sp>
      <p:sp>
        <p:nvSpPr>
          <p:cNvPr id="29704" name="Rectangle 8">
            <a:extLst>
              <a:ext uri="{FF2B5EF4-FFF2-40B4-BE49-F238E27FC236}">
                <a16:creationId xmlns:a16="http://schemas.microsoft.com/office/drawing/2014/main" id="{A4AC487C-C3F6-DC0C-CE5F-6A6DEE8A3F89}"/>
              </a:ext>
            </a:extLst>
          </p:cNvPr>
          <p:cNvSpPr>
            <a:spLocks noChangeArrowheads="1"/>
          </p:cNvSpPr>
          <p:nvPr/>
        </p:nvSpPr>
        <p:spPr bwMode="auto">
          <a:xfrm>
            <a:off x="250825" y="1989138"/>
            <a:ext cx="8569325"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3200">
                <a:solidFill>
                  <a:schemeClr val="tx2"/>
                </a:solidFill>
              </a:rPr>
              <a:t>Such students do extracurricular reading</a:t>
            </a:r>
            <a:r>
              <a:rPr lang="en-US" altLang="ja-JP"/>
              <a:t> </a:t>
            </a:r>
          </a:p>
          <a:p>
            <a:endParaRPr lang="en-US" altLang="ja-JP">
              <a:solidFill>
                <a:schemeClr val="tx2"/>
              </a:solidFill>
            </a:endParaRPr>
          </a:p>
        </p:txBody>
      </p:sp>
      <p:sp>
        <p:nvSpPr>
          <p:cNvPr id="29706" name="Rectangle 10">
            <a:extLst>
              <a:ext uri="{FF2B5EF4-FFF2-40B4-BE49-F238E27FC236}">
                <a16:creationId xmlns:a16="http://schemas.microsoft.com/office/drawing/2014/main" id="{08DED5E6-5996-0E24-339A-E97DD22E9650}"/>
              </a:ext>
            </a:extLst>
          </p:cNvPr>
          <p:cNvSpPr>
            <a:spLocks noChangeArrowheads="1"/>
          </p:cNvSpPr>
          <p:nvPr/>
        </p:nvSpPr>
        <p:spPr bwMode="auto">
          <a:xfrm>
            <a:off x="827088" y="3068638"/>
            <a:ext cx="63023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800">
                <a:solidFill>
                  <a:schemeClr val="tx2"/>
                </a:solidFill>
              </a:rPr>
              <a:t>履修科目の勉強とは関係が全くない読書</a:t>
            </a:r>
          </a:p>
        </p:txBody>
      </p:sp>
      <p:sp>
        <p:nvSpPr>
          <p:cNvPr id="29707" name="Rectangle 11">
            <a:extLst>
              <a:ext uri="{FF2B5EF4-FFF2-40B4-BE49-F238E27FC236}">
                <a16:creationId xmlns:a16="http://schemas.microsoft.com/office/drawing/2014/main" id="{3C43F140-714D-B25E-8B22-AFE8A20D2881}"/>
              </a:ext>
            </a:extLst>
          </p:cNvPr>
          <p:cNvSpPr>
            <a:spLocks noChangeArrowheads="1"/>
          </p:cNvSpPr>
          <p:nvPr/>
        </p:nvSpPr>
        <p:spPr bwMode="auto">
          <a:xfrm>
            <a:off x="323850" y="4581525"/>
            <a:ext cx="835342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4800">
                <a:solidFill>
                  <a:schemeClr val="tx2"/>
                </a:solidFill>
              </a:rPr>
              <a:t>HIGHER TOEFL SCORES</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withEffect">
                                  <p:stCondLst>
                                    <p:cond delay="0"/>
                                  </p:stCondLst>
                                  <p:childTnLst>
                                    <p:set>
                                      <p:cBhvr>
                                        <p:cTn id="6" dur="1" fill="hold">
                                          <p:stCondLst>
                                            <p:cond delay="0"/>
                                          </p:stCondLst>
                                        </p:cTn>
                                        <p:tgtEl>
                                          <p:spTgt spid="29702"/>
                                        </p:tgtEl>
                                        <p:attrNameLst>
                                          <p:attrName>style.visibility</p:attrName>
                                        </p:attrNameLst>
                                      </p:cBhvr>
                                      <p:to>
                                        <p:strVal val="visible"/>
                                      </p:to>
                                    </p:set>
                                    <p:animEffect transition="in" filter="slide(fromBottom)">
                                      <p:cBhvr>
                                        <p:cTn id="7" dur="1000"/>
                                        <p:tgtEl>
                                          <p:spTgt spid="297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9704"/>
                                        </p:tgtEl>
                                        <p:attrNameLst>
                                          <p:attrName>style.visibility</p:attrName>
                                        </p:attrNameLst>
                                      </p:cBhvr>
                                      <p:to>
                                        <p:strVal val="visible"/>
                                      </p:to>
                                    </p:set>
                                    <p:animEffect transition="in" filter="slide(fromBottom)">
                                      <p:cBhvr>
                                        <p:cTn id="12" dur="1000"/>
                                        <p:tgtEl>
                                          <p:spTgt spid="2970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29706"/>
                                        </p:tgtEl>
                                        <p:attrNameLst>
                                          <p:attrName>style.visibility</p:attrName>
                                        </p:attrNameLst>
                                      </p:cBhvr>
                                      <p:to>
                                        <p:strVal val="visible"/>
                                      </p:to>
                                    </p:set>
                                    <p:animEffect transition="in" filter="slide(fromBottom)">
                                      <p:cBhvr>
                                        <p:cTn id="17" dur="1000"/>
                                        <p:tgtEl>
                                          <p:spTgt spid="297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29707"/>
                                        </p:tgtEl>
                                        <p:attrNameLst>
                                          <p:attrName>style.visibility</p:attrName>
                                        </p:attrNameLst>
                                      </p:cBhvr>
                                      <p:to>
                                        <p:strVal val="visible"/>
                                      </p:to>
                                    </p:set>
                                    <p:animEffect transition="in" filter="slide(fromBottom)">
                                      <p:cBhvr>
                                        <p:cTn id="22" dur="1000"/>
                                        <p:tgtEl>
                                          <p:spTgt spid="29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p:bldP spid="29704" grpId="0"/>
      <p:bldP spid="29706" grpId="0"/>
      <p:bldP spid="2970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Rectangle 6">
            <a:extLst>
              <a:ext uri="{FF2B5EF4-FFF2-40B4-BE49-F238E27FC236}">
                <a16:creationId xmlns:a16="http://schemas.microsoft.com/office/drawing/2014/main" id="{2DE06B6D-A834-9047-59DA-C180CD22614D}"/>
              </a:ext>
            </a:extLst>
          </p:cNvPr>
          <p:cNvSpPr>
            <a:spLocks noGrp="1" noChangeArrowheads="1"/>
          </p:cNvSpPr>
          <p:nvPr>
            <p:ph type="title"/>
          </p:nvPr>
        </p:nvSpPr>
        <p:spPr>
          <a:xfrm>
            <a:off x="457200" y="274638"/>
            <a:ext cx="8291513" cy="633412"/>
          </a:xfrm>
        </p:spPr>
        <p:txBody>
          <a:bodyPr/>
          <a:lstStyle/>
          <a:p>
            <a:r>
              <a:rPr lang="en-US" altLang="ja-JP" sz="4000"/>
              <a:t>Language Complexity</a:t>
            </a:r>
          </a:p>
        </p:txBody>
      </p:sp>
      <p:sp>
        <p:nvSpPr>
          <p:cNvPr id="33799" name="Rectangle 7">
            <a:extLst>
              <a:ext uri="{FF2B5EF4-FFF2-40B4-BE49-F238E27FC236}">
                <a16:creationId xmlns:a16="http://schemas.microsoft.com/office/drawing/2014/main" id="{BA8CBBD3-312F-54AE-9460-1E89A1330B99}"/>
              </a:ext>
            </a:extLst>
          </p:cNvPr>
          <p:cNvSpPr>
            <a:spLocks noGrp="1" noChangeArrowheads="1"/>
          </p:cNvSpPr>
          <p:nvPr>
            <p:ph type="body" idx="1"/>
          </p:nvPr>
        </p:nvSpPr>
        <p:spPr>
          <a:xfrm>
            <a:off x="395288" y="2060575"/>
            <a:ext cx="8229600" cy="4525963"/>
          </a:xfrm>
        </p:spPr>
        <p:txBody>
          <a:bodyPr/>
          <a:lstStyle/>
          <a:p>
            <a:endParaRPr lang="en-US" altLang="ja-JP"/>
          </a:p>
          <a:p>
            <a:r>
              <a:rPr lang="en-US" altLang="ja-JP"/>
              <a:t>Language is too complex to learn one word or one rule at a time</a:t>
            </a:r>
            <a:r>
              <a:rPr lang="ja-JP" altLang="en-US"/>
              <a:t>　</a:t>
            </a:r>
          </a:p>
          <a:p>
            <a:endParaRPr lang="ja-JP" altLang="en-US"/>
          </a:p>
          <a:p>
            <a:r>
              <a:rPr lang="en-US" altLang="ja-JP"/>
              <a:t>Words have  many nuances</a:t>
            </a:r>
          </a:p>
          <a:p>
            <a:pPr>
              <a:buFontTx/>
              <a:buNone/>
            </a:pPr>
            <a:endParaRPr lang="en-US" altLang="ja-JP"/>
          </a:p>
          <a:p>
            <a:r>
              <a:rPr lang="en-US" altLang="ja-JP"/>
              <a:t>Learning vocabulary</a:t>
            </a:r>
            <a:r>
              <a:rPr lang="ja-JP" altLang="en-US"/>
              <a:t>　</a:t>
            </a:r>
            <a:r>
              <a:rPr lang="en-US" altLang="ja-JP"/>
              <a:t>from a list is not effective</a:t>
            </a:r>
            <a:r>
              <a:rPr lang="ja-JP" altLang="en-US"/>
              <a:t>　</a:t>
            </a:r>
          </a:p>
        </p:txBody>
      </p:sp>
      <p:sp>
        <p:nvSpPr>
          <p:cNvPr id="33800" name="Rectangle 8">
            <a:extLst>
              <a:ext uri="{FF2B5EF4-FFF2-40B4-BE49-F238E27FC236}">
                <a16:creationId xmlns:a16="http://schemas.microsoft.com/office/drawing/2014/main" id="{74F833EC-F502-2BB7-77B8-6120D46A9F04}"/>
              </a:ext>
            </a:extLst>
          </p:cNvPr>
          <p:cNvSpPr>
            <a:spLocks noChangeArrowheads="1"/>
          </p:cNvSpPr>
          <p:nvPr/>
        </p:nvSpPr>
        <p:spPr bwMode="auto">
          <a:xfrm>
            <a:off x="1187450" y="1196975"/>
            <a:ext cx="5905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3600">
                <a:solidFill>
                  <a:schemeClr val="tx2"/>
                </a:solidFill>
              </a:rPr>
              <a:t>言語は限りなく複雑であること</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33800"/>
                                        </p:tgtEl>
                                        <p:attrNameLst>
                                          <p:attrName>style.visibility</p:attrName>
                                        </p:attrNameLst>
                                      </p:cBhvr>
                                      <p:to>
                                        <p:strVal val="visible"/>
                                      </p:to>
                                    </p:set>
                                    <p:animEffect transition="in" filter="slide(fromLeft)">
                                      <p:cBhvr>
                                        <p:cTn id="7" dur="1000"/>
                                        <p:tgtEl>
                                          <p:spTgt spid="338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nodeType="clickEffect">
                                  <p:stCondLst>
                                    <p:cond delay="0"/>
                                  </p:stCondLst>
                                  <p:childTnLst>
                                    <p:set>
                                      <p:cBhvr>
                                        <p:cTn id="11" dur="1" fill="hold">
                                          <p:stCondLst>
                                            <p:cond delay="0"/>
                                          </p:stCondLst>
                                        </p:cTn>
                                        <p:tgtEl>
                                          <p:spTgt spid="33799">
                                            <p:txEl>
                                              <p:pRg st="1" end="1"/>
                                            </p:txEl>
                                          </p:spTgt>
                                        </p:tgtEl>
                                        <p:attrNameLst>
                                          <p:attrName>style.visibility</p:attrName>
                                        </p:attrNameLst>
                                      </p:cBhvr>
                                      <p:to>
                                        <p:strVal val="visible"/>
                                      </p:to>
                                    </p:set>
                                    <p:animEffect transition="in" filter="slide(fromLeft)">
                                      <p:cBhvr>
                                        <p:cTn id="12" dur="500"/>
                                        <p:tgtEl>
                                          <p:spTgt spid="337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nodeType="clickEffect">
                                  <p:stCondLst>
                                    <p:cond delay="0"/>
                                  </p:stCondLst>
                                  <p:childTnLst>
                                    <p:set>
                                      <p:cBhvr>
                                        <p:cTn id="16" dur="1" fill="hold">
                                          <p:stCondLst>
                                            <p:cond delay="0"/>
                                          </p:stCondLst>
                                        </p:cTn>
                                        <p:tgtEl>
                                          <p:spTgt spid="33799">
                                            <p:txEl>
                                              <p:pRg st="3" end="3"/>
                                            </p:txEl>
                                          </p:spTgt>
                                        </p:tgtEl>
                                        <p:attrNameLst>
                                          <p:attrName>style.visibility</p:attrName>
                                        </p:attrNameLst>
                                      </p:cBhvr>
                                      <p:to>
                                        <p:strVal val="visible"/>
                                      </p:to>
                                    </p:set>
                                    <p:animEffect transition="in" filter="slide(fromRight)">
                                      <p:cBhvr>
                                        <p:cTn id="17" dur="1000"/>
                                        <p:tgtEl>
                                          <p:spTgt spid="337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nodeType="clickEffect">
                                  <p:stCondLst>
                                    <p:cond delay="0"/>
                                  </p:stCondLst>
                                  <p:childTnLst>
                                    <p:set>
                                      <p:cBhvr>
                                        <p:cTn id="21" dur="1" fill="hold">
                                          <p:stCondLst>
                                            <p:cond delay="0"/>
                                          </p:stCondLst>
                                        </p:cTn>
                                        <p:tgtEl>
                                          <p:spTgt spid="33799">
                                            <p:txEl>
                                              <p:pRg st="5" end="5"/>
                                            </p:txEl>
                                          </p:spTgt>
                                        </p:tgtEl>
                                        <p:attrNameLst>
                                          <p:attrName>style.visibility</p:attrName>
                                        </p:attrNameLst>
                                      </p:cBhvr>
                                      <p:to>
                                        <p:strVal val="visible"/>
                                      </p:to>
                                    </p:set>
                                    <p:animEffect transition="in" filter="slide(fromTop)">
                                      <p:cBhvr>
                                        <p:cTn id="22" dur="1000"/>
                                        <p:tgtEl>
                                          <p:spTgt spid="337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9" grpId="0" uiExpand="1" build="p"/>
      <p:bldP spid="3380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a:extLst>
              <a:ext uri="{FF2B5EF4-FFF2-40B4-BE49-F238E27FC236}">
                <a16:creationId xmlns:a16="http://schemas.microsoft.com/office/drawing/2014/main" id="{C57C2301-4782-3685-98FE-0EECD504397F}"/>
              </a:ext>
            </a:extLst>
          </p:cNvPr>
          <p:cNvSpPr>
            <a:spLocks noGrp="1" noChangeArrowheads="1"/>
          </p:cNvSpPr>
          <p:nvPr>
            <p:ph type="title"/>
          </p:nvPr>
        </p:nvSpPr>
        <p:spPr/>
        <p:txBody>
          <a:bodyPr/>
          <a:lstStyle/>
          <a:p>
            <a:r>
              <a:rPr lang="en-US" altLang="ja-JP" sz="4000"/>
              <a:t>How do you say “</a:t>
            </a:r>
            <a:r>
              <a:rPr lang="ja-JP" altLang="en-US" sz="4000"/>
              <a:t>椅子” </a:t>
            </a:r>
            <a:r>
              <a:rPr lang="en-US" altLang="ja-JP" sz="4000"/>
              <a:t>in English?</a:t>
            </a:r>
          </a:p>
        </p:txBody>
      </p:sp>
      <p:pic>
        <p:nvPicPr>
          <p:cNvPr id="47110" name="Picture 6">
            <a:hlinkClick r:id="rId2"/>
            <a:extLst>
              <a:ext uri="{FF2B5EF4-FFF2-40B4-BE49-F238E27FC236}">
                <a16:creationId xmlns:a16="http://schemas.microsoft.com/office/drawing/2014/main" id="{6F2846B6-C33E-6790-B076-1FBAF86453A7}"/>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203575" y="1916113"/>
            <a:ext cx="2390775" cy="2808287"/>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7112" name="Text Box 8">
            <a:extLst>
              <a:ext uri="{FF2B5EF4-FFF2-40B4-BE49-F238E27FC236}">
                <a16:creationId xmlns:a16="http://schemas.microsoft.com/office/drawing/2014/main" id="{7E0E477A-9BF4-0DD2-0512-DA4E5C86799D}"/>
              </a:ext>
            </a:extLst>
          </p:cNvPr>
          <p:cNvSpPr txBox="1">
            <a:spLocks noChangeArrowheads="1"/>
          </p:cNvSpPr>
          <p:nvPr/>
        </p:nvSpPr>
        <p:spPr bwMode="auto">
          <a:xfrm>
            <a:off x="3059113" y="1341438"/>
            <a:ext cx="28003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3200"/>
              <a:t>Is this a chair?</a:t>
            </a:r>
          </a:p>
        </p:txBody>
      </p:sp>
      <p:sp>
        <p:nvSpPr>
          <p:cNvPr id="47113" name="Text Box 9">
            <a:extLst>
              <a:ext uri="{FF2B5EF4-FFF2-40B4-BE49-F238E27FC236}">
                <a16:creationId xmlns:a16="http://schemas.microsoft.com/office/drawing/2014/main" id="{86318197-F89E-1275-6BA1-7112CAC0125D}"/>
              </a:ext>
            </a:extLst>
          </p:cNvPr>
          <p:cNvSpPr txBox="1">
            <a:spLocks noChangeArrowheads="1"/>
          </p:cNvSpPr>
          <p:nvPr/>
        </p:nvSpPr>
        <p:spPr bwMode="auto">
          <a:xfrm>
            <a:off x="1763713" y="4941888"/>
            <a:ext cx="55753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3200"/>
              <a:t>No, it’s not a chair; it’s a stool.</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47112"/>
                                        </p:tgtEl>
                                        <p:attrNameLst>
                                          <p:attrName>style.visibility</p:attrName>
                                        </p:attrNameLst>
                                      </p:cBhvr>
                                      <p:to>
                                        <p:strVal val="visible"/>
                                      </p:to>
                                    </p:set>
                                    <p:anim calcmode="lin" valueType="num">
                                      <p:cBhvr additive="base">
                                        <p:cTn id="7" dur="500" fill="hold"/>
                                        <p:tgtEl>
                                          <p:spTgt spid="47112"/>
                                        </p:tgtEl>
                                        <p:attrNameLst>
                                          <p:attrName>ppt_x</p:attrName>
                                        </p:attrNameLst>
                                      </p:cBhvr>
                                      <p:tavLst>
                                        <p:tav tm="0">
                                          <p:val>
                                            <p:strVal val="0-#ppt_w/2"/>
                                          </p:val>
                                        </p:tav>
                                        <p:tav tm="100000">
                                          <p:val>
                                            <p:strVal val="#ppt_x"/>
                                          </p:val>
                                        </p:tav>
                                      </p:tavLst>
                                    </p:anim>
                                    <p:anim calcmode="lin" valueType="num">
                                      <p:cBhvr additive="base">
                                        <p:cTn id="8" dur="500" fill="hold"/>
                                        <p:tgtEl>
                                          <p:spTgt spid="4711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 presetClass="entr" presetSubtype="3" fill="hold" nodeType="afterEffect">
                                  <p:stCondLst>
                                    <p:cond delay="0"/>
                                  </p:stCondLst>
                                  <p:childTnLst>
                                    <p:set>
                                      <p:cBhvr>
                                        <p:cTn id="11" dur="1" fill="hold">
                                          <p:stCondLst>
                                            <p:cond delay="0"/>
                                          </p:stCondLst>
                                        </p:cTn>
                                        <p:tgtEl>
                                          <p:spTgt spid="47110"/>
                                        </p:tgtEl>
                                        <p:attrNameLst>
                                          <p:attrName>style.visibility</p:attrName>
                                        </p:attrNameLst>
                                      </p:cBhvr>
                                      <p:to>
                                        <p:strVal val="visible"/>
                                      </p:to>
                                    </p:set>
                                    <p:anim calcmode="lin" valueType="num">
                                      <p:cBhvr additive="base">
                                        <p:cTn id="12" dur="500" fill="hold"/>
                                        <p:tgtEl>
                                          <p:spTgt spid="47110"/>
                                        </p:tgtEl>
                                        <p:attrNameLst>
                                          <p:attrName>ppt_x</p:attrName>
                                        </p:attrNameLst>
                                      </p:cBhvr>
                                      <p:tavLst>
                                        <p:tav tm="0">
                                          <p:val>
                                            <p:strVal val="1+#ppt_w/2"/>
                                          </p:val>
                                        </p:tav>
                                        <p:tav tm="100000">
                                          <p:val>
                                            <p:strVal val="#ppt_x"/>
                                          </p:val>
                                        </p:tav>
                                      </p:tavLst>
                                    </p:anim>
                                    <p:anim calcmode="lin" valueType="num">
                                      <p:cBhvr additive="base">
                                        <p:cTn id="13" dur="500" fill="hold"/>
                                        <p:tgtEl>
                                          <p:spTgt spid="47110"/>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6" fill="hold" nodeType="clickEffect">
                                  <p:stCondLst>
                                    <p:cond delay="0"/>
                                  </p:stCondLst>
                                  <p:childTnLst>
                                    <p:set>
                                      <p:cBhvr>
                                        <p:cTn id="17" dur="1" fill="hold">
                                          <p:stCondLst>
                                            <p:cond delay="0"/>
                                          </p:stCondLst>
                                        </p:cTn>
                                        <p:tgtEl>
                                          <p:spTgt spid="47113"/>
                                        </p:tgtEl>
                                        <p:attrNameLst>
                                          <p:attrName>style.visibility</p:attrName>
                                        </p:attrNameLst>
                                      </p:cBhvr>
                                      <p:to>
                                        <p:strVal val="visible"/>
                                      </p:to>
                                    </p:set>
                                    <p:anim calcmode="lin" valueType="num">
                                      <p:cBhvr additive="base">
                                        <p:cTn id="18" dur="500" fill="hold"/>
                                        <p:tgtEl>
                                          <p:spTgt spid="47113"/>
                                        </p:tgtEl>
                                        <p:attrNameLst>
                                          <p:attrName>ppt_x</p:attrName>
                                        </p:attrNameLst>
                                      </p:cBhvr>
                                      <p:tavLst>
                                        <p:tav tm="0">
                                          <p:val>
                                            <p:strVal val="1+#ppt_w/2"/>
                                          </p:val>
                                        </p:tav>
                                        <p:tav tm="100000">
                                          <p:val>
                                            <p:strVal val="#ppt_x"/>
                                          </p:val>
                                        </p:tav>
                                      </p:tavLst>
                                    </p:anim>
                                    <p:anim calcmode="lin" valueType="num">
                                      <p:cBhvr additive="base">
                                        <p:cTn id="19" dur="500" fill="hold"/>
                                        <p:tgtEl>
                                          <p:spTgt spid="471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2" grpId="0"/>
      <p:bldP spid="471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6DAA5FD-A571-2311-1335-04C9FA7D8CC6}"/>
              </a:ext>
            </a:extLst>
          </p:cNvPr>
          <p:cNvSpPr>
            <a:spLocks noGrp="1" noChangeArrowheads="1"/>
          </p:cNvSpPr>
          <p:nvPr>
            <p:ph type="title"/>
          </p:nvPr>
        </p:nvSpPr>
        <p:spPr/>
        <p:txBody>
          <a:bodyPr/>
          <a:lstStyle/>
          <a:p>
            <a:r>
              <a:rPr lang="en-US" altLang="ja-JP"/>
              <a:t>going to do</a:t>
            </a:r>
            <a:r>
              <a:rPr lang="ja-JP" altLang="en-US"/>
              <a:t>　＝　するつもり</a:t>
            </a:r>
          </a:p>
        </p:txBody>
      </p:sp>
      <p:sp>
        <p:nvSpPr>
          <p:cNvPr id="53251" name="Rectangle 3">
            <a:extLst>
              <a:ext uri="{FF2B5EF4-FFF2-40B4-BE49-F238E27FC236}">
                <a16:creationId xmlns:a16="http://schemas.microsoft.com/office/drawing/2014/main" id="{5884F64F-7CFC-DB92-D0ED-35299108F5BF}"/>
              </a:ext>
            </a:extLst>
          </p:cNvPr>
          <p:cNvSpPr>
            <a:spLocks noGrp="1" noChangeArrowheads="1"/>
          </p:cNvSpPr>
          <p:nvPr>
            <p:ph type="body" idx="1"/>
          </p:nvPr>
        </p:nvSpPr>
        <p:spPr>
          <a:xfrm>
            <a:off x="457200" y="1600200"/>
            <a:ext cx="8147050" cy="4133850"/>
          </a:xfrm>
        </p:spPr>
        <p:txBody>
          <a:bodyPr/>
          <a:lstStyle/>
          <a:p>
            <a:r>
              <a:rPr lang="en-US" altLang="ja-JP"/>
              <a:t>I’m </a:t>
            </a:r>
            <a:r>
              <a:rPr lang="en-US" altLang="ja-JP" u="sng"/>
              <a:t>going to visit</a:t>
            </a:r>
            <a:r>
              <a:rPr lang="en-US" altLang="ja-JP"/>
              <a:t> my niece.</a:t>
            </a:r>
          </a:p>
          <a:p>
            <a:pPr>
              <a:buFontTx/>
              <a:buNone/>
            </a:pPr>
            <a:endParaRPr lang="en-US" altLang="ja-JP"/>
          </a:p>
          <a:p>
            <a:r>
              <a:rPr lang="en-US" altLang="ja-JP"/>
              <a:t>When he finds out, he’s </a:t>
            </a:r>
            <a:r>
              <a:rPr lang="en-US" altLang="ja-JP" u="sng"/>
              <a:t>going to be angry</a:t>
            </a:r>
            <a:r>
              <a:rPr lang="en-US" altLang="ja-JP"/>
              <a:t>.</a:t>
            </a:r>
          </a:p>
          <a:p>
            <a:pPr>
              <a:buFontTx/>
              <a:buNone/>
            </a:pPr>
            <a:endParaRPr lang="en-US" altLang="ja-JP"/>
          </a:p>
          <a:p>
            <a:r>
              <a:rPr lang="en-US" altLang="ja-JP"/>
              <a:t>Tomorrow, </a:t>
            </a:r>
            <a:r>
              <a:rPr lang="en-US" altLang="ja-JP" u="sng"/>
              <a:t>it’s going to rain</a:t>
            </a:r>
            <a:r>
              <a:rPr lang="en-US" altLang="ja-JP"/>
              <a:t>.</a:t>
            </a:r>
          </a:p>
          <a:p>
            <a:pPr>
              <a:buFontTx/>
              <a:buNone/>
            </a:pPr>
            <a:endParaRPr lang="en-US" altLang="ja-JP"/>
          </a:p>
          <a:p>
            <a:r>
              <a:rPr lang="en-US" altLang="ja-JP"/>
              <a:t>When is the train </a:t>
            </a:r>
            <a:r>
              <a:rPr lang="en-US" altLang="ja-JP" u="sng"/>
              <a:t>going to come</a:t>
            </a:r>
            <a:r>
              <a:rPr lang="en-US" altLang="ja-JP"/>
              <a:t>?</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slide(fromBottom)">
                                      <p:cBhvr>
                                        <p:cTn id="7" dur="500"/>
                                        <p:tgtEl>
                                          <p:spTgt spid="532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53251">
                                            <p:txEl>
                                              <p:pRg st="2" end="2"/>
                                            </p:txEl>
                                          </p:spTgt>
                                        </p:tgtEl>
                                        <p:attrNameLst>
                                          <p:attrName>style.visibility</p:attrName>
                                        </p:attrNameLst>
                                      </p:cBhvr>
                                      <p:to>
                                        <p:strVal val="visible"/>
                                      </p:to>
                                    </p:set>
                                    <p:animEffect transition="in" filter="slide(fromBottom)">
                                      <p:cBhvr>
                                        <p:cTn id="12" dur="500"/>
                                        <p:tgtEl>
                                          <p:spTgt spid="532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53251">
                                            <p:txEl>
                                              <p:pRg st="4" end="4"/>
                                            </p:txEl>
                                          </p:spTgt>
                                        </p:tgtEl>
                                        <p:attrNameLst>
                                          <p:attrName>style.visibility</p:attrName>
                                        </p:attrNameLst>
                                      </p:cBhvr>
                                      <p:to>
                                        <p:strVal val="visible"/>
                                      </p:to>
                                    </p:set>
                                    <p:animEffect transition="in" filter="slide(fromBottom)">
                                      <p:cBhvr>
                                        <p:cTn id="17" dur="500"/>
                                        <p:tgtEl>
                                          <p:spTgt spid="5325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53251">
                                            <p:txEl>
                                              <p:pRg st="6" end="6"/>
                                            </p:txEl>
                                          </p:spTgt>
                                        </p:tgtEl>
                                        <p:attrNameLst>
                                          <p:attrName>style.visibility</p:attrName>
                                        </p:attrNameLst>
                                      </p:cBhvr>
                                      <p:to>
                                        <p:strVal val="visible"/>
                                      </p:to>
                                    </p:set>
                                    <p:animEffect transition="in" filter="slide(fromBottom)">
                                      <p:cBhvr>
                                        <p:cTn id="22" dur="500"/>
                                        <p:tgtEl>
                                          <p:spTgt spid="532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a:extLst>
              <a:ext uri="{FF2B5EF4-FFF2-40B4-BE49-F238E27FC236}">
                <a16:creationId xmlns:a16="http://schemas.microsoft.com/office/drawing/2014/main" id="{466349D3-F1DA-A2B2-7662-397F4CE6055A}"/>
              </a:ext>
            </a:extLst>
          </p:cNvPr>
          <p:cNvSpPr>
            <a:spLocks noGrp="1" noChangeArrowheads="1"/>
          </p:cNvSpPr>
          <p:nvPr>
            <p:ph type="title"/>
          </p:nvPr>
        </p:nvSpPr>
        <p:spPr>
          <a:xfrm>
            <a:off x="468313" y="620713"/>
            <a:ext cx="8229600" cy="1143000"/>
          </a:xfrm>
        </p:spPr>
        <p:txBody>
          <a:bodyPr/>
          <a:lstStyle/>
          <a:p>
            <a:r>
              <a:rPr lang="en-US" altLang="ja-JP" sz="4000"/>
              <a:t>These are some other words that have different nuances in Japanese and in English</a:t>
            </a:r>
          </a:p>
        </p:txBody>
      </p:sp>
      <p:sp>
        <p:nvSpPr>
          <p:cNvPr id="50182" name="Rectangle 6">
            <a:extLst>
              <a:ext uri="{FF2B5EF4-FFF2-40B4-BE49-F238E27FC236}">
                <a16:creationId xmlns:a16="http://schemas.microsoft.com/office/drawing/2014/main" id="{25875136-4F10-C383-FAA9-51455DF4A14D}"/>
              </a:ext>
            </a:extLst>
          </p:cNvPr>
          <p:cNvSpPr>
            <a:spLocks noGrp="1" noChangeArrowheads="1"/>
          </p:cNvSpPr>
          <p:nvPr>
            <p:ph type="body" idx="1"/>
          </p:nvPr>
        </p:nvSpPr>
        <p:spPr>
          <a:xfrm>
            <a:off x="457200" y="2420938"/>
            <a:ext cx="8147050" cy="2879725"/>
          </a:xfrm>
        </p:spPr>
        <p:txBody>
          <a:bodyPr/>
          <a:lstStyle/>
          <a:p>
            <a:r>
              <a:rPr lang="en-US" altLang="ja-JP"/>
              <a:t>woman</a:t>
            </a:r>
          </a:p>
          <a:p>
            <a:r>
              <a:rPr lang="en-US" altLang="ja-JP"/>
              <a:t>lie</a:t>
            </a:r>
          </a:p>
          <a:p>
            <a:r>
              <a:rPr lang="en-US" altLang="ja-JP"/>
              <a:t>fat</a:t>
            </a:r>
          </a:p>
          <a:p>
            <a:r>
              <a:rPr lang="en-US" altLang="ja-JP"/>
              <a:t>home (not house)</a:t>
            </a:r>
          </a:p>
        </p:txBody>
      </p:sp>
      <p:sp>
        <p:nvSpPr>
          <p:cNvPr id="50183" name="Text Box 7">
            <a:extLst>
              <a:ext uri="{FF2B5EF4-FFF2-40B4-BE49-F238E27FC236}">
                <a16:creationId xmlns:a16="http://schemas.microsoft.com/office/drawing/2014/main" id="{742D4B8E-39C6-88BE-8CF3-BC377B295322}"/>
              </a:ext>
            </a:extLst>
          </p:cNvPr>
          <p:cNvSpPr txBox="1">
            <a:spLocks noChangeArrowheads="1"/>
          </p:cNvSpPr>
          <p:nvPr/>
        </p:nvSpPr>
        <p:spPr bwMode="auto">
          <a:xfrm>
            <a:off x="0" y="4868863"/>
            <a:ext cx="8964613"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3600">
                <a:solidFill>
                  <a:srgbClr val="FF3300"/>
                </a:solidFill>
              </a:rPr>
              <a:t>E.</a:t>
            </a:r>
          </a:p>
          <a:p>
            <a:r>
              <a:rPr lang="en-US" altLang="ja-JP" sz="3600"/>
              <a:t>What words or grammar can you think of that is different in English and Japanese?</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0182">
                                            <p:txEl>
                                              <p:pRg st="0" end="0"/>
                                            </p:txEl>
                                          </p:spTgt>
                                        </p:tgtEl>
                                        <p:attrNameLst>
                                          <p:attrName>style.visibility</p:attrName>
                                        </p:attrNameLst>
                                      </p:cBhvr>
                                      <p:to>
                                        <p:strVal val="visible"/>
                                      </p:to>
                                    </p:set>
                                    <p:animEffect transition="in" filter="blinds(horizontal)">
                                      <p:cBhvr>
                                        <p:cTn id="7" dur="500"/>
                                        <p:tgtEl>
                                          <p:spTgt spid="501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0182">
                                            <p:txEl>
                                              <p:pRg st="1" end="1"/>
                                            </p:txEl>
                                          </p:spTgt>
                                        </p:tgtEl>
                                        <p:attrNameLst>
                                          <p:attrName>style.visibility</p:attrName>
                                        </p:attrNameLst>
                                      </p:cBhvr>
                                      <p:to>
                                        <p:strVal val="visible"/>
                                      </p:to>
                                    </p:set>
                                    <p:animEffect transition="in" filter="blinds(horizontal)">
                                      <p:cBhvr>
                                        <p:cTn id="12" dur="500"/>
                                        <p:tgtEl>
                                          <p:spTgt spid="5018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50182">
                                            <p:txEl>
                                              <p:pRg st="2" end="2"/>
                                            </p:txEl>
                                          </p:spTgt>
                                        </p:tgtEl>
                                        <p:attrNameLst>
                                          <p:attrName>style.visibility</p:attrName>
                                        </p:attrNameLst>
                                      </p:cBhvr>
                                      <p:to>
                                        <p:strVal val="visible"/>
                                      </p:to>
                                    </p:set>
                                    <p:animEffect transition="in" filter="blinds(horizontal)">
                                      <p:cBhvr>
                                        <p:cTn id="17" dur="500"/>
                                        <p:tgtEl>
                                          <p:spTgt spid="5018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50182">
                                            <p:txEl>
                                              <p:pRg st="3" end="3"/>
                                            </p:txEl>
                                          </p:spTgt>
                                        </p:tgtEl>
                                        <p:attrNameLst>
                                          <p:attrName>style.visibility</p:attrName>
                                        </p:attrNameLst>
                                      </p:cBhvr>
                                      <p:to>
                                        <p:strVal val="visible"/>
                                      </p:to>
                                    </p:set>
                                    <p:animEffect transition="in" filter="blinds(horizontal)">
                                      <p:cBhvr>
                                        <p:cTn id="22" dur="500"/>
                                        <p:tgtEl>
                                          <p:spTgt spid="5018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8" fill="hold" nodeType="clickEffect">
                                  <p:stCondLst>
                                    <p:cond delay="0"/>
                                  </p:stCondLst>
                                  <p:childTnLst>
                                    <p:set>
                                      <p:cBhvr>
                                        <p:cTn id="26" dur="1" fill="hold">
                                          <p:stCondLst>
                                            <p:cond delay="0"/>
                                          </p:stCondLst>
                                        </p:cTn>
                                        <p:tgtEl>
                                          <p:spTgt spid="50183"/>
                                        </p:tgtEl>
                                        <p:attrNameLst>
                                          <p:attrName>style.visibility</p:attrName>
                                        </p:attrNameLst>
                                      </p:cBhvr>
                                      <p:to>
                                        <p:strVal val="visible"/>
                                      </p:to>
                                    </p:set>
                                    <p:animEffect transition="in" filter="slide(fromLeft)">
                                      <p:cBhvr>
                                        <p:cTn id="27" dur="1000"/>
                                        <p:tgtEl>
                                          <p:spTgt spid="50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8" name="Rectangle 10">
            <a:extLst>
              <a:ext uri="{FF2B5EF4-FFF2-40B4-BE49-F238E27FC236}">
                <a16:creationId xmlns:a16="http://schemas.microsoft.com/office/drawing/2014/main" id="{8F9F06A0-3AB8-23D3-4F41-F45811E5D544}"/>
              </a:ext>
            </a:extLst>
          </p:cNvPr>
          <p:cNvSpPr>
            <a:spLocks noGrp="1" noChangeArrowheads="1"/>
          </p:cNvSpPr>
          <p:nvPr>
            <p:ph type="title"/>
          </p:nvPr>
        </p:nvSpPr>
        <p:spPr/>
        <p:txBody>
          <a:bodyPr/>
          <a:lstStyle/>
          <a:p>
            <a:r>
              <a:rPr lang="en-US" altLang="ja-JP"/>
              <a:t>Who are these two people?</a:t>
            </a:r>
          </a:p>
        </p:txBody>
      </p:sp>
      <p:pic>
        <p:nvPicPr>
          <p:cNvPr id="43017" name="Picture 9" descr="Malcolm X Photo">
            <a:extLst>
              <a:ext uri="{FF2B5EF4-FFF2-40B4-BE49-F238E27FC236}">
                <a16:creationId xmlns:a16="http://schemas.microsoft.com/office/drawing/2014/main" id="{590037FD-95BF-6D52-DB6D-77BA6610807C}"/>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32138" y="1844675"/>
            <a:ext cx="3206750" cy="4537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43017"/>
                                        </p:tgtEl>
                                        <p:attrNameLst>
                                          <p:attrName>style.visibility</p:attrName>
                                        </p:attrNameLst>
                                      </p:cBhvr>
                                      <p:to>
                                        <p:strVal val="visible"/>
                                      </p:to>
                                    </p:set>
                                    <p:anim calcmode="lin" valueType="num">
                                      <p:cBhvr>
                                        <p:cTn id="7" dur="3000" fill="hold"/>
                                        <p:tgtEl>
                                          <p:spTgt spid="43017"/>
                                        </p:tgtEl>
                                        <p:attrNameLst>
                                          <p:attrName>ppt_w</p:attrName>
                                        </p:attrNameLst>
                                      </p:cBhvr>
                                      <p:tavLst>
                                        <p:tav tm="0">
                                          <p:val>
                                            <p:fltVal val="0"/>
                                          </p:val>
                                        </p:tav>
                                        <p:tav tm="100000">
                                          <p:val>
                                            <p:strVal val="#ppt_w"/>
                                          </p:val>
                                        </p:tav>
                                      </p:tavLst>
                                    </p:anim>
                                    <p:anim calcmode="lin" valueType="num">
                                      <p:cBhvr>
                                        <p:cTn id="8" dur="3000" fill="hold"/>
                                        <p:tgtEl>
                                          <p:spTgt spid="43017"/>
                                        </p:tgtEl>
                                        <p:attrNameLst>
                                          <p:attrName>ppt_h</p:attrName>
                                        </p:attrNameLst>
                                      </p:cBhvr>
                                      <p:tavLst>
                                        <p:tav tm="0">
                                          <p:val>
                                            <p:fltVal val="0"/>
                                          </p:val>
                                        </p:tav>
                                        <p:tav tm="100000">
                                          <p:val>
                                            <p:strVal val="#ppt_h"/>
                                          </p:val>
                                        </p:tav>
                                      </p:tavLst>
                                    </p:anim>
                                    <p:anim calcmode="lin" valueType="num">
                                      <p:cBhvr>
                                        <p:cTn id="9" dur="3000" fill="hold"/>
                                        <p:tgtEl>
                                          <p:spTgt spid="43017"/>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43017"/>
                                        </p:tgtEl>
                                        <p:attrNameLst>
                                          <p:attrName>ppt_y</p:attrName>
                                        </p:attrNameLst>
                                      </p:cBhvr>
                                      <p:tavLst>
                                        <p:tav tm="0" fmla="#ppt_y+(sin(-2*pi*(1-$))*-#ppt_x+cos(-2*pi*(1-$))*(1-#ppt_y))*(1-$)">
                                          <p:val>
                                            <p:fltVal val="0"/>
                                          </p:val>
                                        </p:tav>
                                        <p:tav tm="100000">
                                          <p:val>
                                            <p:fltVal val="1"/>
                                          </p:val>
                                        </p:tav>
                                      </p:tavLst>
                                    </p:anim>
                                  </p:childTnLst>
                                </p:cTn>
                              </p:par>
                              <p:par>
                                <p:cTn id="11" presetID="9" presetClass="entr" presetSubtype="0" fill="hold" nodeType="withEffect">
                                  <p:stCondLst>
                                    <p:cond delay="0"/>
                                  </p:stCondLst>
                                  <p:childTnLst>
                                    <p:set>
                                      <p:cBhvr>
                                        <p:cTn id="12" dur="1" fill="hold">
                                          <p:stCondLst>
                                            <p:cond delay="0"/>
                                          </p:stCondLst>
                                        </p:cTn>
                                        <p:tgtEl>
                                          <p:spTgt spid="43017"/>
                                        </p:tgtEl>
                                        <p:attrNameLst>
                                          <p:attrName>style.visibility</p:attrName>
                                        </p:attrNameLst>
                                      </p:cBhvr>
                                      <p:to>
                                        <p:strVal val="visible"/>
                                      </p:to>
                                    </p:set>
                                    <p:animEffect transition="in" filter="dissolve">
                                      <p:cBhvr>
                                        <p:cTn id="13" dur="5000"/>
                                        <p:tgtEl>
                                          <p:spTgt spid="430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460E1C2C-316D-242A-9CE3-F8E59F1AFFC6}"/>
              </a:ext>
            </a:extLst>
          </p:cNvPr>
          <p:cNvSpPr>
            <a:spLocks noGrp="1" noChangeArrowheads="1"/>
          </p:cNvSpPr>
          <p:nvPr>
            <p:ph type="title"/>
          </p:nvPr>
        </p:nvSpPr>
        <p:spPr/>
        <p:txBody>
          <a:bodyPr/>
          <a:lstStyle/>
          <a:p>
            <a:r>
              <a:rPr lang="en-US" altLang="ja-JP"/>
              <a:t>The Story of Malcolm X</a:t>
            </a:r>
          </a:p>
        </p:txBody>
      </p:sp>
      <p:sp>
        <p:nvSpPr>
          <p:cNvPr id="36867" name="Rectangle 3">
            <a:extLst>
              <a:ext uri="{FF2B5EF4-FFF2-40B4-BE49-F238E27FC236}">
                <a16:creationId xmlns:a16="http://schemas.microsoft.com/office/drawing/2014/main" id="{2FE8E3A1-BCEA-5AA2-9F3E-F1788736B7C4}"/>
              </a:ext>
            </a:extLst>
          </p:cNvPr>
          <p:cNvSpPr>
            <a:spLocks noGrp="1" noChangeArrowheads="1"/>
          </p:cNvSpPr>
          <p:nvPr>
            <p:ph type="body" idx="1"/>
          </p:nvPr>
        </p:nvSpPr>
        <p:spPr/>
        <p:txBody>
          <a:bodyPr/>
          <a:lstStyle/>
          <a:p>
            <a:r>
              <a:rPr lang="en-US" altLang="ja-JP"/>
              <a:t>Only went to school to the 8</a:t>
            </a:r>
            <a:r>
              <a:rPr lang="en-US" altLang="ja-JP" baseline="30000"/>
              <a:t>th</a:t>
            </a:r>
            <a:r>
              <a:rPr lang="en-US" altLang="ja-JP"/>
              <a:t> Grade (the 2</a:t>
            </a:r>
            <a:r>
              <a:rPr lang="en-US" altLang="ja-JP" baseline="30000"/>
              <a:t>nd</a:t>
            </a:r>
            <a:r>
              <a:rPr lang="en-US" altLang="ja-JP"/>
              <a:t> year of Middle School)</a:t>
            </a:r>
          </a:p>
          <a:p>
            <a:r>
              <a:rPr lang="en-US" altLang="ja-JP"/>
              <a:t>Began to read while he was in prison</a:t>
            </a:r>
          </a:p>
          <a:p>
            <a:r>
              <a:rPr lang="en-US" altLang="ja-JP"/>
              <a:t>Became a very eloquent </a:t>
            </a:r>
            <a:r>
              <a:rPr lang="ja-JP" altLang="en-US"/>
              <a:t>（雄弁な）</a:t>
            </a:r>
            <a:r>
              <a:rPr lang="en-US" altLang="ja-JP"/>
              <a:t>speaker</a:t>
            </a:r>
          </a:p>
          <a:p>
            <a:r>
              <a:rPr lang="en-US" altLang="ja-JP"/>
              <a:t>Wrote a famous autobiography</a:t>
            </a:r>
            <a:r>
              <a:rPr lang="ja-JP" altLang="en-US"/>
              <a:t>（自叙伝）</a:t>
            </a:r>
          </a:p>
          <a:p>
            <a:r>
              <a:rPr lang="en-US" altLang="ja-JP"/>
              <a:t>Became a powerful African-American Leader</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diamond(in)">
                                      <p:cBhvr>
                                        <p:cTn id="7" dur="1000"/>
                                        <p:tgtEl>
                                          <p:spTgt spid="368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diamond(in)">
                                      <p:cBhvr>
                                        <p:cTn id="12" dur="1000"/>
                                        <p:tgtEl>
                                          <p:spTgt spid="368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diamond(in)">
                                      <p:cBhvr>
                                        <p:cTn id="17" dur="1000"/>
                                        <p:tgtEl>
                                          <p:spTgt spid="368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36867">
                                            <p:txEl>
                                              <p:pRg st="3" end="3"/>
                                            </p:txEl>
                                          </p:spTgt>
                                        </p:tgtEl>
                                        <p:attrNameLst>
                                          <p:attrName>style.visibility</p:attrName>
                                        </p:attrNameLst>
                                      </p:cBhvr>
                                      <p:to>
                                        <p:strVal val="visible"/>
                                      </p:to>
                                    </p:set>
                                    <p:animEffect transition="in" filter="diamond(in)">
                                      <p:cBhvr>
                                        <p:cTn id="22" dur="1000"/>
                                        <p:tgtEl>
                                          <p:spTgt spid="368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36867">
                                            <p:txEl>
                                              <p:pRg st="4" end="4"/>
                                            </p:txEl>
                                          </p:spTgt>
                                        </p:tgtEl>
                                        <p:attrNameLst>
                                          <p:attrName>style.visibility</p:attrName>
                                        </p:attrNameLst>
                                      </p:cBhvr>
                                      <p:to>
                                        <p:strVal val="visible"/>
                                      </p:to>
                                    </p:set>
                                    <p:animEffect transition="in" filter="diamond(in)">
                                      <p:cBhvr>
                                        <p:cTn id="27" dur="1000"/>
                                        <p:tgtEl>
                                          <p:spTgt spid="368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98C2708F-46F7-52E8-BDDE-DCE61DA13EE6}"/>
              </a:ext>
            </a:extLst>
          </p:cNvPr>
          <p:cNvSpPr>
            <a:spLocks noGrp="1" noChangeArrowheads="1"/>
          </p:cNvSpPr>
          <p:nvPr>
            <p:ph type="title"/>
          </p:nvPr>
        </p:nvSpPr>
        <p:spPr/>
        <p:txBody>
          <a:bodyPr/>
          <a:lstStyle/>
          <a:p>
            <a:r>
              <a:rPr lang="en-US" altLang="ja-JP" sz="4000"/>
              <a:t>Students who Practice FVR Receive Higher Scores in:</a:t>
            </a:r>
          </a:p>
        </p:txBody>
      </p:sp>
      <p:sp>
        <p:nvSpPr>
          <p:cNvPr id="38915" name="Rectangle 3">
            <a:extLst>
              <a:ext uri="{FF2B5EF4-FFF2-40B4-BE49-F238E27FC236}">
                <a16:creationId xmlns:a16="http://schemas.microsoft.com/office/drawing/2014/main" id="{E5BEC400-6AE3-67D6-BDE2-FFF5FAB6DFE9}"/>
              </a:ext>
            </a:extLst>
          </p:cNvPr>
          <p:cNvSpPr>
            <a:spLocks noGrp="1" noChangeArrowheads="1"/>
          </p:cNvSpPr>
          <p:nvPr>
            <p:ph type="body" idx="1"/>
          </p:nvPr>
        </p:nvSpPr>
        <p:spPr>
          <a:xfrm>
            <a:off x="539750" y="2205038"/>
            <a:ext cx="8291513" cy="3413125"/>
          </a:xfrm>
        </p:spPr>
        <p:txBody>
          <a:bodyPr/>
          <a:lstStyle/>
          <a:p>
            <a:r>
              <a:rPr lang="en-US" altLang="ja-JP" sz="4000"/>
              <a:t>Reading</a:t>
            </a:r>
          </a:p>
          <a:p>
            <a:r>
              <a:rPr lang="en-US" altLang="ja-JP" sz="4000"/>
              <a:t>Vocabulary</a:t>
            </a:r>
          </a:p>
          <a:p>
            <a:r>
              <a:rPr lang="en-US" altLang="ja-JP" sz="4000"/>
              <a:t>Writing</a:t>
            </a:r>
          </a:p>
          <a:p>
            <a:r>
              <a:rPr lang="en-US" altLang="ja-JP" sz="4000"/>
              <a:t>grammar</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strips(downLeft)">
                                      <p:cBhvr>
                                        <p:cTn id="7" dur="500"/>
                                        <p:tgtEl>
                                          <p:spTgt spid="38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9" fill="hold" nodeType="click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Effect transition="in" filter="strips(upLeft)">
                                      <p:cBhvr>
                                        <p:cTn id="12" dur="500"/>
                                        <p:tgtEl>
                                          <p:spTgt spid="389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38915">
                                            <p:txEl>
                                              <p:pRg st="2" end="2"/>
                                            </p:txEl>
                                          </p:spTgt>
                                        </p:tgtEl>
                                        <p:attrNameLst>
                                          <p:attrName>style.visibility</p:attrName>
                                        </p:attrNameLst>
                                      </p:cBhvr>
                                      <p:to>
                                        <p:strVal val="visible"/>
                                      </p:to>
                                    </p:set>
                                    <p:animEffect transition="in" filter="strips(downRight)">
                                      <p:cBhvr>
                                        <p:cTn id="17" dur="500"/>
                                        <p:tgtEl>
                                          <p:spTgt spid="389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3" fill="hold" nodeType="clickEffect">
                                  <p:stCondLst>
                                    <p:cond delay="0"/>
                                  </p:stCondLst>
                                  <p:childTnLst>
                                    <p:set>
                                      <p:cBhvr>
                                        <p:cTn id="21" dur="1" fill="hold">
                                          <p:stCondLst>
                                            <p:cond delay="0"/>
                                          </p:stCondLst>
                                        </p:cTn>
                                        <p:tgtEl>
                                          <p:spTgt spid="38915">
                                            <p:txEl>
                                              <p:pRg st="3" end="3"/>
                                            </p:txEl>
                                          </p:spTgt>
                                        </p:tgtEl>
                                        <p:attrNameLst>
                                          <p:attrName>style.visibility</p:attrName>
                                        </p:attrNameLst>
                                      </p:cBhvr>
                                      <p:to>
                                        <p:strVal val="visible"/>
                                      </p:to>
                                    </p:set>
                                    <p:animEffect transition="in" filter="strips(upRight)">
                                      <p:cBhvr>
                                        <p:cTn id="22" dur="500"/>
                                        <p:tgtEl>
                                          <p:spTgt spid="389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50714288-723A-1B09-3098-7A3AA72AEBC5}"/>
              </a:ext>
            </a:extLst>
          </p:cNvPr>
          <p:cNvSpPr>
            <a:spLocks noGrp="1" noChangeArrowheads="1"/>
          </p:cNvSpPr>
          <p:nvPr>
            <p:ph type="title"/>
          </p:nvPr>
        </p:nvSpPr>
        <p:spPr/>
        <p:txBody>
          <a:bodyPr/>
          <a:lstStyle/>
          <a:p>
            <a:r>
              <a:rPr lang="en-US" altLang="ja-JP"/>
              <a:t>High School English Education</a:t>
            </a:r>
            <a:endParaRPr lang="en-US" altLang="en-US"/>
          </a:p>
        </p:txBody>
      </p:sp>
      <p:sp>
        <p:nvSpPr>
          <p:cNvPr id="65539" name="Rectangle 3">
            <a:extLst>
              <a:ext uri="{FF2B5EF4-FFF2-40B4-BE49-F238E27FC236}">
                <a16:creationId xmlns:a16="http://schemas.microsoft.com/office/drawing/2014/main" id="{9BC6D1DA-A328-3B2F-7573-456F9825B757}"/>
              </a:ext>
            </a:extLst>
          </p:cNvPr>
          <p:cNvSpPr>
            <a:spLocks noGrp="1" noChangeArrowheads="1"/>
          </p:cNvSpPr>
          <p:nvPr>
            <p:ph type="body" idx="1"/>
          </p:nvPr>
        </p:nvSpPr>
        <p:spPr/>
        <p:txBody>
          <a:bodyPr/>
          <a:lstStyle/>
          <a:p>
            <a:r>
              <a:rPr lang="en-US" altLang="ja-JP">
                <a:solidFill>
                  <a:srgbClr val="FF3300"/>
                </a:solidFill>
              </a:rPr>
              <a:t>A.</a:t>
            </a:r>
          </a:p>
          <a:p>
            <a:r>
              <a:rPr lang="en-US" altLang="ja-JP"/>
              <a:t>Did you enjoy your high school English class?</a:t>
            </a:r>
          </a:p>
          <a:p>
            <a:r>
              <a:rPr lang="en-US" altLang="ja-JP"/>
              <a:t>Did you learn how to speak English in your class?</a:t>
            </a:r>
          </a:p>
          <a:p>
            <a:r>
              <a:rPr lang="en-US" altLang="ja-JP"/>
              <a:t>Did you communicate in English?</a:t>
            </a:r>
          </a:p>
          <a:p>
            <a:r>
              <a:rPr lang="en-US" altLang="ja-JP"/>
              <a:t>Did your teacher communicate to you in English?</a:t>
            </a:r>
            <a:endParaRPr lang="en-US" alt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wipe(left)">
                                      <p:cBhvr>
                                        <p:cTn id="7" dur="500"/>
                                        <p:tgtEl>
                                          <p:spTgt spid="655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5539">
                                            <p:txEl>
                                              <p:pRg st="1" end="1"/>
                                            </p:txEl>
                                          </p:spTgt>
                                        </p:tgtEl>
                                        <p:attrNameLst>
                                          <p:attrName>style.visibility</p:attrName>
                                        </p:attrNameLst>
                                      </p:cBhvr>
                                      <p:to>
                                        <p:strVal val="visible"/>
                                      </p:to>
                                    </p:set>
                                    <p:animEffect transition="in" filter="wipe(left)">
                                      <p:cBhvr>
                                        <p:cTn id="12" dur="500"/>
                                        <p:tgtEl>
                                          <p:spTgt spid="655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5539">
                                            <p:txEl>
                                              <p:pRg st="2" end="2"/>
                                            </p:txEl>
                                          </p:spTgt>
                                        </p:tgtEl>
                                        <p:attrNameLst>
                                          <p:attrName>style.visibility</p:attrName>
                                        </p:attrNameLst>
                                      </p:cBhvr>
                                      <p:to>
                                        <p:strVal val="visible"/>
                                      </p:to>
                                    </p:set>
                                    <p:animEffect transition="in" filter="wipe(left)">
                                      <p:cBhvr>
                                        <p:cTn id="17" dur="500"/>
                                        <p:tgtEl>
                                          <p:spTgt spid="655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5539">
                                            <p:txEl>
                                              <p:pRg st="3" end="3"/>
                                            </p:txEl>
                                          </p:spTgt>
                                        </p:tgtEl>
                                        <p:attrNameLst>
                                          <p:attrName>style.visibility</p:attrName>
                                        </p:attrNameLst>
                                      </p:cBhvr>
                                      <p:to>
                                        <p:strVal val="visible"/>
                                      </p:to>
                                    </p:set>
                                    <p:animEffect transition="in" filter="wipe(left)">
                                      <p:cBhvr>
                                        <p:cTn id="22" dur="500"/>
                                        <p:tgtEl>
                                          <p:spTgt spid="655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5539">
                                            <p:txEl>
                                              <p:pRg st="4" end="4"/>
                                            </p:txEl>
                                          </p:spTgt>
                                        </p:tgtEl>
                                        <p:attrNameLst>
                                          <p:attrName>style.visibility</p:attrName>
                                        </p:attrNameLst>
                                      </p:cBhvr>
                                      <p:to>
                                        <p:strVal val="visible"/>
                                      </p:to>
                                    </p:set>
                                    <p:animEffect transition="in" filter="wipe(left)">
                                      <p:cBhvr>
                                        <p:cTn id="27"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50CF529-1D81-94B4-B91C-C06D2FDC77D8}"/>
              </a:ext>
            </a:extLst>
          </p:cNvPr>
          <p:cNvSpPr>
            <a:spLocks noGrp="1" noChangeArrowheads="1"/>
          </p:cNvSpPr>
          <p:nvPr>
            <p:ph type="title"/>
          </p:nvPr>
        </p:nvSpPr>
        <p:spPr/>
        <p:txBody>
          <a:bodyPr/>
          <a:lstStyle/>
          <a:p>
            <a:r>
              <a:rPr lang="en-US" altLang="ja-JP"/>
              <a:t>Spelling and Grammar</a:t>
            </a:r>
          </a:p>
        </p:txBody>
      </p:sp>
      <p:sp>
        <p:nvSpPr>
          <p:cNvPr id="40963" name="Rectangle 3">
            <a:extLst>
              <a:ext uri="{FF2B5EF4-FFF2-40B4-BE49-F238E27FC236}">
                <a16:creationId xmlns:a16="http://schemas.microsoft.com/office/drawing/2014/main" id="{030D8F80-9744-C698-4E4E-F8640BFDC071}"/>
              </a:ext>
            </a:extLst>
          </p:cNvPr>
          <p:cNvSpPr>
            <a:spLocks noGrp="1" noChangeArrowheads="1"/>
          </p:cNvSpPr>
          <p:nvPr>
            <p:ph type="body" idx="1"/>
          </p:nvPr>
        </p:nvSpPr>
        <p:spPr>
          <a:xfrm>
            <a:off x="457200" y="1600200"/>
            <a:ext cx="8218488" cy="2981325"/>
          </a:xfrm>
        </p:spPr>
        <p:txBody>
          <a:bodyPr/>
          <a:lstStyle/>
          <a:p>
            <a:r>
              <a:rPr lang="en-US" altLang="ja-JP"/>
              <a:t>Spelling Instruction is almost never effective</a:t>
            </a:r>
          </a:p>
          <a:p>
            <a:pPr>
              <a:buFontTx/>
              <a:buNone/>
            </a:pPr>
            <a:endParaRPr lang="en-US" altLang="ja-JP"/>
          </a:p>
          <a:p>
            <a:r>
              <a:rPr lang="en-US" altLang="ja-JP"/>
              <a:t>Grammar Instruction does not help students read and write better</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blinds(horizontal)">
                                      <p:cBhvr>
                                        <p:cTn id="7" dur="500"/>
                                        <p:tgtEl>
                                          <p:spTgt spid="409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0963">
                                            <p:txEl>
                                              <p:pRg st="2" end="2"/>
                                            </p:txEl>
                                          </p:spTgt>
                                        </p:tgtEl>
                                        <p:attrNameLst>
                                          <p:attrName>style.visibility</p:attrName>
                                        </p:attrNameLst>
                                      </p:cBhvr>
                                      <p:to>
                                        <p:strVal val="visible"/>
                                      </p:to>
                                    </p:set>
                                    <p:animEffect transition="in" filter="blinds(horizontal)">
                                      <p:cBhvr>
                                        <p:cTn id="12" dur="5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24721E2D-A4A4-4E82-AEE2-9212F3DB34BF}"/>
              </a:ext>
            </a:extLst>
          </p:cNvPr>
          <p:cNvSpPr>
            <a:spLocks noGrp="1" noChangeArrowheads="1"/>
          </p:cNvSpPr>
          <p:nvPr>
            <p:ph type="title"/>
          </p:nvPr>
        </p:nvSpPr>
        <p:spPr>
          <a:xfrm>
            <a:off x="250825" y="188913"/>
            <a:ext cx="8686800" cy="561975"/>
          </a:xfrm>
        </p:spPr>
        <p:txBody>
          <a:bodyPr/>
          <a:lstStyle/>
          <a:p>
            <a:r>
              <a:rPr lang="ja-JP" altLang="en-US" sz="4000"/>
              <a:t>（答えは日本語で書いてもいいです。）</a:t>
            </a:r>
          </a:p>
        </p:txBody>
      </p:sp>
      <p:sp>
        <p:nvSpPr>
          <p:cNvPr id="64515" name="Rectangle 3">
            <a:extLst>
              <a:ext uri="{FF2B5EF4-FFF2-40B4-BE49-F238E27FC236}">
                <a16:creationId xmlns:a16="http://schemas.microsoft.com/office/drawing/2014/main" id="{608306D8-6EA3-4766-1480-9844CD672A41}"/>
              </a:ext>
            </a:extLst>
          </p:cNvPr>
          <p:cNvSpPr>
            <a:spLocks noGrp="1" noChangeArrowheads="1"/>
          </p:cNvSpPr>
          <p:nvPr>
            <p:ph type="body" idx="1"/>
          </p:nvPr>
        </p:nvSpPr>
        <p:spPr/>
        <p:txBody>
          <a:bodyPr/>
          <a:lstStyle/>
          <a:p>
            <a:r>
              <a:rPr lang="en-US" altLang="ja-JP" sz="2800"/>
              <a:t>What is the connection between students who read for pleasure and TOEFL scores?</a:t>
            </a:r>
          </a:p>
          <a:p>
            <a:r>
              <a:rPr lang="en-US" altLang="ja-JP" sz="2800"/>
              <a:t>Why is studying grammar and vocabulary lists not an effective way of learning English?</a:t>
            </a:r>
          </a:p>
          <a:p>
            <a:r>
              <a:rPr lang="en-US" altLang="ja-JP" sz="2800"/>
              <a:t>Who was Malcom X? What is the connection between him and this presentation?</a:t>
            </a:r>
          </a:p>
          <a:p>
            <a:r>
              <a:rPr lang="en-US" altLang="ja-JP" sz="2800"/>
              <a:t>If you want to improve your English, what should you do after this class?</a:t>
            </a:r>
          </a:p>
          <a:p>
            <a:endParaRPr lang="en-US" altLang="ja-JP" sz="2800"/>
          </a:p>
          <a:p>
            <a:endParaRPr lang="en-US" altLang="ja-JP" sz="2800"/>
          </a:p>
        </p:txBody>
      </p:sp>
      <p:sp>
        <p:nvSpPr>
          <p:cNvPr id="64516" name="Rectangle 4">
            <a:extLst>
              <a:ext uri="{FF2B5EF4-FFF2-40B4-BE49-F238E27FC236}">
                <a16:creationId xmlns:a16="http://schemas.microsoft.com/office/drawing/2014/main" id="{0447667D-3A5B-4DE8-19C9-E0412B0791C0}"/>
              </a:ext>
            </a:extLst>
          </p:cNvPr>
          <p:cNvSpPr>
            <a:spLocks noChangeArrowheads="1"/>
          </p:cNvSpPr>
          <p:nvPr/>
        </p:nvSpPr>
        <p:spPr bwMode="auto">
          <a:xfrm>
            <a:off x="250825" y="1052513"/>
            <a:ext cx="86868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kumimoji="1" sz="4400">
                <a:solidFill>
                  <a:schemeClr val="tx2"/>
                </a:solidFill>
                <a:latin typeface="Arial" panose="020B0604020202020204" pitchFamily="34" charset="0"/>
                <a:ea typeface="MS PGothic" panose="020B0600070205080204" pitchFamily="34" charset="-128"/>
              </a:defRPr>
            </a:lvl1pPr>
            <a:lvl2pPr algn="ctr">
              <a:defRPr kumimoji="1" sz="4400">
                <a:solidFill>
                  <a:schemeClr val="tx2"/>
                </a:solidFill>
                <a:latin typeface="Arial" panose="020B0604020202020204" pitchFamily="34" charset="0"/>
                <a:ea typeface="MS PGothic" panose="020B0600070205080204" pitchFamily="34" charset="-128"/>
              </a:defRPr>
            </a:lvl2pPr>
            <a:lvl3pPr algn="ctr">
              <a:defRPr kumimoji="1" sz="4400">
                <a:solidFill>
                  <a:schemeClr val="tx2"/>
                </a:solidFill>
                <a:latin typeface="Arial" panose="020B0604020202020204" pitchFamily="34" charset="0"/>
                <a:ea typeface="MS PGothic" panose="020B0600070205080204" pitchFamily="34" charset="-128"/>
              </a:defRPr>
            </a:lvl3pPr>
            <a:lvl4pPr algn="ctr">
              <a:defRPr kumimoji="1" sz="4400">
                <a:solidFill>
                  <a:schemeClr val="tx2"/>
                </a:solidFill>
                <a:latin typeface="Arial" panose="020B0604020202020204" pitchFamily="34" charset="0"/>
                <a:ea typeface="MS PGothic" panose="020B0600070205080204" pitchFamily="34" charset="-128"/>
              </a:defRPr>
            </a:lvl4pPr>
            <a:lvl5pPr algn="ctr">
              <a:defRPr kumimoji="1" sz="4400">
                <a:solidFill>
                  <a:schemeClr val="tx2"/>
                </a:solidFill>
                <a:latin typeface="Arial" panose="020B0604020202020204" pitchFamily="34" charset="0"/>
                <a:ea typeface="MS PGothic" panose="020B0600070205080204" pitchFamily="34" charset="-128"/>
              </a:defRPr>
            </a:lvl5pPr>
            <a:lvl6pPr marL="457200" algn="ctr"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6pPr>
            <a:lvl7pPr marL="914400" algn="ctr"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7pPr>
            <a:lvl8pPr marL="1371600" algn="ctr"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8pPr>
            <a:lvl9pPr marL="1828800" algn="ctr" fontAlgn="base">
              <a:spcBef>
                <a:spcPct val="0"/>
              </a:spcBef>
              <a:spcAft>
                <a:spcPct val="0"/>
              </a:spcAft>
              <a:defRPr kumimoji="1" sz="4400">
                <a:solidFill>
                  <a:schemeClr val="tx2"/>
                </a:solidFill>
                <a:latin typeface="Arial" panose="020B0604020202020204" pitchFamily="34" charset="0"/>
                <a:ea typeface="MS PGothic" panose="020B0600070205080204" pitchFamily="34" charset="-128"/>
              </a:defRPr>
            </a:lvl9pPr>
          </a:lstStyle>
          <a:p>
            <a:pPr algn="l"/>
            <a:r>
              <a:rPr lang="en-US" altLang="ja-JP" sz="4000">
                <a:solidFill>
                  <a:srgbClr val="FF3300"/>
                </a:solidFill>
              </a:rPr>
              <a:t>F.</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anim calcmode="lin" valueType="num">
                                      <p:cBhvr additive="base">
                                        <p:cTn id="19" dur="500" fill="hold"/>
                                        <p:tgtEl>
                                          <p:spTgt spid="6451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451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nodeType="clickEffect">
                                  <p:stCondLst>
                                    <p:cond delay="0"/>
                                  </p:stCondLst>
                                  <p:childTnLst>
                                    <p:set>
                                      <p:cBhvr>
                                        <p:cTn id="24" dur="1" fill="hold">
                                          <p:stCondLst>
                                            <p:cond delay="0"/>
                                          </p:stCondLst>
                                        </p:cTn>
                                        <p:tgtEl>
                                          <p:spTgt spid="64515">
                                            <p:txEl>
                                              <p:pRg st="3" end="3"/>
                                            </p:txEl>
                                          </p:spTgt>
                                        </p:tgtEl>
                                        <p:attrNameLst>
                                          <p:attrName>style.visibility</p:attrName>
                                        </p:attrNameLst>
                                      </p:cBhvr>
                                      <p:to>
                                        <p:strVal val="visible"/>
                                      </p:to>
                                    </p:set>
                                    <p:anim calcmode="lin" valueType="num">
                                      <p:cBhvr additive="base">
                                        <p:cTn id="25" dur="500" fill="hold"/>
                                        <p:tgtEl>
                                          <p:spTgt spid="6451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4515">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1BA584D4-FDE2-E306-4438-F645AEAE1113}"/>
              </a:ext>
            </a:extLst>
          </p:cNvPr>
          <p:cNvSpPr>
            <a:spLocks noGrp="1" noChangeArrowheads="1"/>
          </p:cNvSpPr>
          <p:nvPr>
            <p:ph type="title"/>
          </p:nvPr>
        </p:nvSpPr>
        <p:spPr/>
        <p:txBody>
          <a:bodyPr/>
          <a:lstStyle/>
          <a:p>
            <a:r>
              <a:rPr lang="en-US" altLang="ja-JP"/>
              <a:t>Conclusion</a:t>
            </a:r>
          </a:p>
        </p:txBody>
      </p:sp>
      <p:sp>
        <p:nvSpPr>
          <p:cNvPr id="41987" name="Rectangle 3">
            <a:extLst>
              <a:ext uri="{FF2B5EF4-FFF2-40B4-BE49-F238E27FC236}">
                <a16:creationId xmlns:a16="http://schemas.microsoft.com/office/drawing/2014/main" id="{2752CAA3-11E6-B1B1-13C1-6BD30487FD7A}"/>
              </a:ext>
            </a:extLst>
          </p:cNvPr>
          <p:cNvSpPr>
            <a:spLocks noGrp="1" noChangeArrowheads="1"/>
          </p:cNvSpPr>
          <p:nvPr>
            <p:ph type="body" idx="1"/>
          </p:nvPr>
        </p:nvSpPr>
        <p:spPr/>
        <p:txBody>
          <a:bodyPr/>
          <a:lstStyle/>
          <a:p>
            <a:r>
              <a:rPr lang="en-US" altLang="ja-JP"/>
              <a:t>Light reading for fun is very important!!</a:t>
            </a:r>
          </a:p>
          <a:p>
            <a:pPr>
              <a:buFontTx/>
              <a:buNone/>
            </a:pPr>
            <a:endParaRPr lang="en-US" altLang="ja-JP"/>
          </a:p>
          <a:p>
            <a:r>
              <a:rPr lang="en-US" altLang="ja-JP"/>
              <a:t>Reading comic books, magazines and fictional stories is the best way to learn English</a:t>
            </a:r>
          </a:p>
          <a:p>
            <a:r>
              <a:rPr lang="en-US" altLang="ja-JP"/>
              <a:t>Here is a website of children’s stories!</a:t>
            </a:r>
          </a:p>
          <a:p>
            <a:pPr algn="ctr">
              <a:buFontTx/>
              <a:buNone/>
            </a:pPr>
            <a:r>
              <a:rPr lang="en-US" altLang="ja-JP" u="sng">
                <a:solidFill>
                  <a:srgbClr val="FF3300"/>
                </a:solidFill>
                <a:hlinkClick r:id="rId2"/>
              </a:rPr>
              <a:t>http://www.magickeys.com/books/</a:t>
            </a:r>
            <a:endParaRPr lang="en-US" altLang="ja-JP" u="sng">
              <a:solidFill>
                <a:srgbClr val="FF3300"/>
              </a:solidFill>
            </a:endParaRPr>
          </a:p>
          <a:p>
            <a:pPr algn="ctr">
              <a:buFontTx/>
              <a:buNone/>
            </a:pPr>
            <a:r>
              <a:rPr lang="en-US" altLang="ja-JP" u="sng"/>
              <a:t>Please read one for yourself!</a:t>
            </a:r>
          </a:p>
          <a:p>
            <a:pPr>
              <a:buFontTx/>
              <a:buNone/>
            </a:pPr>
            <a:endParaRPr lang="en-US" altLang="ja-JP"/>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wipe(right)">
                                      <p:cBhvr>
                                        <p:cTn id="7" dur="1000"/>
                                        <p:tgtEl>
                                          <p:spTgt spid="41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41987">
                                            <p:txEl>
                                              <p:pRg st="2" end="2"/>
                                            </p:txEl>
                                          </p:spTgt>
                                        </p:tgtEl>
                                        <p:attrNameLst>
                                          <p:attrName>style.visibility</p:attrName>
                                        </p:attrNameLst>
                                      </p:cBhvr>
                                      <p:to>
                                        <p:strVal val="visible"/>
                                      </p:to>
                                    </p:set>
                                    <p:animEffect transition="in" filter="wipe(up)">
                                      <p:cBhvr>
                                        <p:cTn id="12" dur="1000"/>
                                        <p:tgtEl>
                                          <p:spTgt spid="419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1987">
                                            <p:txEl>
                                              <p:pRg st="3" end="3"/>
                                            </p:txEl>
                                          </p:spTgt>
                                        </p:tgtEl>
                                        <p:attrNameLst>
                                          <p:attrName>style.visibility</p:attrName>
                                        </p:attrNameLst>
                                      </p:cBhvr>
                                      <p:to>
                                        <p:strVal val="visible"/>
                                      </p:to>
                                    </p:set>
                                    <p:animEffect transition="in" filter="wipe(up)">
                                      <p:cBhvr>
                                        <p:cTn id="17" dur="1000"/>
                                        <p:tgtEl>
                                          <p:spTgt spid="4198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41987">
                                            <p:txEl>
                                              <p:pRg st="4" end="4"/>
                                            </p:txEl>
                                          </p:spTgt>
                                        </p:tgtEl>
                                        <p:attrNameLst>
                                          <p:attrName>style.visibility</p:attrName>
                                        </p:attrNameLst>
                                      </p:cBhvr>
                                      <p:to>
                                        <p:strVal val="visible"/>
                                      </p:to>
                                    </p:set>
                                    <p:animEffect transition="in" filter="wipe(up)">
                                      <p:cBhvr>
                                        <p:cTn id="22" dur="1000"/>
                                        <p:tgtEl>
                                          <p:spTgt spid="4198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41987">
                                            <p:txEl>
                                              <p:pRg st="5" end="5"/>
                                            </p:txEl>
                                          </p:spTgt>
                                        </p:tgtEl>
                                        <p:attrNameLst>
                                          <p:attrName>style.visibility</p:attrName>
                                        </p:attrNameLst>
                                      </p:cBhvr>
                                      <p:to>
                                        <p:strVal val="visible"/>
                                      </p:to>
                                    </p:set>
                                    <p:animEffect transition="in" filter="wipe(up)">
                                      <p:cBhvr>
                                        <p:cTn id="27" dur="1000"/>
                                        <p:tgtEl>
                                          <p:spTgt spid="419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a:extLst>
              <a:ext uri="{FF2B5EF4-FFF2-40B4-BE49-F238E27FC236}">
                <a16:creationId xmlns:a16="http://schemas.microsoft.com/office/drawing/2014/main" id="{D1746533-C25C-61FE-0282-F4F6824DBFC4}"/>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kumimoji="0" lang="en-GB" altLang="en-US" sz="2400">
                <a:cs typeface="Arial" panose="020B0604020202020204" pitchFamily="34" charset="0"/>
              </a:rPr>
              <a:t>This powerpoint was kindly donated to </a:t>
            </a:r>
            <a:r>
              <a:rPr kumimoji="0" lang="en-GB" altLang="en-US" sz="2400">
                <a:cs typeface="Arial" panose="020B0604020202020204" pitchFamily="34" charset="0"/>
                <a:hlinkClick r:id="rId2"/>
              </a:rPr>
              <a:t>www.worldofteaching.com</a:t>
            </a:r>
            <a:endParaRPr kumimoji="0" lang="en-GB" altLang="en-US" sz="2400">
              <a:cs typeface="Arial" panose="020B0604020202020204" pitchFamily="34" charset="0"/>
            </a:endParaRPr>
          </a:p>
          <a:p>
            <a:endParaRPr kumimoji="0" lang="en-GB" altLang="en-US" sz="2400">
              <a:cs typeface="Arial" panose="020B0604020202020204" pitchFamily="34" charset="0"/>
            </a:endParaRPr>
          </a:p>
          <a:p>
            <a:endParaRPr kumimoji="0" lang="en-GB" altLang="en-US" sz="2400">
              <a:cs typeface="Arial" panose="020B0604020202020204" pitchFamily="34" charset="0"/>
            </a:endParaRPr>
          </a:p>
          <a:p>
            <a:endParaRPr kumimoji="0" lang="en-GB" altLang="en-US" sz="2400">
              <a:cs typeface="Arial" panose="020B0604020202020204" pitchFamily="34" charset="0"/>
            </a:endParaRPr>
          </a:p>
          <a:p>
            <a:endParaRPr kumimoji="0" lang="en-GB" altLang="en-US" sz="2400">
              <a:cs typeface="Arial" panose="020B0604020202020204" pitchFamily="34" charset="0"/>
            </a:endParaRPr>
          </a:p>
          <a:p>
            <a:r>
              <a:rPr kumimoji="0" lang="en-GB" altLang="en-US" sz="2400">
                <a:cs typeface="Arial" panose="020B0604020202020204" pitchFamily="34" charset="0"/>
                <a:hlinkClick r:id="rId2"/>
              </a:rPr>
              <a:t>http://www.worldofteaching.com</a:t>
            </a:r>
            <a:r>
              <a:rPr kumimoji="0"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kumimoji="0" lang="en-US" altLang="en-US" sz="2400">
              <a:cs typeface="Arial" panose="020B0604020202020204" pitchFamily="34" charset="0"/>
            </a:endParaRPr>
          </a:p>
        </p:txBody>
      </p:sp>
    </p:spTree>
  </p:cSld>
  <p:clrMapOvr>
    <a:masterClrMapping/>
  </p:clrMapOvr>
  <p:transition spd="med">
    <p:blinds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08117F90-AC13-0F85-D474-F5DB8E136D75}"/>
              </a:ext>
            </a:extLst>
          </p:cNvPr>
          <p:cNvSpPr>
            <a:spLocks noGrp="1" noChangeArrowheads="1"/>
          </p:cNvSpPr>
          <p:nvPr>
            <p:ph type="title"/>
          </p:nvPr>
        </p:nvSpPr>
        <p:spPr>
          <a:xfrm>
            <a:off x="457200" y="274638"/>
            <a:ext cx="8147050" cy="1858962"/>
          </a:xfrm>
        </p:spPr>
        <p:txBody>
          <a:bodyPr/>
          <a:lstStyle/>
          <a:p>
            <a:r>
              <a:rPr lang="en-US" altLang="ja-JP" sz="2800"/>
              <a:t>Characteristics of </a:t>
            </a:r>
            <a:br>
              <a:rPr lang="en-US" altLang="ja-JP" sz="2800"/>
            </a:br>
            <a:r>
              <a:rPr lang="en-US" altLang="ja-JP" sz="2800"/>
              <a:t>Entrance Exam Preparation </a:t>
            </a:r>
            <a:r>
              <a:rPr lang="ja-JP" altLang="en-US" sz="2800"/>
              <a:t>（受験勉強）</a:t>
            </a:r>
            <a:br>
              <a:rPr lang="ja-JP" altLang="en-US" sz="2800"/>
            </a:br>
            <a:endParaRPr lang="ja-JP" altLang="en-US" sz="2800"/>
          </a:p>
        </p:txBody>
      </p:sp>
      <p:sp>
        <p:nvSpPr>
          <p:cNvPr id="66563" name="Rectangle 3">
            <a:extLst>
              <a:ext uri="{FF2B5EF4-FFF2-40B4-BE49-F238E27FC236}">
                <a16:creationId xmlns:a16="http://schemas.microsoft.com/office/drawing/2014/main" id="{6E6FF37D-A7EE-3069-7B8E-E594A1EBB21C}"/>
              </a:ext>
            </a:extLst>
          </p:cNvPr>
          <p:cNvSpPr>
            <a:spLocks noGrp="1" noChangeArrowheads="1"/>
          </p:cNvSpPr>
          <p:nvPr>
            <p:ph type="body" idx="1"/>
          </p:nvPr>
        </p:nvSpPr>
        <p:spPr>
          <a:xfrm>
            <a:off x="457200" y="2205038"/>
            <a:ext cx="8229600" cy="3921125"/>
          </a:xfrm>
        </p:spPr>
        <p:txBody>
          <a:bodyPr/>
          <a:lstStyle/>
          <a:p>
            <a:r>
              <a:rPr lang="en-US" altLang="ja-JP"/>
              <a:t>The purpose of education is to prepare for an exam</a:t>
            </a:r>
          </a:p>
          <a:p>
            <a:r>
              <a:rPr lang="en-US" altLang="ja-JP"/>
              <a:t>The purpose of the exam is to divide students into winners and losers</a:t>
            </a:r>
          </a:p>
          <a:p>
            <a:r>
              <a:rPr lang="en-US" altLang="ja-JP"/>
              <a:t>Students’ interests and individuality are ignored</a:t>
            </a:r>
          </a:p>
          <a:p>
            <a:r>
              <a:rPr lang="en-US" altLang="ja-JP"/>
              <a:t>Students memorize information</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wipe(right)">
                                      <p:cBhvr>
                                        <p:cTn id="7" dur="500"/>
                                        <p:tgtEl>
                                          <p:spTgt spid="665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Effect transition="in" filter="wipe(right)">
                                      <p:cBhvr>
                                        <p:cTn id="12" dur="500"/>
                                        <p:tgtEl>
                                          <p:spTgt spid="665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66563">
                                            <p:txEl>
                                              <p:pRg st="2" end="2"/>
                                            </p:txEl>
                                          </p:spTgt>
                                        </p:tgtEl>
                                        <p:attrNameLst>
                                          <p:attrName>style.visibility</p:attrName>
                                        </p:attrNameLst>
                                      </p:cBhvr>
                                      <p:to>
                                        <p:strVal val="visible"/>
                                      </p:to>
                                    </p:set>
                                    <p:animEffect transition="in" filter="wipe(right)">
                                      <p:cBhvr>
                                        <p:cTn id="17" dur="500"/>
                                        <p:tgtEl>
                                          <p:spTgt spid="665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66563">
                                            <p:txEl>
                                              <p:pRg st="3" end="3"/>
                                            </p:txEl>
                                          </p:spTgt>
                                        </p:tgtEl>
                                        <p:attrNameLst>
                                          <p:attrName>style.visibility</p:attrName>
                                        </p:attrNameLst>
                                      </p:cBhvr>
                                      <p:to>
                                        <p:strVal val="visible"/>
                                      </p:to>
                                    </p:set>
                                    <p:animEffect transition="in" filter="wipe(right)">
                                      <p:cBhvr>
                                        <p:cTn id="22" dur="500"/>
                                        <p:tgtEl>
                                          <p:spTgt spid="665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7D44AB53-836C-A5BB-ABA3-5D8230D1ABAC}"/>
              </a:ext>
            </a:extLst>
          </p:cNvPr>
          <p:cNvSpPr>
            <a:spLocks noGrp="1" noChangeArrowheads="1"/>
          </p:cNvSpPr>
          <p:nvPr>
            <p:ph type="title"/>
          </p:nvPr>
        </p:nvSpPr>
        <p:spPr/>
        <p:txBody>
          <a:bodyPr/>
          <a:lstStyle/>
          <a:p>
            <a:r>
              <a:rPr lang="en-US" altLang="ja-JP" sz="4000"/>
              <a:t>Indirect Results of </a:t>
            </a:r>
            <a:br>
              <a:rPr lang="en-US" altLang="ja-JP" sz="4000"/>
            </a:br>
            <a:r>
              <a:rPr lang="en-US" altLang="ja-JP" sz="4000"/>
              <a:t>Entrance-Exam Education</a:t>
            </a:r>
            <a:endParaRPr lang="en-US" altLang="en-US" sz="4000"/>
          </a:p>
        </p:txBody>
      </p:sp>
      <p:sp>
        <p:nvSpPr>
          <p:cNvPr id="67587" name="Rectangle 3">
            <a:extLst>
              <a:ext uri="{FF2B5EF4-FFF2-40B4-BE49-F238E27FC236}">
                <a16:creationId xmlns:a16="http://schemas.microsoft.com/office/drawing/2014/main" id="{051297C0-174D-F602-EEBF-958AABAF6F33}"/>
              </a:ext>
            </a:extLst>
          </p:cNvPr>
          <p:cNvSpPr>
            <a:spLocks noGrp="1" noChangeArrowheads="1"/>
          </p:cNvSpPr>
          <p:nvPr>
            <p:ph type="body" idx="1"/>
          </p:nvPr>
        </p:nvSpPr>
        <p:spPr/>
        <p:txBody>
          <a:bodyPr/>
          <a:lstStyle/>
          <a:p>
            <a:r>
              <a:rPr lang="en-US" altLang="ja-JP"/>
              <a:t>Many students hate school</a:t>
            </a:r>
          </a:p>
          <a:p>
            <a:r>
              <a:rPr lang="en-US" altLang="ja-JP"/>
              <a:t>Many students hate learning</a:t>
            </a:r>
          </a:p>
          <a:p>
            <a:r>
              <a:rPr lang="en-US" altLang="ja-JP"/>
              <a:t>Many students find classes boring</a:t>
            </a:r>
          </a:p>
          <a:p>
            <a:r>
              <a:rPr lang="en-US" altLang="ja-JP"/>
              <a:t>Many students lose confidence in themselves, especially in their academic ability</a:t>
            </a:r>
          </a:p>
          <a:p>
            <a:r>
              <a:rPr lang="en-US" altLang="ja-JP"/>
              <a:t>Many teachers try to control students</a:t>
            </a:r>
            <a:endParaRPr lang="en-US" alt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wipe(up)">
                                      <p:cBhvr>
                                        <p:cTn id="7" dur="500"/>
                                        <p:tgtEl>
                                          <p:spTgt spid="675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7587">
                                            <p:txEl>
                                              <p:pRg st="1" end="1"/>
                                            </p:txEl>
                                          </p:spTgt>
                                        </p:tgtEl>
                                        <p:attrNameLst>
                                          <p:attrName>style.visibility</p:attrName>
                                        </p:attrNameLst>
                                      </p:cBhvr>
                                      <p:to>
                                        <p:strVal val="visible"/>
                                      </p:to>
                                    </p:set>
                                    <p:animEffect transition="in" filter="wipe(up)">
                                      <p:cBhvr>
                                        <p:cTn id="12" dur="500"/>
                                        <p:tgtEl>
                                          <p:spTgt spid="675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67587">
                                            <p:txEl>
                                              <p:pRg st="2" end="2"/>
                                            </p:txEl>
                                          </p:spTgt>
                                        </p:tgtEl>
                                        <p:attrNameLst>
                                          <p:attrName>style.visibility</p:attrName>
                                        </p:attrNameLst>
                                      </p:cBhvr>
                                      <p:to>
                                        <p:strVal val="visible"/>
                                      </p:to>
                                    </p:set>
                                    <p:animEffect transition="in" filter="wipe(up)">
                                      <p:cBhvr>
                                        <p:cTn id="17" dur="500"/>
                                        <p:tgtEl>
                                          <p:spTgt spid="675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67587">
                                            <p:txEl>
                                              <p:pRg st="3" end="3"/>
                                            </p:txEl>
                                          </p:spTgt>
                                        </p:tgtEl>
                                        <p:attrNameLst>
                                          <p:attrName>style.visibility</p:attrName>
                                        </p:attrNameLst>
                                      </p:cBhvr>
                                      <p:to>
                                        <p:strVal val="visible"/>
                                      </p:to>
                                    </p:set>
                                    <p:animEffect transition="in" filter="wipe(up)">
                                      <p:cBhvr>
                                        <p:cTn id="22" dur="500"/>
                                        <p:tgtEl>
                                          <p:spTgt spid="675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67587">
                                            <p:txEl>
                                              <p:pRg st="4" end="4"/>
                                            </p:txEl>
                                          </p:spTgt>
                                        </p:tgtEl>
                                        <p:attrNameLst>
                                          <p:attrName>style.visibility</p:attrName>
                                        </p:attrNameLst>
                                      </p:cBhvr>
                                      <p:to>
                                        <p:strVal val="visible"/>
                                      </p:to>
                                    </p:set>
                                    <p:animEffect transition="in" filter="wipe(up)">
                                      <p:cBhvr>
                                        <p:cTn id="27" dur="500"/>
                                        <p:tgtEl>
                                          <p:spTgt spid="675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17FA51D5-0A55-36D3-81DB-A299BD41D103}"/>
              </a:ext>
            </a:extLst>
          </p:cNvPr>
          <p:cNvSpPr>
            <a:spLocks noGrp="1" noChangeArrowheads="1"/>
          </p:cNvSpPr>
          <p:nvPr>
            <p:ph type="title"/>
          </p:nvPr>
        </p:nvSpPr>
        <p:spPr/>
        <p:txBody>
          <a:bodyPr/>
          <a:lstStyle/>
          <a:p>
            <a:r>
              <a:rPr lang="en-US" altLang="ja-JP" sz="4000"/>
              <a:t>Student Strategies for Resisting Entrance-Exam Education</a:t>
            </a:r>
            <a:endParaRPr lang="en-US" altLang="en-US" sz="4000"/>
          </a:p>
        </p:txBody>
      </p:sp>
      <p:sp>
        <p:nvSpPr>
          <p:cNvPr id="68611" name="Rectangle 3">
            <a:extLst>
              <a:ext uri="{FF2B5EF4-FFF2-40B4-BE49-F238E27FC236}">
                <a16:creationId xmlns:a16="http://schemas.microsoft.com/office/drawing/2014/main" id="{6C1C02EA-41F8-2A16-5CED-83A3F25A5A6D}"/>
              </a:ext>
            </a:extLst>
          </p:cNvPr>
          <p:cNvSpPr>
            <a:spLocks noGrp="1" noChangeArrowheads="1"/>
          </p:cNvSpPr>
          <p:nvPr>
            <p:ph type="body" idx="1"/>
          </p:nvPr>
        </p:nvSpPr>
        <p:spPr/>
        <p:txBody>
          <a:bodyPr/>
          <a:lstStyle/>
          <a:p>
            <a:r>
              <a:rPr lang="en-US" altLang="ja-JP"/>
              <a:t>Students become extremely passive, sleeping in classes</a:t>
            </a:r>
          </a:p>
          <a:p>
            <a:r>
              <a:rPr lang="en-US" altLang="ja-JP"/>
              <a:t>Students become silent, never asking questions or showing interest</a:t>
            </a:r>
          </a:p>
          <a:p>
            <a:r>
              <a:rPr lang="en-US" altLang="ja-JP"/>
              <a:t>Students completely separate their personal, meaningful lives from the classroom, which has no meaning for them</a:t>
            </a:r>
            <a:endParaRPr lang="en-US" alt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wipe(down)">
                                      <p:cBhvr>
                                        <p:cTn id="7" dur="500"/>
                                        <p:tgtEl>
                                          <p:spTgt spid="68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wipe(down)">
                                      <p:cBhvr>
                                        <p:cTn id="12" dur="500"/>
                                        <p:tgtEl>
                                          <p:spTgt spid="68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Effect transition="in" filter="wipe(down)">
                                      <p:cBhvr>
                                        <p:cTn id="17" dur="500"/>
                                        <p:tgtEl>
                                          <p:spTgt spid="68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E3895153-EEC4-539D-2F4E-0535726C32EB}"/>
              </a:ext>
            </a:extLst>
          </p:cNvPr>
          <p:cNvSpPr>
            <a:spLocks noGrp="1" noChangeArrowheads="1"/>
          </p:cNvSpPr>
          <p:nvPr>
            <p:ph type="title"/>
          </p:nvPr>
        </p:nvSpPr>
        <p:spPr/>
        <p:txBody>
          <a:bodyPr/>
          <a:lstStyle/>
          <a:p>
            <a:r>
              <a:rPr lang="en-US" altLang="ja-JP"/>
              <a:t>Student Strategies II</a:t>
            </a:r>
            <a:endParaRPr lang="en-US" altLang="en-US"/>
          </a:p>
        </p:txBody>
      </p:sp>
      <p:sp>
        <p:nvSpPr>
          <p:cNvPr id="69635" name="Rectangle 3">
            <a:extLst>
              <a:ext uri="{FF2B5EF4-FFF2-40B4-BE49-F238E27FC236}">
                <a16:creationId xmlns:a16="http://schemas.microsoft.com/office/drawing/2014/main" id="{5AE240BA-D842-F6FD-4043-85F1D1DB6503}"/>
              </a:ext>
            </a:extLst>
          </p:cNvPr>
          <p:cNvSpPr>
            <a:spLocks noGrp="1" noChangeArrowheads="1"/>
          </p:cNvSpPr>
          <p:nvPr>
            <p:ph type="body" idx="1"/>
          </p:nvPr>
        </p:nvSpPr>
        <p:spPr>
          <a:xfrm>
            <a:off x="539750" y="1268413"/>
            <a:ext cx="8229600" cy="4137025"/>
          </a:xfrm>
        </p:spPr>
        <p:txBody>
          <a:bodyPr/>
          <a:lstStyle/>
          <a:p>
            <a:pPr>
              <a:lnSpc>
                <a:spcPct val="90000"/>
              </a:lnSpc>
            </a:pPr>
            <a:endParaRPr lang="en-US" altLang="ja-JP"/>
          </a:p>
          <a:p>
            <a:pPr>
              <a:lnSpc>
                <a:spcPct val="90000"/>
              </a:lnSpc>
            </a:pPr>
            <a:r>
              <a:rPr lang="en-US" altLang="ja-JP"/>
              <a:t>Students never do more than what is required by the teacher (homework)</a:t>
            </a:r>
          </a:p>
          <a:p>
            <a:pPr>
              <a:lnSpc>
                <a:spcPct val="90000"/>
              </a:lnSpc>
            </a:pPr>
            <a:r>
              <a:rPr lang="en-US" altLang="ja-JP"/>
              <a:t>Students do not think about the content of their education</a:t>
            </a:r>
          </a:p>
          <a:p>
            <a:pPr>
              <a:lnSpc>
                <a:spcPct val="90000"/>
              </a:lnSpc>
            </a:pPr>
            <a:r>
              <a:rPr lang="en-US" altLang="ja-JP"/>
              <a:t>Students in the classroom wait for class to end so they can be free of school</a:t>
            </a:r>
          </a:p>
          <a:p>
            <a:pPr>
              <a:lnSpc>
                <a:spcPct val="90000"/>
              </a:lnSpc>
            </a:pPr>
            <a:r>
              <a:rPr lang="en-US" altLang="ja-JP"/>
              <a:t>Students have no personal learning goals</a:t>
            </a:r>
          </a:p>
          <a:p>
            <a:pPr>
              <a:lnSpc>
                <a:spcPct val="90000"/>
              </a:lnSpc>
            </a:pPr>
            <a:endParaRPr lang="en-US" altLang="ja-JP"/>
          </a:p>
          <a:p>
            <a:pPr>
              <a:lnSpc>
                <a:spcPct val="90000"/>
              </a:lnSpc>
            </a:pPr>
            <a:endParaRPr lang="en-US" altLang="ja-JP"/>
          </a:p>
          <a:p>
            <a:pPr>
              <a:lnSpc>
                <a:spcPct val="90000"/>
              </a:lnSpc>
            </a:pPr>
            <a:endParaRPr lang="en-US" alt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9635">
                                            <p:txEl>
                                              <p:pRg st="1" end="1"/>
                                            </p:txEl>
                                          </p:spTgt>
                                        </p:tgtEl>
                                        <p:attrNameLst>
                                          <p:attrName>style.visibility</p:attrName>
                                        </p:attrNameLst>
                                      </p:cBhvr>
                                      <p:to>
                                        <p:strVal val="visible"/>
                                      </p:to>
                                    </p:set>
                                    <p:animEffect transition="in" filter="wipe(left)">
                                      <p:cBhvr>
                                        <p:cTn id="7" dur="500"/>
                                        <p:tgtEl>
                                          <p:spTgt spid="6963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9635">
                                            <p:txEl>
                                              <p:pRg st="2" end="2"/>
                                            </p:txEl>
                                          </p:spTgt>
                                        </p:tgtEl>
                                        <p:attrNameLst>
                                          <p:attrName>style.visibility</p:attrName>
                                        </p:attrNameLst>
                                      </p:cBhvr>
                                      <p:to>
                                        <p:strVal val="visible"/>
                                      </p:to>
                                    </p:set>
                                    <p:animEffect transition="in" filter="wipe(left)">
                                      <p:cBhvr>
                                        <p:cTn id="12" dur="500"/>
                                        <p:tgtEl>
                                          <p:spTgt spid="696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9635">
                                            <p:txEl>
                                              <p:pRg st="3" end="3"/>
                                            </p:txEl>
                                          </p:spTgt>
                                        </p:tgtEl>
                                        <p:attrNameLst>
                                          <p:attrName>style.visibility</p:attrName>
                                        </p:attrNameLst>
                                      </p:cBhvr>
                                      <p:to>
                                        <p:strVal val="visible"/>
                                      </p:to>
                                    </p:set>
                                    <p:animEffect transition="in" filter="wipe(left)">
                                      <p:cBhvr>
                                        <p:cTn id="17" dur="500"/>
                                        <p:tgtEl>
                                          <p:spTgt spid="6963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9635">
                                            <p:txEl>
                                              <p:pRg st="4" end="4"/>
                                            </p:txEl>
                                          </p:spTgt>
                                        </p:tgtEl>
                                        <p:attrNameLst>
                                          <p:attrName>style.visibility</p:attrName>
                                        </p:attrNameLst>
                                      </p:cBhvr>
                                      <p:to>
                                        <p:strVal val="visible"/>
                                      </p:to>
                                    </p:set>
                                    <p:animEffect transition="in" filter="wipe(left)">
                                      <p:cBhvr>
                                        <p:cTn id="22" dur="500"/>
                                        <p:tgtEl>
                                          <p:spTgt spid="696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63BDDA0-C0D0-B73F-C858-D0C579BDEDE7}"/>
              </a:ext>
            </a:extLst>
          </p:cNvPr>
          <p:cNvSpPr>
            <a:spLocks noGrp="1" noChangeArrowheads="1"/>
          </p:cNvSpPr>
          <p:nvPr>
            <p:ph type="title"/>
          </p:nvPr>
        </p:nvSpPr>
        <p:spPr/>
        <p:txBody>
          <a:bodyPr/>
          <a:lstStyle/>
          <a:p>
            <a:r>
              <a:rPr lang="en-US" altLang="ja-JP" sz="4000"/>
              <a:t>Consequences of </a:t>
            </a:r>
            <a:br>
              <a:rPr lang="en-US" altLang="ja-JP" sz="4000"/>
            </a:br>
            <a:r>
              <a:rPr lang="en-US" altLang="ja-JP" sz="4000"/>
              <a:t>Entrance-Exam Education</a:t>
            </a:r>
            <a:endParaRPr lang="en-US" altLang="en-US" sz="4000"/>
          </a:p>
        </p:txBody>
      </p:sp>
      <p:sp>
        <p:nvSpPr>
          <p:cNvPr id="70659" name="Rectangle 3">
            <a:extLst>
              <a:ext uri="{FF2B5EF4-FFF2-40B4-BE49-F238E27FC236}">
                <a16:creationId xmlns:a16="http://schemas.microsoft.com/office/drawing/2014/main" id="{8CDC800D-1A9B-2FFB-F2AB-E6501B39987A}"/>
              </a:ext>
            </a:extLst>
          </p:cNvPr>
          <p:cNvSpPr>
            <a:spLocks noGrp="1" noChangeArrowheads="1"/>
          </p:cNvSpPr>
          <p:nvPr>
            <p:ph type="body" idx="1"/>
          </p:nvPr>
        </p:nvSpPr>
        <p:spPr>
          <a:xfrm>
            <a:off x="539750" y="1628775"/>
            <a:ext cx="8229600" cy="4752975"/>
          </a:xfrm>
        </p:spPr>
        <p:txBody>
          <a:bodyPr/>
          <a:lstStyle/>
          <a:p>
            <a:pPr>
              <a:lnSpc>
                <a:spcPct val="90000"/>
              </a:lnSpc>
            </a:pPr>
            <a:endParaRPr lang="en-US" altLang="ja-JP" sz="2800"/>
          </a:p>
          <a:p>
            <a:pPr>
              <a:lnSpc>
                <a:spcPct val="90000"/>
              </a:lnSpc>
            </a:pPr>
            <a:r>
              <a:rPr lang="en-US" altLang="ja-JP" sz="2800"/>
              <a:t>Students do not know how to learn for purposes of personal growth</a:t>
            </a:r>
          </a:p>
          <a:p>
            <a:pPr>
              <a:lnSpc>
                <a:spcPct val="90000"/>
              </a:lnSpc>
            </a:pPr>
            <a:r>
              <a:rPr lang="en-US" altLang="ja-JP" sz="2800"/>
              <a:t>Students never act independently</a:t>
            </a:r>
          </a:p>
          <a:p>
            <a:pPr>
              <a:lnSpc>
                <a:spcPct val="90000"/>
              </a:lnSpc>
            </a:pPr>
            <a:r>
              <a:rPr lang="en-US" altLang="ja-JP" sz="2800"/>
              <a:t>Students have little experience learning outside of class</a:t>
            </a:r>
          </a:p>
          <a:p>
            <a:pPr>
              <a:lnSpc>
                <a:spcPct val="90000"/>
              </a:lnSpc>
            </a:pPr>
            <a:r>
              <a:rPr lang="en-US" altLang="ja-JP" sz="2800"/>
              <a:t>Students do not see learning as something that gives them power</a:t>
            </a:r>
          </a:p>
          <a:p>
            <a:pPr>
              <a:lnSpc>
                <a:spcPct val="90000"/>
              </a:lnSpc>
            </a:pPr>
            <a:r>
              <a:rPr lang="en-US" altLang="ja-JP" sz="2800"/>
              <a:t>Students do not know how to study for purposes other than a test</a:t>
            </a:r>
            <a:endParaRPr lang="en-US" altLang="en-US" sz="2800"/>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70659">
                                            <p:txEl>
                                              <p:pRg st="1" end="1"/>
                                            </p:txEl>
                                          </p:spTgt>
                                        </p:tgtEl>
                                        <p:attrNameLst>
                                          <p:attrName>style.visibility</p:attrName>
                                        </p:attrNameLst>
                                      </p:cBhvr>
                                      <p:to>
                                        <p:strVal val="visible"/>
                                      </p:to>
                                    </p:set>
                                    <p:animEffect transition="in" filter="wipe(right)">
                                      <p:cBhvr>
                                        <p:cTn id="7" dur="500"/>
                                        <p:tgtEl>
                                          <p:spTgt spid="706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70659">
                                            <p:txEl>
                                              <p:pRg st="2" end="2"/>
                                            </p:txEl>
                                          </p:spTgt>
                                        </p:tgtEl>
                                        <p:attrNameLst>
                                          <p:attrName>style.visibility</p:attrName>
                                        </p:attrNameLst>
                                      </p:cBhvr>
                                      <p:to>
                                        <p:strVal val="visible"/>
                                      </p:to>
                                    </p:set>
                                    <p:animEffect transition="in" filter="wipe(right)">
                                      <p:cBhvr>
                                        <p:cTn id="12" dur="500"/>
                                        <p:tgtEl>
                                          <p:spTgt spid="706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70659">
                                            <p:txEl>
                                              <p:pRg st="3" end="3"/>
                                            </p:txEl>
                                          </p:spTgt>
                                        </p:tgtEl>
                                        <p:attrNameLst>
                                          <p:attrName>style.visibility</p:attrName>
                                        </p:attrNameLst>
                                      </p:cBhvr>
                                      <p:to>
                                        <p:strVal val="visible"/>
                                      </p:to>
                                    </p:set>
                                    <p:animEffect transition="in" filter="wipe(right)">
                                      <p:cBhvr>
                                        <p:cTn id="17" dur="500"/>
                                        <p:tgtEl>
                                          <p:spTgt spid="706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70659">
                                            <p:txEl>
                                              <p:pRg st="4" end="4"/>
                                            </p:txEl>
                                          </p:spTgt>
                                        </p:tgtEl>
                                        <p:attrNameLst>
                                          <p:attrName>style.visibility</p:attrName>
                                        </p:attrNameLst>
                                      </p:cBhvr>
                                      <p:to>
                                        <p:strVal val="visible"/>
                                      </p:to>
                                    </p:set>
                                    <p:animEffect transition="in" filter="wipe(right)">
                                      <p:cBhvr>
                                        <p:cTn id="22" dur="500"/>
                                        <p:tgtEl>
                                          <p:spTgt spid="706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70659">
                                            <p:txEl>
                                              <p:pRg st="5" end="5"/>
                                            </p:txEl>
                                          </p:spTgt>
                                        </p:tgtEl>
                                        <p:attrNameLst>
                                          <p:attrName>style.visibility</p:attrName>
                                        </p:attrNameLst>
                                      </p:cBhvr>
                                      <p:to>
                                        <p:strVal val="visible"/>
                                      </p:to>
                                    </p:set>
                                    <p:animEffect transition="in" filter="wipe(right)">
                                      <p:cBhvr>
                                        <p:cTn id="27" dur="500"/>
                                        <p:tgtEl>
                                          <p:spTgt spid="706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A4B2CC02-D529-A129-632D-814ED5118E8D}"/>
              </a:ext>
            </a:extLst>
          </p:cNvPr>
          <p:cNvSpPr>
            <a:spLocks noGrp="1" noChangeArrowheads="1"/>
          </p:cNvSpPr>
          <p:nvPr>
            <p:ph type="title"/>
          </p:nvPr>
        </p:nvSpPr>
        <p:spPr>
          <a:xfrm>
            <a:off x="395288" y="549275"/>
            <a:ext cx="8291512" cy="4464050"/>
          </a:xfrm>
        </p:spPr>
        <p:txBody>
          <a:bodyPr/>
          <a:lstStyle/>
          <a:p>
            <a:pPr algn="l"/>
            <a:r>
              <a:rPr lang="en-US" altLang="ja-JP" sz="4000">
                <a:solidFill>
                  <a:srgbClr val="FF3300"/>
                </a:solidFill>
              </a:rPr>
              <a:t>B.</a:t>
            </a:r>
            <a:r>
              <a:rPr lang="en-US" altLang="ja-JP" sz="4000"/>
              <a:t> </a:t>
            </a:r>
            <a:br>
              <a:rPr lang="en-US" altLang="ja-JP" sz="4000"/>
            </a:br>
            <a:r>
              <a:rPr lang="en-US" altLang="ja-JP" sz="4000"/>
              <a:t>What is the connection between Entrance Examinations and the fact that many students do not learn to speak English in high school? </a:t>
            </a:r>
            <a:br>
              <a:rPr lang="en-US" altLang="ja-JP" sz="4000"/>
            </a:br>
            <a:br>
              <a:rPr lang="en-US" altLang="ja-JP" sz="4000"/>
            </a:br>
            <a:r>
              <a:rPr lang="en-US" altLang="ja-JP" sz="4000"/>
              <a:t>Please write down your idea in English or Japanese.</a:t>
            </a:r>
            <a:endParaRPr lang="en-US" altLang="en-US" sz="4000"/>
          </a:p>
        </p:txBody>
      </p:sp>
    </p:spTree>
  </p:cSld>
  <p:clrMapOvr>
    <a:masterClrMapping/>
  </p:clrMapOvr>
  <p:transition spd="med">
    <p:blinds dir="vert"/>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8485</TotalTime>
  <Words>1433</Words>
  <Application>Microsoft Office PowerPoint</Application>
  <PresentationFormat>On-screen Show (4:3)</PresentationFormat>
  <Paragraphs>208</Paragraphs>
  <Slides>33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MS PGothic</vt:lpstr>
      <vt:lpstr>ＭＳ Ｐ明朝</vt:lpstr>
      <vt:lpstr>標準デザイン</vt:lpstr>
      <vt:lpstr>The Power of Reading A Presentation  by Dr. Charles Cabell</vt:lpstr>
      <vt:lpstr>Stopping Points</vt:lpstr>
      <vt:lpstr>High School English Education</vt:lpstr>
      <vt:lpstr>Characteristics of  Entrance Exam Preparation （受験勉強） </vt:lpstr>
      <vt:lpstr>Indirect Results of  Entrance-Exam Education</vt:lpstr>
      <vt:lpstr>Student Strategies for Resisting Entrance-Exam Education</vt:lpstr>
      <vt:lpstr>Student Strategies II</vt:lpstr>
      <vt:lpstr>Consequences of  Entrance-Exam Education</vt:lpstr>
      <vt:lpstr>B.  What is the connection between Entrance Examinations and the fact that many students do not learn to speak English in high school?   Please write down your idea in English or Japanese.</vt:lpstr>
      <vt:lpstr>This is Keiko. She has a problem</vt:lpstr>
      <vt:lpstr>Keiko wants to improve her English</vt:lpstr>
      <vt:lpstr>Still, she still has trouble listening, understanding, reading and writing.   What should she do?</vt:lpstr>
      <vt:lpstr>The Best Way for Keiko to improve her English is to learn how to read English for fun!   Let me explain. </vt:lpstr>
      <vt:lpstr>Free Voluntary Reading (FVR)</vt:lpstr>
      <vt:lpstr>Reading English  without a Dictionary</vt:lpstr>
      <vt:lpstr>Why should you not  use a dictionary?</vt:lpstr>
      <vt:lpstr>Why use FVR?</vt:lpstr>
      <vt:lpstr>Ｓｉｎｇａｐｏｒｅ Results</vt:lpstr>
      <vt:lpstr>PowerPoint Presentation</vt:lpstr>
      <vt:lpstr>英語科目、再履修の学生</vt:lpstr>
      <vt:lpstr>D. Please summarize with your friends what I have said up to this point. (答えは日本語で書いてもいいです。） </vt:lpstr>
      <vt:lpstr>Students who develop the habit of  reading books on their own</vt:lpstr>
      <vt:lpstr>Language Complexity</vt:lpstr>
      <vt:lpstr>How do you say “椅子” in English?</vt:lpstr>
      <vt:lpstr>going to do　＝　するつもり</vt:lpstr>
      <vt:lpstr>These are some other words that have different nuances in Japanese and in English</vt:lpstr>
      <vt:lpstr>Who are these two people?</vt:lpstr>
      <vt:lpstr>The Story of Malcolm X</vt:lpstr>
      <vt:lpstr>Students who Practice FVR Receive Higher Scores in:</vt:lpstr>
      <vt:lpstr>Spelling and Grammar</vt:lpstr>
      <vt:lpstr>（答えは日本語で書いてもいいです。）</vt:lpstr>
      <vt:lpstr>Conclusion</vt:lpstr>
      <vt:lpstr>PowerPoint Presentation</vt:lpstr>
    </vt:vector>
  </TitlesOfParts>
  <Company>東洋大学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Reading</dc:title>
  <dc:creator>東洋大学</dc:creator>
  <cp:lastModifiedBy>Nayan GRIFFITHS</cp:lastModifiedBy>
  <cp:revision>14</cp:revision>
  <dcterms:created xsi:type="dcterms:W3CDTF">2005-05-21T13:45:19Z</dcterms:created>
  <dcterms:modified xsi:type="dcterms:W3CDTF">2023-03-21T14:27:49Z</dcterms:modified>
</cp:coreProperties>
</file>