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660066"/>
    <a:srgbClr val="000066"/>
    <a:srgbClr val="3399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870AE3D-011F-FA19-1C82-49AFA584CB9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A5C668A-B48C-812D-D7F7-55F6BB2736B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4FE6603A-CB88-5AF4-9F5F-122B9E1FCE0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A80AD804-1EB7-C1E2-08DC-C254E00F8EE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942EF667-181D-9BC9-9325-F4B60BDF402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17B9E302-8F53-33E6-34C7-3AD5D78340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2E16723D-948E-4741-A03D-091AF18BA58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53B8E6D-B1B9-07DF-C463-96751B3FE7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56BCE9-FB6E-4F09-93E8-BCBFC76BD0A4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B51DC415-9CAE-0A1A-C993-63C2A78BEB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D095D41-2906-81D7-85E8-B600F013FE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F4D0C56-05F7-72A9-760D-9AAA9CC00D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1271BE-663E-4084-8619-A6C6F8BD9461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DC6B315E-F4B1-24FC-B8FD-AC549C1572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11B6365-C881-CA6F-EF56-0C7F9D3625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75A3E93-606E-CA55-EAF9-2F13B01E21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12F935-247D-440E-9024-496F4B671290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E78B0394-F9C3-7572-5034-148A6FDF5F3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C4251A6-1A38-42BB-5245-61C5F13A4D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CFF46C-2B7A-FF25-959F-FADD604E3D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285E07-5EFC-4236-9845-5842C0F9AC52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DA91534B-96C9-285E-A84E-2B3B80D08B8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CF1A800-E4CE-B099-876C-41693597AF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39E22B-2D3C-0A51-DA6F-3240AB7688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2C94E3-913B-45EE-8353-DE56393283D9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56E0F8E8-3DFA-F0FB-5902-8C6E39E690C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CE3EC27-B5F8-57AB-173E-3C14C7048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D823065-CFCB-2930-31C9-C050835867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BD794D-FE2C-450C-9BCC-DF2648F113E7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90CC3F60-98FD-8631-CA79-B810857867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F4FB712-C1E4-91A1-314B-22A5742F86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A35C7FD-5AF8-08E7-BC02-1CC350D48D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ABC236-53EA-482B-B29C-2FC039FFD9CB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BEC48F1E-2BD3-457E-BBE3-C0800AAC9D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D050CB7-EB38-1B55-9103-E7BCB006F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5A7E10AE-1884-4F3F-2B90-A3E325CBC23B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123" name="Freeform 3">
              <a:extLst>
                <a:ext uri="{FF2B5EF4-FFF2-40B4-BE49-F238E27FC236}">
                  <a16:creationId xmlns:a16="http://schemas.microsoft.com/office/drawing/2014/main" id="{35227BF5-B438-50F8-1CEF-15A73B84122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4" name="Freeform 4">
              <a:extLst>
                <a:ext uri="{FF2B5EF4-FFF2-40B4-BE49-F238E27FC236}">
                  <a16:creationId xmlns:a16="http://schemas.microsoft.com/office/drawing/2014/main" id="{5368B6BE-8C9B-615B-AF5B-FF428DF4818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5" name="Freeform 5">
              <a:extLst>
                <a:ext uri="{FF2B5EF4-FFF2-40B4-BE49-F238E27FC236}">
                  <a16:creationId xmlns:a16="http://schemas.microsoft.com/office/drawing/2014/main" id="{3BE7DC42-FFD8-9979-7247-48D2EDD792B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6" name="Freeform 6">
              <a:extLst>
                <a:ext uri="{FF2B5EF4-FFF2-40B4-BE49-F238E27FC236}">
                  <a16:creationId xmlns:a16="http://schemas.microsoft.com/office/drawing/2014/main" id="{20191F60-8498-761B-30DD-8DFB57926C2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7" name="Freeform 7">
              <a:extLst>
                <a:ext uri="{FF2B5EF4-FFF2-40B4-BE49-F238E27FC236}">
                  <a16:creationId xmlns:a16="http://schemas.microsoft.com/office/drawing/2014/main" id="{256107AF-4F66-5BE4-9891-983C1F82421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8" name="Freeform 8">
              <a:extLst>
                <a:ext uri="{FF2B5EF4-FFF2-40B4-BE49-F238E27FC236}">
                  <a16:creationId xmlns:a16="http://schemas.microsoft.com/office/drawing/2014/main" id="{8F5B2168-AEE7-239B-1A6D-57203BBC2AF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9" name="Freeform 9">
              <a:extLst>
                <a:ext uri="{FF2B5EF4-FFF2-40B4-BE49-F238E27FC236}">
                  <a16:creationId xmlns:a16="http://schemas.microsoft.com/office/drawing/2014/main" id="{04590A64-4BF7-1DF8-C1B6-C6150B40691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0" name="Freeform 10">
              <a:extLst>
                <a:ext uri="{FF2B5EF4-FFF2-40B4-BE49-F238E27FC236}">
                  <a16:creationId xmlns:a16="http://schemas.microsoft.com/office/drawing/2014/main" id="{470115AB-FA41-16A1-3873-3136EB64690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1" name="Freeform 11">
              <a:extLst>
                <a:ext uri="{FF2B5EF4-FFF2-40B4-BE49-F238E27FC236}">
                  <a16:creationId xmlns:a16="http://schemas.microsoft.com/office/drawing/2014/main" id="{1A101882-33DA-625F-559E-A63EB29C6BF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2" name="Freeform 12">
              <a:extLst>
                <a:ext uri="{FF2B5EF4-FFF2-40B4-BE49-F238E27FC236}">
                  <a16:creationId xmlns:a16="http://schemas.microsoft.com/office/drawing/2014/main" id="{14E32949-1FC3-DE5D-63C8-79BD4369ADE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3" name="Freeform 13">
              <a:extLst>
                <a:ext uri="{FF2B5EF4-FFF2-40B4-BE49-F238E27FC236}">
                  <a16:creationId xmlns:a16="http://schemas.microsoft.com/office/drawing/2014/main" id="{EF2F2EAC-FBA5-E394-8874-19B877780DC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4" name="Freeform 14">
              <a:extLst>
                <a:ext uri="{FF2B5EF4-FFF2-40B4-BE49-F238E27FC236}">
                  <a16:creationId xmlns:a16="http://schemas.microsoft.com/office/drawing/2014/main" id="{A080953D-83D5-739A-29E8-F3FCB9072BC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5" name="Freeform 15">
              <a:extLst>
                <a:ext uri="{FF2B5EF4-FFF2-40B4-BE49-F238E27FC236}">
                  <a16:creationId xmlns:a16="http://schemas.microsoft.com/office/drawing/2014/main" id="{2BA33F97-1A96-0903-0681-EC30A69FFB7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6" name="Freeform 16">
              <a:extLst>
                <a:ext uri="{FF2B5EF4-FFF2-40B4-BE49-F238E27FC236}">
                  <a16:creationId xmlns:a16="http://schemas.microsoft.com/office/drawing/2014/main" id="{6F7403BC-ED87-F826-31B6-3CAF1E110D1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7" name="Freeform 17">
              <a:extLst>
                <a:ext uri="{FF2B5EF4-FFF2-40B4-BE49-F238E27FC236}">
                  <a16:creationId xmlns:a16="http://schemas.microsoft.com/office/drawing/2014/main" id="{BE9CF03E-CE93-F9BB-62DF-22273FA1DE5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38" name="Rectangle 18">
            <a:extLst>
              <a:ext uri="{FF2B5EF4-FFF2-40B4-BE49-F238E27FC236}">
                <a16:creationId xmlns:a16="http://schemas.microsoft.com/office/drawing/2014/main" id="{2D4270A0-0F34-D08F-3C0E-AE2EF1E77D6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39" name="Rectangle 19">
            <a:extLst>
              <a:ext uri="{FF2B5EF4-FFF2-40B4-BE49-F238E27FC236}">
                <a16:creationId xmlns:a16="http://schemas.microsoft.com/office/drawing/2014/main" id="{B3238B92-1113-7FF0-8C2A-C4C5B21B82D0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40" name="Rectangle 20">
            <a:extLst>
              <a:ext uri="{FF2B5EF4-FFF2-40B4-BE49-F238E27FC236}">
                <a16:creationId xmlns:a16="http://schemas.microsoft.com/office/drawing/2014/main" id="{43D29EE3-25F6-69FE-2D3C-1872C8DB0C8F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41" name="Rectangle 21">
            <a:extLst>
              <a:ext uri="{FF2B5EF4-FFF2-40B4-BE49-F238E27FC236}">
                <a16:creationId xmlns:a16="http://schemas.microsoft.com/office/drawing/2014/main" id="{26692528-4CCE-72E4-C294-2C1FF83297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42" name="Rectangle 22">
            <a:extLst>
              <a:ext uri="{FF2B5EF4-FFF2-40B4-BE49-F238E27FC236}">
                <a16:creationId xmlns:a16="http://schemas.microsoft.com/office/drawing/2014/main" id="{95BC1506-4F64-53EC-A1FB-F882274F69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54969B4-5F16-49A8-B2E1-4E598D8400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CE1B5-014B-B579-6585-FEE3A3DF7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DDE04-B20D-6CBD-AC58-E3EBD481B1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22CCB-A99A-FDAE-7558-B622AD2FC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A4D48-B5B3-57D6-DBC0-D5AEF34D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A7E88-28C2-37DE-A582-9E8891386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D720D-45C2-4162-ACB5-1522741AE8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83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A0FDCC-64FA-0538-FB80-4E42D97A18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38B9A1-20E0-8EF3-20D5-9138B7F38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12639-C2F7-89EB-5D86-A2E454228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160D4-366D-6242-F260-417D1D873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A64EB-586C-5DF8-92D4-C0D06C57F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52D3E-AA9D-4954-B319-8F8516B15C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4054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CD250-EC2B-DC0D-2488-36BE4C01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F416-489A-104D-0025-D4091971A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54B9F-A97E-9579-F945-A57C3CF4CA2D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D0A328-989D-4F0E-60C3-B21950483B9D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632B8E1-273C-7553-F055-A7CB89E43E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FF9ED2C-C742-7B6E-2BD8-76D5330B3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BDB18B9-CFDD-076B-0082-373A06B6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C7CDC09-2B74-4284-8410-D22DA4EEE8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2830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9FDC8-D6CD-A8C1-253F-7BFBC527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28DD-E90B-810D-B6D5-429537E8061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69962-6EAD-3B48-DA87-E970F64FD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1BA20-50D3-9389-945D-62A687228B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06D1B0-9477-FB02-405B-B5D6A050F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9B89F-B68A-AF44-7F82-79F69885B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83BAE72-5CA7-48F3-B800-2C227BBCF7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347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2A57C-62BF-3BA5-91AD-359126A3E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FE996-83E4-2EE9-9777-E977240474F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799C6-2A0B-46EF-E8A0-DFCE17855871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DE7856-44C9-353F-5318-1C6E6C35213C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068A257-E659-21EC-38B1-32AA076D11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97E3D91-DAD2-55AC-FE95-359DC77E7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CEE9E57-3A7D-987F-F7B9-255B58CD4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C1A8F22-00EB-44D1-B8D9-7F095F9838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85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548B3-FB7D-8556-90D9-C003F2AB9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18493-B288-D983-6736-5B86A680C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CD522-3C38-C358-7A1C-BA24FF1A5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D51F5-DD15-8B8F-A3FA-9CCD6A80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A102E-05FD-D33A-4535-DEF33C9AD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E5EED-0471-4AAA-9031-3ECD277BEC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140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8EEB1-C6EC-8B03-389A-D0D51581F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1C25B-E6E9-40B8-3303-7E120BC75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A5D48-F4DF-B27F-AF1F-E5EB6F2C2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ABB8D-CE6F-3377-4D5A-B5727B2CD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2C38C-DEB1-B6C9-675C-8B1196D8B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9D0DC-CF3F-4C90-89F3-356F29C93D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307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CA62B-4E40-D6F5-6F10-25CD4C2BB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07570-10B7-1B1A-78A3-19B8F2AC4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4648C-D33E-306B-44FE-D95E67231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2FC567-867D-16FD-2F74-027A67DEB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AF5263-9B0C-ADB3-5697-8D0CE3876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836D51-0651-6E04-6EF8-5010A016C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D8559-A023-48F2-A49A-3C2D4867C1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026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C9510-2194-29DD-3DBE-FF37A2BA5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1F9D7-D4C0-A669-08D3-70A3DB469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C9D16-A9E5-3B51-8D2E-BC8C72C79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1F6421-8233-AA44-B531-3DAE9F25F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FBDCFE-F245-6239-6B73-DC702AC385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9C2E48-BF86-7A14-6C02-22DE7833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19152F-C329-9273-39E7-457EDC7B8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40EB72-2C49-DEF9-A683-066E06F4B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F7D1F-C277-4473-ACA5-2B492B843F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46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C4E36-55AC-488A-4816-853F21C38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B45D07-E36A-50C9-9801-F7D16CA8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290EEE-5B71-7161-1596-55B7E808A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2F5A29-302D-F9C7-85AC-586A157D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5CD8A-4DA7-431A-9449-C975534731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320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FB7177-24C0-FA1A-E479-9CDBAF7D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2D2691-ED46-31C2-D4DE-B783D3CF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35C213-60DC-5703-8E1D-4F69FB48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D0830-F221-4050-BD8F-81782D44AB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783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5ADF3-AC57-7C2F-DE2E-A57EFF7E0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79562-84C6-FD4E-D204-AB89EE79A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72FC73-2F32-8C13-AD83-899A615EC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DC19B-6A85-1F20-869D-667C4224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03DB7-CE94-14C1-C7B2-C69F562FD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5D43B-FCEE-BB25-1962-52FCE5673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EBE92-F21C-4117-B13C-9EE81C19D2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33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C4B51-5F56-3C56-84E1-7F50AB8F5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A41648-E6AA-7102-2C9A-FD45A07DD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486A7-FD5D-8292-DCD3-AABBFEAB1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604E0-540C-80E3-984E-ADDDEADDD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A52C3-B747-A5E7-E183-3181360A4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406074-9092-F0D8-64C1-FC59B1D23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259BC-D122-42E7-9DAC-D7A1EF5694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101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17AC1FCE-B3D8-2D29-DB45-FBFF26AE0BF2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C49C50E1-221A-C60E-B02F-8EB701DB349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AAC9BDE1-3678-0B03-8FD8-14E74B6B2E4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1" name="Freeform 5">
              <a:extLst>
                <a:ext uri="{FF2B5EF4-FFF2-40B4-BE49-F238E27FC236}">
                  <a16:creationId xmlns:a16="http://schemas.microsoft.com/office/drawing/2014/main" id="{B03637E8-2DDC-EB6C-6BCB-668409E5620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2" name="Freeform 6">
              <a:extLst>
                <a:ext uri="{FF2B5EF4-FFF2-40B4-BE49-F238E27FC236}">
                  <a16:creationId xmlns:a16="http://schemas.microsoft.com/office/drawing/2014/main" id="{44F84B39-0F9E-9B91-C0BC-C4DDE6A4DB8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3" name="Freeform 7">
              <a:extLst>
                <a:ext uri="{FF2B5EF4-FFF2-40B4-BE49-F238E27FC236}">
                  <a16:creationId xmlns:a16="http://schemas.microsoft.com/office/drawing/2014/main" id="{5EFF98E4-5C6B-8E26-8BE8-52608CF7ACE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4" name="Freeform 8">
              <a:extLst>
                <a:ext uri="{FF2B5EF4-FFF2-40B4-BE49-F238E27FC236}">
                  <a16:creationId xmlns:a16="http://schemas.microsoft.com/office/drawing/2014/main" id="{1939179F-4D9F-EA0F-D88C-FA4A592FD2B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5" name="Freeform 9">
              <a:extLst>
                <a:ext uri="{FF2B5EF4-FFF2-40B4-BE49-F238E27FC236}">
                  <a16:creationId xmlns:a16="http://schemas.microsoft.com/office/drawing/2014/main" id="{65FCD9B4-B913-2301-380E-1998FC5BB0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6" name="Freeform 10">
              <a:extLst>
                <a:ext uri="{FF2B5EF4-FFF2-40B4-BE49-F238E27FC236}">
                  <a16:creationId xmlns:a16="http://schemas.microsoft.com/office/drawing/2014/main" id="{EBD558FE-CFB8-7A84-838C-4838EC9C648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id="{0414AD2B-71CB-ACF4-255F-9D87072CFE7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id="{A6EA8D6F-EA6A-3CA2-B5DD-C8C075DBF04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9" name="Freeform 13">
              <a:extLst>
                <a:ext uri="{FF2B5EF4-FFF2-40B4-BE49-F238E27FC236}">
                  <a16:creationId xmlns:a16="http://schemas.microsoft.com/office/drawing/2014/main" id="{2ED972BC-9AFE-AB8A-6E08-2EC1C35F848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E9DC6B1C-6580-795C-CF07-31881F3C403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1" name="Freeform 15">
              <a:extLst>
                <a:ext uri="{FF2B5EF4-FFF2-40B4-BE49-F238E27FC236}">
                  <a16:creationId xmlns:a16="http://schemas.microsoft.com/office/drawing/2014/main" id="{988CDFFC-CD83-D823-B3F6-28B8B1B65E9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2" name="Freeform 16">
              <a:extLst>
                <a:ext uri="{FF2B5EF4-FFF2-40B4-BE49-F238E27FC236}">
                  <a16:creationId xmlns:a16="http://schemas.microsoft.com/office/drawing/2014/main" id="{BFA6D67C-5F10-0A93-49C0-52501A99394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3" name="Freeform 17">
              <a:extLst>
                <a:ext uri="{FF2B5EF4-FFF2-40B4-BE49-F238E27FC236}">
                  <a16:creationId xmlns:a16="http://schemas.microsoft.com/office/drawing/2014/main" id="{69118B9F-D63D-2A0C-6756-3328324070C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14" name="Rectangle 18">
            <a:extLst>
              <a:ext uri="{FF2B5EF4-FFF2-40B4-BE49-F238E27FC236}">
                <a16:creationId xmlns:a16="http://schemas.microsoft.com/office/drawing/2014/main" id="{AA256F06-8837-2706-8470-16EB127BF5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5635C632-014E-791B-CB0C-CCBDA51DDE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16" name="Rectangle 20">
            <a:extLst>
              <a:ext uri="{FF2B5EF4-FFF2-40B4-BE49-F238E27FC236}">
                <a16:creationId xmlns:a16="http://schemas.microsoft.com/office/drawing/2014/main" id="{3AF7AE61-4B5D-CBD1-5B52-A7C73A9B8C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17" name="Rectangle 21">
            <a:extLst>
              <a:ext uri="{FF2B5EF4-FFF2-40B4-BE49-F238E27FC236}">
                <a16:creationId xmlns:a16="http://schemas.microsoft.com/office/drawing/2014/main" id="{CAE4F75B-2C0C-F4B4-0DDE-AC79D869EBA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08A5A6B-E84B-4403-A1D5-198A107013F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18" name="Rectangle 22">
            <a:extLst>
              <a:ext uri="{FF2B5EF4-FFF2-40B4-BE49-F238E27FC236}">
                <a16:creationId xmlns:a16="http://schemas.microsoft.com/office/drawing/2014/main" id="{6CCAD55F-0AE3-0A96-648D-AF637EC1D3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w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>
            <a:extLst>
              <a:ext uri="{FF2B5EF4-FFF2-40B4-BE49-F238E27FC236}">
                <a16:creationId xmlns:a16="http://schemas.microsoft.com/office/drawing/2014/main" id="{0568344B-FD2A-A3ED-B5B8-2FAF7B42F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88" y="4400550"/>
            <a:ext cx="4672012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1" name="Text Box 5">
            <a:extLst>
              <a:ext uri="{FF2B5EF4-FFF2-40B4-BE49-F238E27FC236}">
                <a16:creationId xmlns:a16="http://schemas.microsoft.com/office/drawing/2014/main" id="{F6D4BD00-003A-18D5-E8B5-62B794537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769938"/>
            <a:ext cx="7445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/>
              <a:t>Subject: Language Arts/Vocabulary</a:t>
            </a:r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F46B890D-E919-FFBD-983A-23A075994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981200"/>
            <a:ext cx="7678738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/>
              <a:t>Objective:  1.03 Students will increase </a:t>
            </a:r>
          </a:p>
          <a:p>
            <a:r>
              <a:rPr lang="en-US" altLang="en-US" sz="2800"/>
              <a:t>Reading and writing vocabulary through word study and word reference materials.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416D3A9-57F3-D3BE-2E73-603370677D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3733800" cy="4572000"/>
          </a:xfrm>
          <a:solidFill>
            <a:srgbClr val="99CC00"/>
          </a:solidFill>
        </p:spPr>
        <p:txBody>
          <a:bodyPr/>
          <a:lstStyle/>
          <a:p>
            <a:pPr algn="l"/>
            <a:r>
              <a:rPr lang="en-US" alt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</a:t>
            </a:r>
            <a: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Teacher draws a big cowboy hat on the board.</a:t>
            </a:r>
            <a:b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-On the top part of the hat teacher writes the word </a:t>
            </a:r>
            <a:r>
              <a:rPr lang="en-US" altLang="en-US" sz="2000" b="1" i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Cowboy</a:t>
            </a:r>
            <a: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  <a:b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-Students take turns writing two words they know that have to do with cowboys.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D6DE34CD-1EF4-5DBC-E552-7C78654CF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88" y="0"/>
            <a:ext cx="4672012" cy="880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Text Box 8">
            <a:extLst>
              <a:ext uri="{FF2B5EF4-FFF2-40B4-BE49-F238E27FC236}">
                <a16:creationId xmlns:a16="http://schemas.microsoft.com/office/drawing/2014/main" id="{24958788-1B2C-C8D7-30E7-157EEF7B6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5543550"/>
            <a:ext cx="5889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>
                <a:solidFill>
                  <a:srgbClr val="000066"/>
                </a:solidFill>
              </a:rPr>
              <a:t>Anticipatory Set/Pre-Knowledge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>
            <a:extLst>
              <a:ext uri="{FF2B5EF4-FFF2-40B4-BE49-F238E27FC236}">
                <a16:creationId xmlns:a16="http://schemas.microsoft.com/office/drawing/2014/main" id="{FD48F2EB-6908-28EC-B026-382D3D84C6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3200400"/>
          </a:xfrm>
        </p:spPr>
        <p:txBody>
          <a:bodyPr/>
          <a:lstStyle/>
          <a:p>
            <a:r>
              <a:rPr lang="en-US" altLang="en-US" sz="2400" b="1" u="sng">
                <a:solidFill>
                  <a:srgbClr val="660066"/>
                </a:solidFill>
              </a:rPr>
              <a:t>Teacher instructs students to;</a:t>
            </a:r>
            <a:br>
              <a:rPr lang="en-US" altLang="en-US" sz="2400" b="1" u="sng">
                <a:solidFill>
                  <a:srgbClr val="660066"/>
                </a:solidFill>
              </a:rPr>
            </a:br>
            <a:br>
              <a:rPr lang="en-US" altLang="en-US" sz="2400" b="1" u="sng">
                <a:solidFill>
                  <a:srgbClr val="660066"/>
                </a:solidFill>
              </a:rPr>
            </a:br>
            <a:r>
              <a:rPr lang="en-US" altLang="en-US" sz="2400" b="1">
                <a:solidFill>
                  <a:srgbClr val="660066"/>
                </a:solidFill>
              </a:rPr>
              <a:t>- Return to their seats.</a:t>
            </a:r>
            <a:br>
              <a:rPr lang="en-US" altLang="en-US" sz="2400" b="1">
                <a:solidFill>
                  <a:srgbClr val="660066"/>
                </a:solidFill>
              </a:rPr>
            </a:br>
            <a:br>
              <a:rPr lang="en-US" altLang="en-US" sz="2400" b="1">
                <a:solidFill>
                  <a:srgbClr val="660066"/>
                </a:solidFill>
              </a:rPr>
            </a:br>
            <a:r>
              <a:rPr lang="en-US" altLang="en-US" sz="2400" b="1">
                <a:solidFill>
                  <a:srgbClr val="660066"/>
                </a:solidFill>
              </a:rPr>
              <a:t>-Turn to one another and talk about the subject, Cowboys, for 2 minutes</a:t>
            </a:r>
            <a:r>
              <a:rPr lang="en-US" altLang="en-US" sz="2400">
                <a:solidFill>
                  <a:srgbClr val="660066"/>
                </a:solidFill>
              </a:rPr>
              <a:t> </a:t>
            </a:r>
            <a:r>
              <a:rPr lang="en-US" altLang="en-US" sz="2400" b="1">
                <a:solidFill>
                  <a:srgbClr val="660066"/>
                </a:solidFill>
              </a:rPr>
              <a:t>with a partner.</a:t>
            </a:r>
            <a:br>
              <a:rPr lang="en-US" altLang="en-US" sz="2400" b="1">
                <a:solidFill>
                  <a:srgbClr val="660066"/>
                </a:solidFill>
              </a:rPr>
            </a:br>
            <a:br>
              <a:rPr lang="en-US" altLang="en-US" sz="2400" b="1">
                <a:solidFill>
                  <a:srgbClr val="660066"/>
                </a:solidFill>
              </a:rPr>
            </a:br>
            <a:r>
              <a:rPr lang="en-US" altLang="en-US" sz="2400" b="1">
                <a:solidFill>
                  <a:srgbClr val="660066"/>
                </a:solidFill>
              </a:rPr>
              <a:t>-Use the board as a reference as needed.</a:t>
            </a:r>
            <a:br>
              <a:rPr lang="en-US" altLang="en-US" sz="2400">
                <a:solidFill>
                  <a:srgbClr val="660066"/>
                </a:solidFill>
              </a:rPr>
            </a:br>
            <a:endParaRPr lang="en-US" altLang="en-US" sz="2400">
              <a:solidFill>
                <a:srgbClr val="660066"/>
              </a:solidFill>
            </a:endParaRPr>
          </a:p>
        </p:txBody>
      </p:sp>
      <p:graphicFrame>
        <p:nvGraphicFramePr>
          <p:cNvPr id="7173" name="Object 5">
            <a:extLst>
              <a:ext uri="{FF2B5EF4-FFF2-40B4-BE49-F238E27FC236}">
                <a16:creationId xmlns:a16="http://schemas.microsoft.com/office/drawing/2014/main" id="{7F2864D8-34BC-506E-17FC-1847B39CE9F1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228600" y="304800"/>
          <a:ext cx="4035425" cy="453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4038600" imgH="4533900" progId="MSGraph.Chart.8">
                  <p:embed followColorScheme="full"/>
                </p:oleObj>
              </mc:Choice>
              <mc:Fallback>
                <p:oleObj name="Chart" r:id="rId3" imgW="4038600" imgH="453390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04800"/>
                        <a:ext cx="4035425" cy="453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6" name="Picture 8">
            <a:extLst>
              <a:ext uri="{FF2B5EF4-FFF2-40B4-BE49-F238E27FC236}">
                <a16:creationId xmlns:a16="http://schemas.microsoft.com/office/drawing/2014/main" id="{AEAAD364-C753-1017-9B4C-088E05EF7749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3810000"/>
            <a:ext cx="3352800" cy="28749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0CFD0C5-CA1C-DF96-E0CD-85F4AB2175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Materials: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48727BF-B3C1-B3E0-FDAA-AEC9B70904C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660066"/>
                </a:solidFill>
              </a:rPr>
              <a:t>Dictionary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660066"/>
                </a:solidFill>
              </a:rPr>
              <a:t>Word Wheel Packets (6 pages)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660066"/>
                </a:solidFill>
              </a:rPr>
              <a:t>Colored pencils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660066"/>
                </a:solidFill>
              </a:rPr>
              <a:t>Pen or pencil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660066"/>
                </a:solidFill>
              </a:rPr>
              <a:t>Main dry erase board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660066"/>
                </a:solidFill>
              </a:rPr>
              <a:t>Dry erase markers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660066"/>
                </a:solidFill>
              </a:rPr>
              <a:t>Dry erase board eraser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660066"/>
                </a:solidFill>
              </a:rPr>
              <a:t>Sentence Strips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660066"/>
                </a:solidFill>
              </a:rPr>
              <a:t>Tape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9071F967-7A32-19E0-8AA4-ED64087E6DD5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1600200"/>
            <a:ext cx="3533775" cy="4530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6" name="Text Box 6">
            <a:extLst>
              <a:ext uri="{FF2B5EF4-FFF2-40B4-BE49-F238E27FC236}">
                <a16:creationId xmlns:a16="http://schemas.microsoft.com/office/drawing/2014/main" id="{4EFD56BB-0473-6FAD-9A7B-5F124C87B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2088"/>
            <a:ext cx="4252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altLang="en-US" sz="1400">
                <a:latin typeface="Arial" panose="020B0604020202020204" pitchFamily="34" charset="0"/>
                <a:cs typeface="Arial" panose="020B0604020202020204" pitchFamily="34" charset="0"/>
              </a:rPr>
              <a:t>More free powerpoints at www.worldofteaching.com</a:t>
            </a:r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3A6C2B1-A756-7FE1-5F4D-8F4352DFF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Independent Practice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16919E8-15C8-A8A9-B0A5-3D647D287FA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09800" y="1295400"/>
            <a:ext cx="42672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99"/>
                </a:solidFill>
              </a:rPr>
              <a:t>Teacher gives student sentence strip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99"/>
                </a:solidFill>
              </a:rPr>
              <a:t>Teacher assigns student a vocabulary word.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99"/>
                </a:solidFill>
              </a:rPr>
              <a:t>Student is to write on the strip.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99"/>
                </a:solidFill>
              </a:rPr>
              <a:t>Student is instructed to stand up and read the word and tell what it means.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99"/>
                </a:solidFill>
              </a:rPr>
              <a:t>Student then posts the word onto the word wall with tape.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>
              <a:solidFill>
                <a:srgbClr val="000099"/>
              </a:solidFill>
            </a:endParaRPr>
          </a:p>
        </p:txBody>
      </p:sp>
      <p:pic>
        <p:nvPicPr>
          <p:cNvPr id="12297" name="Picture 9">
            <a:extLst>
              <a:ext uri="{FF2B5EF4-FFF2-40B4-BE49-F238E27FC236}">
                <a16:creationId xmlns:a16="http://schemas.microsoft.com/office/drawing/2014/main" id="{2D34EDF5-43D0-11D7-C7C3-7228C488C082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66800"/>
            <a:ext cx="2109788" cy="1974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9" name="Picture 11">
            <a:extLst>
              <a:ext uri="{FF2B5EF4-FFF2-40B4-BE49-F238E27FC236}">
                <a16:creationId xmlns:a16="http://schemas.microsoft.com/office/drawing/2014/main" id="{F638D46C-2B2D-4E24-88C9-A6E7D76877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29200"/>
            <a:ext cx="144780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1" name="Picture 13">
            <a:extLst>
              <a:ext uri="{FF2B5EF4-FFF2-40B4-BE49-F238E27FC236}">
                <a16:creationId xmlns:a16="http://schemas.microsoft.com/office/drawing/2014/main" id="{1364A09D-88DE-DA0C-52F4-5544C9BE6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276600"/>
            <a:ext cx="26670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3" name="Text Box 15">
            <a:extLst>
              <a:ext uri="{FF2B5EF4-FFF2-40B4-BE49-F238E27FC236}">
                <a16:creationId xmlns:a16="http://schemas.microsoft.com/office/drawing/2014/main" id="{3C60806B-948A-6200-74E4-F1106D96B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725" y="4527550"/>
            <a:ext cx="1127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000000"/>
                </a:solidFill>
              </a:rPr>
              <a:t>Crisis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109278A-5937-A846-7DE2-A695E8B0BC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Check for Understanding:</a:t>
            </a:r>
            <a:br>
              <a:rPr lang="en-US" altLang="en-US" sz="4000"/>
            </a:br>
            <a:endParaRPr lang="en-US" altLang="en-US" sz="4000"/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CF0B91B8-29A0-815D-620B-B386E49FC2CF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35200" y="1620838"/>
            <a:ext cx="4672013" cy="44878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6" name="Text Box 6">
            <a:extLst>
              <a:ext uri="{FF2B5EF4-FFF2-40B4-BE49-F238E27FC236}">
                <a16:creationId xmlns:a16="http://schemas.microsoft.com/office/drawing/2014/main" id="{86408001-C84A-579C-46C3-71DA8E5B5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990600"/>
            <a:ext cx="7478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000000"/>
                </a:solidFill>
              </a:rPr>
              <a:t>Teacher walks around the room</a:t>
            </a:r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62A6556A-E3D0-9581-4345-9FAD5EAB7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89150"/>
            <a:ext cx="2514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000000"/>
                </a:solidFill>
              </a:rPr>
              <a:t>Checks </a:t>
            </a:r>
          </a:p>
          <a:p>
            <a:r>
              <a:rPr lang="en-US" altLang="en-US">
                <a:solidFill>
                  <a:srgbClr val="000000"/>
                </a:solidFill>
              </a:rPr>
              <a:t>Student’s</a:t>
            </a:r>
          </a:p>
          <a:p>
            <a:r>
              <a:rPr lang="en-US" altLang="en-US">
                <a:solidFill>
                  <a:srgbClr val="000000"/>
                </a:solidFill>
              </a:rPr>
              <a:t>Work</a:t>
            </a:r>
          </a:p>
        </p:txBody>
      </p:sp>
      <p:sp>
        <p:nvSpPr>
          <p:cNvPr id="15368" name="Text Box 8">
            <a:extLst>
              <a:ext uri="{FF2B5EF4-FFF2-40B4-BE49-F238E27FC236}">
                <a16:creationId xmlns:a16="http://schemas.microsoft.com/office/drawing/2014/main" id="{BBCF1B50-A7D5-BCA2-6B1C-98C74C652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181600"/>
            <a:ext cx="83200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b="1">
                <a:solidFill>
                  <a:srgbClr val="000000"/>
                </a:solidFill>
              </a:rPr>
              <a:t>-Corrects any mistakes or </a:t>
            </a:r>
          </a:p>
          <a:p>
            <a:r>
              <a:rPr lang="en-US" altLang="en-US" sz="2400" b="1">
                <a:solidFill>
                  <a:srgbClr val="000000"/>
                </a:solidFill>
              </a:rPr>
              <a:t>misunderstanding of the lesson</a:t>
            </a:r>
          </a:p>
          <a:p>
            <a:r>
              <a:rPr lang="en-US" altLang="en-US" sz="2400" b="1">
                <a:solidFill>
                  <a:srgbClr val="000000"/>
                </a:solidFill>
              </a:rPr>
              <a:t>-Ensures word wheel is filled out correctly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>
            <a:extLst>
              <a:ext uri="{FF2B5EF4-FFF2-40B4-BE49-F238E27FC236}">
                <a16:creationId xmlns:a16="http://schemas.microsoft.com/office/drawing/2014/main" id="{69E29733-75FE-34CC-CC73-9F3B63B7E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64</TotalTime>
  <Words>302</Words>
  <Application>Microsoft Office PowerPoint</Application>
  <PresentationFormat>On-screen Show (4:3)</PresentationFormat>
  <Paragraphs>45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Verdana</vt:lpstr>
      <vt:lpstr>Wingdings</vt:lpstr>
      <vt:lpstr>Cliff</vt:lpstr>
      <vt:lpstr>Microsoft Graph Chart</vt:lpstr>
      <vt:lpstr>PowerPoint Presentation</vt:lpstr>
      <vt:lpstr>-Teacher draws a big cowboy hat on the board.    -On the top part of the hat teacher writes the word Cowboy.   -Students take turns writing two words they know that have to do with cowboys.</vt:lpstr>
      <vt:lpstr>Teacher instructs students to;  - Return to their seats.  -Turn to one another and talk about the subject, Cowboys, for 2 minutes with a partner.  -Use the board as a reference as needed. </vt:lpstr>
      <vt:lpstr>Materials:</vt:lpstr>
      <vt:lpstr>Independent Practice</vt:lpstr>
      <vt:lpstr>Check for Understanding: 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-Teacher draws a big cowboy hat on the board.    -On the top part of the hat teacher writes the word Cowboy.   -Students take turns writing two words they know that have to do with cowboys.</dc:title>
  <dc:creator>kathy</dc:creator>
  <cp:lastModifiedBy>Nayan GRIFFITHS</cp:lastModifiedBy>
  <cp:revision>4</cp:revision>
  <dcterms:created xsi:type="dcterms:W3CDTF">2006-03-08T02:00:42Z</dcterms:created>
  <dcterms:modified xsi:type="dcterms:W3CDTF">2023-03-21T15:25:18Z</dcterms:modified>
</cp:coreProperties>
</file>