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DBD3"/>
    <a:srgbClr val="E6E3D0"/>
    <a:srgbClr val="E1DEC5"/>
    <a:srgbClr val="8F6D58"/>
    <a:srgbClr val="906D58"/>
    <a:srgbClr val="EDE7E3"/>
    <a:srgbClr val="EAE3DE"/>
    <a:srgbClr val="E2D7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116" d="100"/>
          <a:sy n="116" d="100"/>
        </p:scale>
        <p:origin x="84" y="2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DDFE7BD8-2672-1671-F95F-DD21C5F2F4F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1EA016F7-A0AD-A85B-9047-3418F84BEF0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43012" name="Rectangle 4">
            <a:extLst>
              <a:ext uri="{FF2B5EF4-FFF2-40B4-BE49-F238E27FC236}">
                <a16:creationId xmlns:a16="http://schemas.microsoft.com/office/drawing/2014/main" id="{DD80541B-B467-57C2-38AD-0268FF285189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3013" name="Rectangle 5">
            <a:extLst>
              <a:ext uri="{FF2B5EF4-FFF2-40B4-BE49-F238E27FC236}">
                <a16:creationId xmlns:a16="http://schemas.microsoft.com/office/drawing/2014/main" id="{1B494D98-95DE-9CD3-8823-467B6EA18A8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43014" name="Rectangle 6">
            <a:extLst>
              <a:ext uri="{FF2B5EF4-FFF2-40B4-BE49-F238E27FC236}">
                <a16:creationId xmlns:a16="http://schemas.microsoft.com/office/drawing/2014/main" id="{EFD54C84-6E82-4893-DEDB-93C2B9B8BD2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43015" name="Rectangle 7">
            <a:extLst>
              <a:ext uri="{FF2B5EF4-FFF2-40B4-BE49-F238E27FC236}">
                <a16:creationId xmlns:a16="http://schemas.microsoft.com/office/drawing/2014/main" id="{0B1D5263-BFB9-4354-B644-EA67207CBD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5ED47A4-152B-4003-BB6C-80CAB3B71DC7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901E51C-E811-49F9-B0A6-8B2332C1E5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ACEED8-955B-4C38-99FB-14FE01DE8383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id="{BE959C1F-C62E-A180-E106-EB6BF854CE3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0105F13F-B924-B20B-50FD-5F129D88B3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2EF5943-31C5-B129-6026-0D48DFAB7D4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DAD015-057C-439B-B4A0-72C0DDF6D60C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53250" name="Rectangle 2">
            <a:extLst>
              <a:ext uri="{FF2B5EF4-FFF2-40B4-BE49-F238E27FC236}">
                <a16:creationId xmlns:a16="http://schemas.microsoft.com/office/drawing/2014/main" id="{ED6D7B97-380C-D9B6-6054-3E4047840CA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F371EAD9-218E-928A-48FD-46A44D09A7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A6F8F94-C8A0-3D41-0AA0-9891D234961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14BBD7-B612-4400-B55C-73F5B8A19018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54274" name="Rectangle 2">
            <a:extLst>
              <a:ext uri="{FF2B5EF4-FFF2-40B4-BE49-F238E27FC236}">
                <a16:creationId xmlns:a16="http://schemas.microsoft.com/office/drawing/2014/main" id="{19CAD0FD-395F-1443-0948-87222FECF93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0FBBBE9B-0C21-02F8-484D-0AE9A7C634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719EAD5-236D-E723-E7B4-6B9FF6E5809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22B21D-B805-48DD-872E-C7F201A6A200}" type="slidenum">
              <a:rPr lang="en-GB" altLang="en-US"/>
              <a:pPr/>
              <a:t>12</a:t>
            </a:fld>
            <a:endParaRPr lang="en-GB" altLang="en-US"/>
          </a:p>
        </p:txBody>
      </p:sp>
      <p:sp>
        <p:nvSpPr>
          <p:cNvPr id="55298" name="Rectangle 2">
            <a:extLst>
              <a:ext uri="{FF2B5EF4-FFF2-40B4-BE49-F238E27FC236}">
                <a16:creationId xmlns:a16="http://schemas.microsoft.com/office/drawing/2014/main" id="{5886B276-90B4-26B8-B1B2-88053082256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B23A5710-D280-82ED-0A92-F41AF42B3D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4A4FA78-6222-8CBB-ED39-6BA5BABCAE3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227EA1-BA91-4E19-A0D6-449CA30805E5}" type="slidenum">
              <a:rPr lang="en-GB" altLang="en-US"/>
              <a:pPr/>
              <a:t>13</a:t>
            </a:fld>
            <a:endParaRPr lang="en-GB" altLang="en-US"/>
          </a:p>
        </p:txBody>
      </p:sp>
      <p:sp>
        <p:nvSpPr>
          <p:cNvPr id="56322" name="Rectangle 2">
            <a:extLst>
              <a:ext uri="{FF2B5EF4-FFF2-40B4-BE49-F238E27FC236}">
                <a16:creationId xmlns:a16="http://schemas.microsoft.com/office/drawing/2014/main" id="{08D41497-C055-953C-97E1-5349807479E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A152B58E-EAE8-1EE0-CCE8-4D09FDA37B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50FAB82-7E96-09D9-8705-BC5E8EC3827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F63C70-C553-41C9-A953-1AED4B736B24}" type="slidenum">
              <a:rPr lang="en-GB" altLang="en-US"/>
              <a:pPr/>
              <a:t>14</a:t>
            </a:fld>
            <a:endParaRPr lang="en-GB" altLang="en-US"/>
          </a:p>
        </p:txBody>
      </p:sp>
      <p:sp>
        <p:nvSpPr>
          <p:cNvPr id="57346" name="Rectangle 2">
            <a:extLst>
              <a:ext uri="{FF2B5EF4-FFF2-40B4-BE49-F238E27FC236}">
                <a16:creationId xmlns:a16="http://schemas.microsoft.com/office/drawing/2014/main" id="{BFEAC7B7-B00E-F07C-3EF6-DD395380F4C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F553603D-B911-3049-4731-3978CD2913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85D4CB4-71DC-51D8-C60F-5B3D26F4BB0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E2BF0E-38C9-4D2F-945E-12099E4DF041}" type="slidenum">
              <a:rPr lang="en-GB" altLang="en-US"/>
              <a:pPr/>
              <a:t>15</a:t>
            </a:fld>
            <a:endParaRPr lang="en-GB" altLang="en-US"/>
          </a:p>
        </p:txBody>
      </p:sp>
      <p:sp>
        <p:nvSpPr>
          <p:cNvPr id="58370" name="Rectangle 2">
            <a:extLst>
              <a:ext uri="{FF2B5EF4-FFF2-40B4-BE49-F238E27FC236}">
                <a16:creationId xmlns:a16="http://schemas.microsoft.com/office/drawing/2014/main" id="{079801F7-55E8-1195-7458-768F5A7E18C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34AB3E08-1951-41F1-4122-1B6C04A5CA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421A760-00AE-60B7-F3DB-51D8A62945F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4B5860-700B-4380-9920-2CC535FF2568}" type="slidenum">
              <a:rPr lang="en-GB" altLang="en-US"/>
              <a:pPr/>
              <a:t>16</a:t>
            </a:fld>
            <a:endParaRPr lang="en-GB" altLang="en-US"/>
          </a:p>
        </p:txBody>
      </p:sp>
      <p:sp>
        <p:nvSpPr>
          <p:cNvPr id="60418" name="Rectangle 2">
            <a:extLst>
              <a:ext uri="{FF2B5EF4-FFF2-40B4-BE49-F238E27FC236}">
                <a16:creationId xmlns:a16="http://schemas.microsoft.com/office/drawing/2014/main" id="{5A1567CF-2AE9-6BEF-F362-89545DE7A7C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3442B2B1-394B-8EAA-D8EB-5343D5AF23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27EA198-C452-974A-5A1E-69EA7F1291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57BB959-9308-4A35-8F67-4992F0E3049E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45058" name="Rectangle 2">
            <a:extLst>
              <a:ext uri="{FF2B5EF4-FFF2-40B4-BE49-F238E27FC236}">
                <a16:creationId xmlns:a16="http://schemas.microsoft.com/office/drawing/2014/main" id="{A9276E47-8E46-FCED-AB5B-7BE4FAB7654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990B0174-66C1-88BB-BABE-30828A601C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EEC545D-1290-D2B0-D1BE-6463C785F65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BF7678-8D20-4643-A09B-B9E7442A0EA0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2E4A5AC8-8EFE-09DA-E37F-44BA80C49F7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BCF1F4BD-F15E-5E20-AD20-4CEE360A8A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C7CEC6F-00F3-C1CD-7655-58898BCD886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1F1181-6DE8-482D-AD9F-E3828DCB5C0B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47106" name="Rectangle 2">
            <a:extLst>
              <a:ext uri="{FF2B5EF4-FFF2-40B4-BE49-F238E27FC236}">
                <a16:creationId xmlns:a16="http://schemas.microsoft.com/office/drawing/2014/main" id="{3E358A55-7210-7DDA-1419-6189DEE1853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FD99FBC1-C4FB-BB95-236D-8939900CE5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7E281B3-0BEE-E407-85C5-B40E2BA85A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23F360-CC97-43FE-9BC6-CD0C2101E8A6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48130" name="Rectangle 2">
            <a:extLst>
              <a:ext uri="{FF2B5EF4-FFF2-40B4-BE49-F238E27FC236}">
                <a16:creationId xmlns:a16="http://schemas.microsoft.com/office/drawing/2014/main" id="{74B5DF1C-8334-35EE-353D-8A09FBE227E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9B4C1AC1-8998-49F9-EEA5-43A4154A5F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1F684AA-788F-0A43-BFF5-B24EEC9D7F5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C30F5E-A657-4A02-A632-E6E84BAE8CB7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49154" name="Rectangle 2">
            <a:extLst>
              <a:ext uri="{FF2B5EF4-FFF2-40B4-BE49-F238E27FC236}">
                <a16:creationId xmlns:a16="http://schemas.microsoft.com/office/drawing/2014/main" id="{51CB748D-23CB-9F13-E8D6-AD399063034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A3383AC1-04FB-20B1-89D7-2D7C8757D8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1BF8773-564B-12FB-076D-6D9DC86AB11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9A6423-78CC-4D2F-8C1E-A27A5B95612D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50178" name="Rectangle 2">
            <a:extLst>
              <a:ext uri="{FF2B5EF4-FFF2-40B4-BE49-F238E27FC236}">
                <a16:creationId xmlns:a16="http://schemas.microsoft.com/office/drawing/2014/main" id="{349C366E-B956-D1AC-D63F-6991E38B46A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7D6613CE-A951-CD29-27AE-C9CEFBBB77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BF1E82A-6BA9-0016-6BF6-EA933AAB55B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73FFA2-F976-472C-BCC4-C8E44D34065E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51202" name="Rectangle 2">
            <a:extLst>
              <a:ext uri="{FF2B5EF4-FFF2-40B4-BE49-F238E27FC236}">
                <a16:creationId xmlns:a16="http://schemas.microsoft.com/office/drawing/2014/main" id="{5894D1A5-5DF5-F8BF-9DA7-1E462B3F0A8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6FD834DC-B29B-7845-34CF-BD244AD0D2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412CC6D-FBDD-D12F-9BBA-B83DA68F337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F137DC-C87F-48CA-A71F-CE97CE439556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52226" name="Rectangle 2">
            <a:extLst>
              <a:ext uri="{FF2B5EF4-FFF2-40B4-BE49-F238E27FC236}">
                <a16:creationId xmlns:a16="http://schemas.microsoft.com/office/drawing/2014/main" id="{F6E4FA33-9992-9A31-AD3B-89BC746651C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FD4DE662-4DE6-DEFC-36F9-7E5E16B5E0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B541C869-141C-D844-0DE1-EBC13F9E4E84}"/>
              </a:ext>
            </a:extLst>
          </p:cNvPr>
          <p:cNvSpPr>
            <a:spLocks noChangeArrowheads="1"/>
          </p:cNvSpPr>
          <p:nvPr/>
        </p:nvSpPr>
        <p:spPr bwMode="white">
          <a:xfrm>
            <a:off x="528638" y="201613"/>
            <a:ext cx="8397875" cy="6467475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GB" altLang="en-US"/>
          </a:p>
        </p:txBody>
      </p:sp>
      <p:pic>
        <p:nvPicPr>
          <p:cNvPr id="3075" name="Picture 3">
            <a:extLst>
              <a:ext uri="{FF2B5EF4-FFF2-40B4-BE49-F238E27FC236}">
                <a16:creationId xmlns:a16="http://schemas.microsoft.com/office/drawing/2014/main" id="{11A881D9-D5F4-9E5A-36DC-59DB1E85DF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50800"/>
            <a:ext cx="1181100" cy="428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6" name="Rectangle 4">
            <a:extLst>
              <a:ext uri="{FF2B5EF4-FFF2-40B4-BE49-F238E27FC236}">
                <a16:creationId xmlns:a16="http://schemas.microsoft.com/office/drawing/2014/main" id="{10EEBAEA-22BB-4F88-882D-9FFD851E9F9A}"/>
              </a:ext>
            </a:extLst>
          </p:cNvPr>
          <p:cNvSpPr>
            <a:spLocks noChangeArrowheads="1"/>
          </p:cNvSpPr>
          <p:nvPr/>
        </p:nvSpPr>
        <p:spPr bwMode="white">
          <a:xfrm>
            <a:off x="596900" y="4130675"/>
            <a:ext cx="1041400" cy="45720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GB" altLang="en-US"/>
          </a:p>
        </p:txBody>
      </p:sp>
      <p:pic>
        <p:nvPicPr>
          <p:cNvPr id="3077" name="Picture 5">
            <a:extLst>
              <a:ext uri="{FF2B5EF4-FFF2-40B4-BE49-F238E27FC236}">
                <a16:creationId xmlns:a16="http://schemas.microsoft.com/office/drawing/2014/main" id="{B98A8D9C-09EC-81F3-0E83-22CC799D45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8" name="Rectangle 6">
            <a:extLst>
              <a:ext uri="{FF2B5EF4-FFF2-40B4-BE49-F238E27FC236}">
                <a16:creationId xmlns:a16="http://schemas.microsoft.com/office/drawing/2014/main" id="{5CF8AB60-25E0-89CB-F90A-9EB03219041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14400" y="20574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2ADEED41-FA88-FD8A-6B5A-7B672D04A72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625600" y="3886200"/>
            <a:ext cx="6400800" cy="177165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3083" name="Rectangle 11">
            <a:extLst>
              <a:ext uri="{FF2B5EF4-FFF2-40B4-BE49-F238E27FC236}">
                <a16:creationId xmlns:a16="http://schemas.microsoft.com/office/drawing/2014/main" id="{905D0E26-8CA2-B02B-81A3-D3C4D86F5D12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>
          <a:xfrm>
            <a:off x="10842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084" name="Rectangle 12">
            <a:extLst>
              <a:ext uri="{FF2B5EF4-FFF2-40B4-BE49-F238E27FC236}">
                <a16:creationId xmlns:a16="http://schemas.microsoft.com/office/drawing/2014/main" id="{E298BC0E-BD24-2AB5-BADE-92689A787BF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522663" y="60960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085" name="Rectangle 13">
            <a:extLst>
              <a:ext uri="{FF2B5EF4-FFF2-40B4-BE49-F238E27FC236}">
                <a16:creationId xmlns:a16="http://schemas.microsoft.com/office/drawing/2014/main" id="{A52D4AEB-96B2-46E4-C483-3F513454A63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69516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9D2276B-FC0B-46C8-8BB5-615141D7500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4DEB4-C68B-95D6-BE4B-E3E14F4B8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A5DCC3-57C2-53DD-1016-42729B7D90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A62C8F-CCD7-24F0-1F2B-94BD786E9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73728D-D7B6-5259-206B-A98AD9E9E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5A9EBC-773E-89E8-1A81-FA2B40147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269994-06FB-4F09-8C45-4DE89E56ED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1918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AEA4E8A-6B06-7F48-F68A-786ADE7CE3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9E5297-8D06-92AB-D6E8-A0CFA4E031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66800" y="381000"/>
            <a:ext cx="5562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C3AA16-E0B3-694E-8CB7-D4E8CFC34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EED3F4-E2FF-B715-F8DE-34F397A05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2315CC-2B4D-84D5-8E58-AEEA6F29C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05751F-54C3-4B47-80F8-7378090C6C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4999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BCA65-7296-269C-E542-4A3622B4C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F9938F-D23D-3756-23A2-090741DD35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B8C917-F702-F5F3-236D-1079A927E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B6D7ED-2A3D-0373-36B6-D47197739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BAC2AD-7FBA-3F07-07B1-23A88AB86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8FF0A4-649C-49DA-9EB4-661D66ED5F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4125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76C6E-6F30-C497-C876-6486948DE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0ED5AC-8E62-E67B-53B6-71228E7E24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F5F43F-A8BA-5BD5-C84E-497F3B82C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4539F1-D5F3-474D-E589-238B493B0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4B866C-58C9-3FFE-05DA-3C7B51880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E4EB71-A326-4775-B0B3-7EF52864A0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2799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1E5A8D-8D94-BBE2-7AEF-7E6E375260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1C9268-1377-68C7-AF10-5C21AE5F24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915C48-BA1C-0057-B053-D0FACE0EF1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E0A4F4-E6D1-9207-7C6B-271A3C400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034023-536B-B3B2-9963-00D4CF50E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8D5C2C-0133-07C5-55CA-740CD77F7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05D26D-833A-41C0-B403-2304B2BC62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1007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46218C-5751-DB8A-9B7C-15DFC4306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6A8F62-4D8F-EB7D-1043-E3B852D335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01B3DE-9625-051B-C60A-AC050757B6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B98E57-BD18-1909-54E9-38F8CEDCAF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BE7FCA-B94B-D475-BF55-E5D5415B15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E5B268-E758-CD0C-AE5B-A403A1A8C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44D484-C667-981F-8BCE-6D1EC24EA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D0BFAB7-E7B0-3B07-0C58-94B33FB7E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E44E2A-3619-49D6-96E0-3994FE63F6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2686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E99B98-C284-FFD3-C969-0F873C42D4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2C871E-56CD-F655-EF57-27F96BFAD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C00305-F697-E45B-478A-11DC7FA02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F34905-E011-8C89-282F-4FE6C3459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FC7EF8-DB9D-48AE-87A3-4E80FCA4301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2990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425DBA-134F-3BEE-CFB4-4E29BBB5A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C590D0-1E37-8A92-1014-2F8FD2D9E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01233F-A651-6CE0-293C-C3AC69018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5B069E-2A4A-4B39-909F-E2E75FA94B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823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CCFAB-0926-98CE-8CFE-DD200D25C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4EDC10-F816-F6F8-408C-7540CAF359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284CA2-727D-F544-4645-038D1BA7CC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95F5D0-1F9C-7835-0F69-F44748F7D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F6D09C-4EEF-BB84-6816-CE46107C1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419D7B-46CB-EEEB-B479-F8BBA7E59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F033B6-4977-47A8-9A45-94D49079F80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3155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0E21-891D-4391-F87C-797AE014B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9FEF8F-69F1-D0C9-F819-6CC55B5357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785EDF-19D4-AC6D-945B-4E61F9CD8F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21503B-7C07-41DC-33B4-043DCE93A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87E4CC-137D-F37F-5E7A-851585C91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9E0A49-304D-4FC7-3769-CBAE3EBF1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24CD18-C1DE-4ED6-81B0-E97BD9817C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2569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rgbClr val="906D58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5" name="Rectangle 37">
            <a:extLst>
              <a:ext uri="{FF2B5EF4-FFF2-40B4-BE49-F238E27FC236}">
                <a16:creationId xmlns:a16="http://schemas.microsoft.com/office/drawing/2014/main" id="{D7F604C3-EC77-9E10-4E32-21B095E1CFD1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609600" y="228600"/>
            <a:ext cx="8239125" cy="6391275"/>
          </a:xfrm>
          <a:prstGeom prst="rect">
            <a:avLst/>
          </a:prstGeom>
          <a:solidFill>
            <a:srgbClr val="EDE7E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GB" altLang="en-US"/>
          </a:p>
        </p:txBody>
      </p:sp>
      <p:sp>
        <p:nvSpPr>
          <p:cNvPr id="2087" name="Line 39">
            <a:extLst>
              <a:ext uri="{FF2B5EF4-FFF2-40B4-BE49-F238E27FC236}">
                <a16:creationId xmlns:a16="http://schemas.microsoft.com/office/drawing/2014/main" id="{1389FCC3-740D-AABE-A9BE-339AA4AC205E}"/>
              </a:ext>
            </a:extLst>
          </p:cNvPr>
          <p:cNvSpPr>
            <a:spLocks noChangeShapeType="1"/>
          </p:cNvSpPr>
          <p:nvPr/>
        </p:nvSpPr>
        <p:spPr bwMode="ltGray">
          <a:xfrm>
            <a:off x="1016000" y="1600200"/>
            <a:ext cx="7670800" cy="0"/>
          </a:xfrm>
          <a:prstGeom prst="line">
            <a:avLst/>
          </a:prstGeom>
          <a:noFill/>
          <a:ln w="31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pic>
        <p:nvPicPr>
          <p:cNvPr id="2090" name="Picture 42">
            <a:extLst>
              <a:ext uri="{FF2B5EF4-FFF2-40B4-BE49-F238E27FC236}">
                <a16:creationId xmlns:a16="http://schemas.microsoft.com/office/drawing/2014/main" id="{324AC18B-35EA-E6E2-091E-AD4A26CFCB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33"/>
          <a:stretch>
            <a:fillRect/>
          </a:stretch>
        </p:blipFill>
        <p:spPr bwMode="ltGray">
          <a:xfrm>
            <a:off x="0" y="50800"/>
            <a:ext cx="1181100" cy="405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91" name="Picture 43">
            <a:extLst>
              <a:ext uri="{FF2B5EF4-FFF2-40B4-BE49-F238E27FC236}">
                <a16:creationId xmlns:a16="http://schemas.microsoft.com/office/drawing/2014/main" id="{12C88BBF-4F0E-A15A-2DD7-7562BAA9CE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93" name="Rectangle 45">
            <a:extLst>
              <a:ext uri="{FF2B5EF4-FFF2-40B4-BE49-F238E27FC236}">
                <a16:creationId xmlns:a16="http://schemas.microsoft.com/office/drawing/2014/main" id="{A020D78E-E1EF-2629-1980-61D05F08E2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81000"/>
            <a:ext cx="7620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94" name="Rectangle 46">
            <a:extLst>
              <a:ext uri="{FF2B5EF4-FFF2-40B4-BE49-F238E27FC236}">
                <a16:creationId xmlns:a16="http://schemas.microsoft.com/office/drawing/2014/main" id="{8EC811D0-9B3E-B6E1-A917-D3A3E9E480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752600"/>
            <a:ext cx="7620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95" name="Rectangle 47">
            <a:extLst>
              <a:ext uri="{FF2B5EF4-FFF2-40B4-BE49-F238E27FC236}">
                <a16:creationId xmlns:a16="http://schemas.microsoft.com/office/drawing/2014/main" id="{ED4269FE-D957-B9F9-FBA9-6D34D92ECE1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2096" name="Rectangle 48">
            <a:extLst>
              <a:ext uri="{FF2B5EF4-FFF2-40B4-BE49-F238E27FC236}">
                <a16:creationId xmlns:a16="http://schemas.microsoft.com/office/drawing/2014/main" id="{E9809980-5010-49C1-8BA4-B938D870153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2097" name="Rectangle 49">
            <a:extLst>
              <a:ext uri="{FF2B5EF4-FFF2-40B4-BE49-F238E27FC236}">
                <a16:creationId xmlns:a16="http://schemas.microsoft.com/office/drawing/2014/main" id="{4FAFEEC2-8061-9E10-B350-769242FDC67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81813" y="610711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C3C7BC1-1CE0-4274-B839-E1A74367952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63CEB729-2570-C350-3CA6-F63C7E0A17E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447800" y="304800"/>
            <a:ext cx="7239000" cy="1676400"/>
          </a:xfrm>
        </p:spPr>
        <p:txBody>
          <a:bodyPr/>
          <a:lstStyle/>
          <a:p>
            <a:r>
              <a:rPr lang="en-US" altLang="en-US" sz="5400"/>
              <a:t>A Letter to the Reviewer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800D049C-CA98-E6CE-104E-746828011D0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625600" y="2438400"/>
            <a:ext cx="3403600" cy="1676400"/>
          </a:xfrm>
        </p:spPr>
        <p:txBody>
          <a:bodyPr/>
          <a:lstStyle/>
          <a:p>
            <a:r>
              <a:rPr lang="en-US" altLang="en-US" sz="4400" b="1"/>
              <a:t>Reflective</a:t>
            </a:r>
            <a:r>
              <a:rPr lang="en-US" altLang="en-US" sz="4000" b="1"/>
              <a:t> Writing</a:t>
            </a:r>
          </a:p>
        </p:txBody>
      </p:sp>
      <p:pic>
        <p:nvPicPr>
          <p:cNvPr id="27653" name="Picture 5">
            <a:extLst>
              <a:ext uri="{FF2B5EF4-FFF2-40B4-BE49-F238E27FC236}">
                <a16:creationId xmlns:a16="http://schemas.microsoft.com/office/drawing/2014/main" id="{75AD65EA-7BDA-3E07-C4C2-C2B4423F73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2057400"/>
            <a:ext cx="2693988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F1A4DE5E-9E48-EEF6-BF96-4F81FA3C0E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381000"/>
            <a:ext cx="7543800" cy="1295400"/>
          </a:xfrm>
        </p:spPr>
        <p:txBody>
          <a:bodyPr/>
          <a:lstStyle/>
          <a:p>
            <a:r>
              <a:rPr lang="en-US" altLang="en-US" sz="4000"/>
              <a:t>Purpose of the </a:t>
            </a:r>
            <a:br>
              <a:rPr lang="en-US" altLang="en-US" sz="4000"/>
            </a:br>
            <a:r>
              <a:rPr lang="en-US" altLang="en-US" sz="4000"/>
              <a:t>Letter to the Reviewer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0226AB92-6922-1D1D-4A1C-927B0962AA5F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1752600"/>
            <a:ext cx="8153400" cy="3962400"/>
          </a:xfrm>
        </p:spPr>
        <p:txBody>
          <a:bodyPr/>
          <a:lstStyle/>
          <a:p>
            <a:pPr marL="533400" indent="-533400"/>
            <a:r>
              <a:rPr lang="en-US" altLang="en-US" sz="2800" b="1"/>
              <a:t>A description of himself/herself as a writer including:</a:t>
            </a:r>
          </a:p>
          <a:p>
            <a:pPr marL="914400" lvl="1" indent="-457200">
              <a:buFontTx/>
              <a:buAutoNum type="alphaUcParenR"/>
            </a:pPr>
            <a:r>
              <a:rPr lang="en-US" altLang="en-US" sz="2400" b="1"/>
              <a:t>Goals as a writer</a:t>
            </a:r>
          </a:p>
          <a:p>
            <a:pPr marL="914400" lvl="1" indent="-457200">
              <a:buFontTx/>
              <a:buAutoNum type="alphaUcParenR"/>
            </a:pPr>
            <a:r>
              <a:rPr lang="en-US" altLang="en-US" sz="2400" b="1"/>
              <a:t>Progress and growth as a writer through the year</a:t>
            </a:r>
          </a:p>
          <a:p>
            <a:pPr marL="914400" lvl="1" indent="-457200">
              <a:buFontTx/>
              <a:buAutoNum type="alphaUcParenR"/>
            </a:pPr>
            <a:r>
              <a:rPr lang="en-US" altLang="en-US" sz="2400" b="1"/>
              <a:t>Who or what has influenced the writing process and growth</a:t>
            </a:r>
          </a:p>
          <a:p>
            <a:pPr marL="914400" lvl="1" indent="-457200">
              <a:buFontTx/>
              <a:buAutoNum type="alphaUcParenR"/>
            </a:pPr>
            <a:r>
              <a:rPr lang="en-US" altLang="en-US" sz="2400" b="1"/>
              <a:t>Approaches used by the student when writing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75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75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75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75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1B3671A5-A758-BF1C-70D6-C769FC3C00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Purpose of the</a:t>
            </a:r>
            <a:br>
              <a:rPr lang="en-US" altLang="en-US"/>
            </a:br>
            <a:r>
              <a:rPr lang="en-US" altLang="en-US"/>
              <a:t>Letter to the Reviewer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849AA2B1-E5E4-366B-E737-7327255C5E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 b="1"/>
              <a:t>Selection of portfolio pieces including:</a:t>
            </a:r>
          </a:p>
          <a:p>
            <a:pPr>
              <a:buFontTx/>
              <a:buNone/>
            </a:pPr>
            <a:r>
              <a:rPr lang="en-US" altLang="en-US" b="1"/>
              <a:t>	</a:t>
            </a:r>
            <a:r>
              <a:rPr lang="en-US" altLang="en-US" sz="2400" b="1"/>
              <a:t>A) How he/she arrived at his/her selections</a:t>
            </a:r>
          </a:p>
          <a:p>
            <a:pPr>
              <a:buFontTx/>
              <a:buNone/>
            </a:pPr>
            <a:r>
              <a:rPr lang="en-US" altLang="en-US" sz="2400" b="1"/>
              <a:t>	B) Role of the writing folder in portfolio selections</a:t>
            </a:r>
          </a:p>
          <a:p>
            <a:pPr>
              <a:buFontTx/>
              <a:buNone/>
            </a:pPr>
            <a:r>
              <a:rPr lang="en-US" altLang="en-US" sz="2400" b="1"/>
              <a:t>	C) Prewriting/thinking about the topic(s)</a:t>
            </a:r>
          </a:p>
          <a:p>
            <a:pPr>
              <a:buFontTx/>
              <a:buNone/>
            </a:pPr>
            <a:r>
              <a:rPr lang="en-US" altLang="en-US" sz="2400" b="1"/>
              <a:t>	D) Revision strategies that were helpful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75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75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75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75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AE8555AE-6A13-9521-2D57-34A4C0BEBA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Purpose of the</a:t>
            </a:r>
            <a:br>
              <a:rPr lang="en-US" altLang="en-US"/>
            </a:br>
            <a:r>
              <a:rPr lang="en-US" altLang="en-US"/>
              <a:t>Letter to the Reviewer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1B2AB568-6AF6-EA45-4FC2-4DA3FE04DF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 b="1"/>
              <a:t>Selection of portfolio pieces including:</a:t>
            </a:r>
          </a:p>
          <a:p>
            <a:pPr>
              <a:buFontTx/>
              <a:buNone/>
            </a:pPr>
            <a:r>
              <a:rPr lang="en-US" altLang="en-US" b="1"/>
              <a:t>	</a:t>
            </a:r>
            <a:r>
              <a:rPr lang="en-US" altLang="en-US" sz="2400" b="1"/>
              <a:t>E) Editing strategies that were helpful</a:t>
            </a:r>
          </a:p>
          <a:p>
            <a:pPr>
              <a:buFontTx/>
              <a:buNone/>
            </a:pPr>
            <a:r>
              <a:rPr lang="en-US" altLang="en-US" sz="2400" b="1"/>
              <a:t>	F) Kinds of changes made and reasons for those   	changes</a:t>
            </a:r>
          </a:p>
          <a:p>
            <a:pPr>
              <a:buFontTx/>
              <a:buNone/>
            </a:pPr>
            <a:r>
              <a:rPr lang="en-US" altLang="en-US" sz="2400" b="1"/>
              <a:t>	G) Influence of teacher/peer conferencing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75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75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75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0BBCF4E3-4122-98E9-20FE-1164C38707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Purpose of the</a:t>
            </a:r>
            <a:br>
              <a:rPr lang="en-US" altLang="en-US"/>
            </a:br>
            <a:r>
              <a:rPr lang="en-US" altLang="en-US"/>
              <a:t>Letter to the Reviewer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017CD925-08C7-04E1-9986-F928A847E6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828800"/>
            <a:ext cx="4419600" cy="4038600"/>
          </a:xfrm>
        </p:spPr>
        <p:txBody>
          <a:bodyPr/>
          <a:lstStyle/>
          <a:p>
            <a:r>
              <a:rPr lang="en-US" altLang="en-US" sz="2800" b="1"/>
              <a:t>Any other comments the student wishes to make about this year’s writing</a:t>
            </a:r>
          </a:p>
          <a:p>
            <a:pPr>
              <a:buFontTx/>
              <a:buNone/>
            </a:pPr>
            <a:endParaRPr lang="en-US" altLang="en-US" sz="2800" b="1"/>
          </a:p>
        </p:txBody>
      </p:sp>
      <p:pic>
        <p:nvPicPr>
          <p:cNvPr id="39940" name="Picture 4">
            <a:extLst>
              <a:ext uri="{FF2B5EF4-FFF2-40B4-BE49-F238E27FC236}">
                <a16:creationId xmlns:a16="http://schemas.microsoft.com/office/drawing/2014/main" id="{79D75F2A-EC44-C250-0D78-81BDCA5946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1828800"/>
            <a:ext cx="2514600" cy="2495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DF9CFA83-783F-ED72-991F-9A5FBC5242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Things to Remember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3D07A59E-4D30-F438-EC06-6522F11119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b="1"/>
              <a:t>The Letter to the Reviewer…</a:t>
            </a:r>
          </a:p>
          <a:p>
            <a:pPr lvl="1"/>
            <a:r>
              <a:rPr lang="en-US" altLang="en-US" b="1"/>
              <a:t>Is the only piece written exclusively for the portfolio.</a:t>
            </a:r>
          </a:p>
          <a:p>
            <a:pPr lvl="1"/>
            <a:r>
              <a:rPr lang="en-US" altLang="en-US" b="1"/>
              <a:t>Students have only one Letter to the Reviewer, but have several choices regarding other categories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75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75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134B7BA4-158A-79DB-01D3-DD4B609857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Things to Remember</a:t>
            </a: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FC160A97-66F7-A875-A388-8BC217EE1B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752600"/>
            <a:ext cx="7696200" cy="4114800"/>
          </a:xfrm>
        </p:spPr>
        <p:txBody>
          <a:bodyPr/>
          <a:lstStyle/>
          <a:p>
            <a:r>
              <a:rPr lang="en-US" altLang="en-US" b="1"/>
              <a:t>The Letter to the Reviewer…</a:t>
            </a:r>
          </a:p>
          <a:p>
            <a:pPr>
              <a:buFontTx/>
              <a:buNone/>
            </a:pPr>
            <a:r>
              <a:rPr lang="en-US" altLang="en-US" b="1"/>
              <a:t>	- Is the final piece for inclusion in the assessment portfolio!</a:t>
            </a:r>
          </a:p>
          <a:p>
            <a:pPr>
              <a:buFontTx/>
              <a:buNone/>
            </a:pPr>
            <a:r>
              <a:rPr lang="en-US" altLang="en-US" b="1"/>
              <a:t>	- is a self-assessment of the writer’s work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ext Box 2">
            <a:extLst>
              <a:ext uri="{FF2B5EF4-FFF2-40B4-BE49-F238E27FC236}">
                <a16:creationId xmlns:a16="http://schemas.microsoft.com/office/drawing/2014/main" id="{057E576D-6FE7-91EE-8805-C80BF95929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  <a:t>This powerpoint was kindly donated to </a:t>
            </a:r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www.worldofteaching.com</a:t>
            </a:r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http://www.worldofteaching.com</a:t>
            </a:r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730D3FBC-1734-7383-527D-E9B1BDC75C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 Letter to the Reviewer…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087EF54F-96C7-D0AB-A30E-D7D2313BEB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b="1"/>
              <a:t>Is an important piece for your portfolio</a:t>
            </a:r>
          </a:p>
          <a:p>
            <a:r>
              <a:rPr lang="en-US" altLang="en-US" b="1"/>
              <a:t>Is scored on an equal basis with the other pieces in the portfolio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75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75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 autoUpdateAnimBg="0"/>
      <p:bldP spid="28675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026">
            <a:extLst>
              <a:ext uri="{FF2B5EF4-FFF2-40B4-BE49-F238E27FC236}">
                <a16:creationId xmlns:a16="http://schemas.microsoft.com/office/drawing/2014/main" id="{DFC84A62-2747-E730-CD76-4BB7DC4B5B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 Letter to the Reviewer…</a:t>
            </a:r>
          </a:p>
        </p:txBody>
      </p:sp>
      <p:sp>
        <p:nvSpPr>
          <p:cNvPr id="29699" name="Rectangle 1027">
            <a:extLst>
              <a:ext uri="{FF2B5EF4-FFF2-40B4-BE49-F238E27FC236}">
                <a16:creationId xmlns:a16="http://schemas.microsoft.com/office/drawing/2014/main" id="{DB4FE7D0-2665-056F-40F7-EDB3B6C21B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b="1"/>
              <a:t>Provides an unifying factor that connects all the pieces in the portfolio</a:t>
            </a:r>
          </a:p>
          <a:p>
            <a:r>
              <a:rPr lang="en-US" altLang="en-US" b="1"/>
              <a:t>Turns a folder of your best pieces into a portfolio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9016E400-E0A0-857C-F696-3FB95BB811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 Letter to the Reviewer…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2BA79E70-1C0F-E69C-47E3-6D9C2FFB5E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b="1"/>
              <a:t>Is designed for a student to assess him or herself as a writer</a:t>
            </a:r>
          </a:p>
        </p:txBody>
      </p:sp>
      <p:pic>
        <p:nvPicPr>
          <p:cNvPr id="30724" name="Picture 4">
            <a:extLst>
              <a:ext uri="{FF2B5EF4-FFF2-40B4-BE49-F238E27FC236}">
                <a16:creationId xmlns:a16="http://schemas.microsoft.com/office/drawing/2014/main" id="{2A7ABB79-49B3-F132-5294-96CCB3EB02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2514600"/>
            <a:ext cx="2373313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D1DEB229-C21C-DE63-6594-159084CED1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A Letter to the Reviewer is NOT…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C06E5531-4BBC-E8ED-ECC2-2CA5403F38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b="1"/>
              <a:t>An opportunity to praise or criticize KERA</a:t>
            </a:r>
          </a:p>
          <a:p>
            <a:r>
              <a:rPr lang="en-US" altLang="en-US" b="1"/>
              <a:t>A generic description of stages in the writing process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300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129978E7-4DEA-BAA2-4BA5-1DDD81C3C2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A Letter to the Reviewer is NOT…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EB0306C6-A41D-E953-B518-738935D4C3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b="1"/>
              <a:t>A thank-you note to express gratitude to the reviewer for assessing your portfolio</a:t>
            </a:r>
          </a:p>
          <a:p>
            <a:r>
              <a:rPr lang="en-US" altLang="en-US" b="1"/>
              <a:t>An elaborate table of content listing and/or summarizing every portfolio entry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3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B6DF55B2-3F5A-4961-472A-C94E29D172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A Letter to the Reviewer is NOT…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4A91A51F-EF33-91DF-ACBD-F8F5BFFFA1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b="1"/>
              <a:t>An evaluation of your teacher</a:t>
            </a:r>
          </a:p>
          <a:p>
            <a:r>
              <a:rPr lang="en-US" altLang="en-US" b="1"/>
              <a:t>A list of </a:t>
            </a:r>
            <a:r>
              <a:rPr lang="en-US" altLang="en-US" b="1" u="sng"/>
              <a:t>unsupported</a:t>
            </a:r>
            <a:r>
              <a:rPr lang="en-US" altLang="en-US" b="1"/>
              <a:t> claims about your improvement as a writer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300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1F021AC2-E90D-256A-18B6-F15BD6319B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A Letter to the Reviewer is NOT…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FD60EBBD-1C78-4D86-4E9F-4255DC2C13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b="1"/>
              <a:t>An unrevised, unedited piece written on the portfolio due date</a:t>
            </a:r>
          </a:p>
          <a:p>
            <a:r>
              <a:rPr lang="en-US" altLang="en-US" b="1"/>
              <a:t>A persuasive essay to convince the teacher how much you enjoy writing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3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45A89D64-C922-BF29-5379-6406E4CB6E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/>
              <a:t>A Letter to the Reviewer is NOT…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87D96536-78F7-B9DB-F55A-662E50AD32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b="1"/>
              <a:t>A final attempt to “schmooze” the teacher into giving you an “A”</a:t>
            </a:r>
          </a:p>
          <a:p>
            <a:r>
              <a:rPr lang="en-US" altLang="en-US" b="1"/>
              <a:t>A voiceless response to every item listed above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300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 autoUpdateAnimBg="0"/>
    </p:bldLst>
  </p:timing>
</p:sld>
</file>

<file path=ppt/theme/theme1.xml><?xml version="1.0" encoding="utf-8"?>
<a:theme xmlns:a="http://schemas.openxmlformats.org/drawingml/2006/main" name="Notebook">
  <a:themeElements>
    <a:clrScheme name="Notebook 1">
      <a:dk1>
        <a:srgbClr val="000000"/>
      </a:dk1>
      <a:lt1>
        <a:srgbClr val="FEFDE3"/>
      </a:lt1>
      <a:dk2>
        <a:srgbClr val="221304"/>
      </a:dk2>
      <a:lt2>
        <a:srgbClr val="CBBD83"/>
      </a:lt2>
      <a:accent1>
        <a:srgbClr val="A1BD69"/>
      </a:accent1>
      <a:accent2>
        <a:srgbClr val="3694B6"/>
      </a:accent2>
      <a:accent3>
        <a:srgbClr val="FEFEEF"/>
      </a:accent3>
      <a:accent4>
        <a:srgbClr val="000000"/>
      </a:accent4>
      <a:accent5>
        <a:srgbClr val="CDDBB9"/>
      </a:accent5>
      <a:accent6>
        <a:srgbClr val="3086A5"/>
      </a:accent6>
      <a:hlink>
        <a:srgbClr val="660066"/>
      </a:hlink>
      <a:folHlink>
        <a:srgbClr val="666699"/>
      </a:folHlink>
    </a:clrScheme>
    <a:fontScheme name="Notebook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Notebook 1">
        <a:dk1>
          <a:srgbClr val="000000"/>
        </a:dk1>
        <a:lt1>
          <a:srgbClr val="FEFDE3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EFEE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2">
        <a:dk1>
          <a:srgbClr val="000000"/>
        </a:dk1>
        <a:lt1>
          <a:srgbClr val="FFFFFF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FFFF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Designs\Notebook.pot</Template>
  <TotalTime>58</TotalTime>
  <Words>530</Words>
  <Application>Microsoft Office PowerPoint</Application>
  <PresentationFormat>On-screen Show (4:3)</PresentationFormat>
  <Paragraphs>74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Times New Roman</vt:lpstr>
      <vt:lpstr>Arial</vt:lpstr>
      <vt:lpstr>Notebook</vt:lpstr>
      <vt:lpstr>A Letter to the Reviewer</vt:lpstr>
      <vt:lpstr>A Letter to the Reviewer…</vt:lpstr>
      <vt:lpstr>A Letter to the Reviewer…</vt:lpstr>
      <vt:lpstr>A Letter to the Reviewer…</vt:lpstr>
      <vt:lpstr>A Letter to the Reviewer is NOT…</vt:lpstr>
      <vt:lpstr>A Letter to the Reviewer is NOT…</vt:lpstr>
      <vt:lpstr>A Letter to the Reviewer is NOT…</vt:lpstr>
      <vt:lpstr>A Letter to the Reviewer is NOT…</vt:lpstr>
      <vt:lpstr>A Letter to the Reviewer is NOT…</vt:lpstr>
      <vt:lpstr>Purpose of the  Letter to the Reviewer</vt:lpstr>
      <vt:lpstr>Purpose of the Letter to the Reviewer</vt:lpstr>
      <vt:lpstr>Purpose of the Letter to the Reviewer</vt:lpstr>
      <vt:lpstr>Purpose of the Letter to the Reviewer</vt:lpstr>
      <vt:lpstr>Things to Remember</vt:lpstr>
      <vt:lpstr>Things to Remember</vt:lpstr>
      <vt:lpstr>PowerPoint Presentation</vt:lpstr>
    </vt:vector>
  </TitlesOfParts>
  <Company>Graves County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Letter to the Reviewer reflective writing</dc:title>
  <dc:creator>GCMS</dc:creator>
  <cp:lastModifiedBy>Nayan GRIFFITHS</cp:lastModifiedBy>
  <cp:revision>7</cp:revision>
  <cp:lastPrinted>1601-01-01T00:00:00Z</cp:lastPrinted>
  <dcterms:created xsi:type="dcterms:W3CDTF">2003-03-13T17:43:41Z</dcterms:created>
  <dcterms:modified xsi:type="dcterms:W3CDTF">2023-03-21T15:25:04Z</dcterms:modified>
</cp:coreProperties>
</file>