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sldIdLst>
    <p:sldId id="257" r:id="rId2"/>
    <p:sldId id="258" r:id="rId3"/>
    <p:sldId id="281" r:id="rId4"/>
    <p:sldId id="259" r:id="rId5"/>
    <p:sldId id="275" r:id="rId6"/>
    <p:sldId id="276" r:id="rId7"/>
    <p:sldId id="277" r:id="rId8"/>
    <p:sldId id="274" r:id="rId9"/>
    <p:sldId id="260" r:id="rId10"/>
    <p:sldId id="262" r:id="rId11"/>
    <p:sldId id="263" r:id="rId12"/>
    <p:sldId id="264" r:id="rId13"/>
    <p:sldId id="265" r:id="rId14"/>
    <p:sldId id="266" r:id="rId15"/>
    <p:sldId id="278" r:id="rId16"/>
    <p:sldId id="279" r:id="rId17"/>
    <p:sldId id="280" r:id="rId18"/>
    <p:sldId id="268" r:id="rId19"/>
    <p:sldId id="269" r:id="rId20"/>
    <p:sldId id="271" r:id="rId21"/>
    <p:sldId id="282" r:id="rId22"/>
    <p:sldId id="283" r:id="rId23"/>
    <p:sldId id="284" r:id="rId24"/>
    <p:sldId id="285" r:id="rId25"/>
    <p:sldId id="272" r:id="rId26"/>
    <p:sldId id="286" r:id="rId27"/>
    <p:sldId id="287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30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77F64EFD-52DD-EE9A-E4C0-94E589089C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8EA9F24-3257-4382-186C-B6A4767C36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EA709BAC-83E2-E858-B46B-BD1DAA8E35E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7C2D0CD9-F3E4-F3A3-A0A1-4BCCFAFAED4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AF133852-48F9-CFE5-441E-B4C828445A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8F45DC14-544D-3ACD-DB8D-005E195A04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07F9404-E895-4029-80A3-3EE3750D715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172AFDA-B062-EA9E-1B60-6BB205822B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00BBC5-D698-480B-9DCB-D1038C78BAE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6023D79A-1B2A-E214-7804-09623CEAAD6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CC7FC7E7-90B0-97F9-A57F-12DB9AB9F8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C530E80-7299-3A71-C871-F407F16E95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12BB8C-EB05-48DF-A853-BE36E7B5C81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B3A0B94E-D207-4928-D7DE-BC8BBB8555C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6A905579-6FD1-A710-28E8-D7AC01A69E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F9B0ECA-F03C-E8C2-B2DD-503DE927C3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5CB582-D6F3-4F20-A1FA-8D55D9103DE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519D73D9-458E-ADF5-BCFD-59E87466B25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B8B78A73-6044-B493-6F31-85A0FF4923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0315D38-7A7A-3671-8DBF-7151DDB527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D4442B-2E5F-49EF-818E-D3840C33CFD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22D1CA4F-5649-4DB9-4258-48D39CFB67A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23C96ED2-5E3D-B17F-99C2-322DCEDD00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640ADA8-D0CA-1E5B-964E-40FAE96724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8CDA56-EF25-4936-9191-FAF813871F5C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BD7BC627-CC20-17FB-3926-155AABE4ED0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6B419513-F0B5-F030-3F34-A3C14E06C7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9961611-7976-C07E-9FBB-5CC65FEDC4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AF3F76-BF81-4426-B274-6C1B092E7D7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39C75C39-1784-4890-E409-B8C234452B5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F6574B0A-1E2B-C0A7-49AB-9AFE74974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31E162A-FDA0-3F72-5E71-6F6EDD39E7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E49B77-F1B6-4CEC-B0F0-E708B9201C7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44C69BC5-9C32-B68E-4DAD-1FAC7BEBD4B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34A5191-9E4F-2179-1476-BF61817E5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7348A53-1C0C-2D8E-A43D-EB2EC7DE64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B01823-9ECA-466A-8561-B98CAC4080C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08C0690F-C405-18DC-A6ED-E098D76E7B9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FA6E36DC-0EB9-E773-7BCB-8D0C3ED40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E3A8182-4365-DEFC-0F21-A1FFF71743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D8E86D-C4B3-4CB6-A46C-C0C4BC89FC2E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CF970C10-3BF6-C8C9-E224-1B08D5880C6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66C4D906-A17C-26D1-47CB-9513AA6E65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2D37260-0223-F472-CB25-286BE9F0BA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849921-87D1-449B-AA9F-E7B82DAF29C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1C75A8E7-9ADE-4FAE-6F61-29D5BFA6EBB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468DBDCA-E7E5-3345-C805-20220056E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3F1B3E0-4513-1142-F628-1C480E1E9D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46517D-93E1-4219-A2BC-A4FC6F26210C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1A21D83B-01DD-FEB6-7BB3-579DC946A62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6946FEB8-839D-4A32-CA7A-21DD19E64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94DCBF5-072B-3C0A-6C93-4649F34594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79E065-D531-4FFB-A30D-32AE574B187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9AA0E6DA-DF90-5D10-52EB-6CDB332C63B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035833A0-6623-29FD-5417-DA6FF85E3F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C6443DB-47EA-1CB8-1090-D256758E3C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ABD2B2-FA4C-4A2E-87EC-A8582840F2F6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FC3D8901-5ABF-3292-9031-A51B1CCF056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C13229C1-7DEF-E636-370D-E927EBC913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60348CB-8702-489E-574F-9BD52183B5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10A0F2-C59F-476C-8907-666844D6F7A5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1033E734-EAAE-B260-A1A7-018C0D49990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8DBB6BD9-0070-005D-4B8F-E17490EBCE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AC73F30-C9AB-22FF-EDCC-E29AC2E62A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09BB68-EFF1-4097-A0B2-888103439263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CC7F9C56-B279-F9D0-0870-E039DB72B33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491C1515-E7E3-606A-D73D-8EBA29AA78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C50660C-C54F-C6A5-590A-109C57A26B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747E13-DEF4-4E06-8577-87EDE00BA1E4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F675E9B9-2AE6-F60D-7AF7-59E28588168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5DCA1367-7DBD-D56B-8C8D-ADFFF1298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847DB3B-8A27-41A1-0F36-0001E04E79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758584-1631-49BD-B08A-BD13E3B1FB28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B9444A0D-ADA4-CA07-ABCA-4D923BDA597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793A6DE3-C689-3A0A-EAE9-F2A356F66A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AAEF569-21F3-E270-0DEA-3C84C625BF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52336F-29F8-4AA3-9738-81A7559BEF08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0EF911F8-C0B8-7884-5F06-BD9D8A550A7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EB613238-1B5A-7763-EF24-31D3EFE4B9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2F5624A-F143-41B3-1C73-ABEA1BD7CB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FDFB12-8082-4720-BB4A-6F0A7F264B56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6D9F1D3E-CCD0-4849-57CE-A343B5FF0B1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76E7EE23-6AB8-0CC6-4DCB-13F971E827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B2A60AB-C38E-5152-8773-883CA9BB86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EF8178-9D2B-4D46-98C0-7305077E9A04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25AEA208-F7B2-E877-53D2-07E829B77B8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BFFD1E0E-9E65-6EBF-669A-571FCE07B8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643B97B-E214-27E2-C330-408BF7021F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897BE5-4F38-4BF2-9CA7-B4DFA69AA6E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7CA54BBF-DA69-7B1B-07EA-4099CE76764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23AC99DF-3AA0-3C4B-5918-5BDBC2C84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99C4330-AFD9-5B5B-09A6-601D91C627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83609E-8910-46ED-8A0A-FD258001775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1B35D355-92A2-2107-B994-8F2F9BBE4FC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AE3251FB-7AB3-0E69-74B5-B2C81E797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F60CAD6-5061-4689-0634-632373C320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85E5CB-7054-4B67-B4B4-29696A6BC54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5CEA9DA1-8350-667E-C9C8-EFCBA6F7E67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F028027F-0811-16C5-3B98-C60589BC9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CC1ADE1-C67E-409F-88A8-90387BBE00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625591-15C1-45F0-B690-708ABB30388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686A2E76-703D-2602-8103-1A8B60E77BD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0CD63953-8D23-5902-67F3-F54F178502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9D21193-4C9F-CC7F-B817-CE1F9FA32A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4916F0-E021-46A4-B830-CEC362D94EC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5E004AEB-13B6-E477-DA2E-7DA1EFE39A9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BC3790D0-F4FD-674F-B7BC-2DA8E0FA64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6A76F6B-767B-FE7E-BF07-7502E9B404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9564A1-1CFD-4ADD-9ACB-F31A5B540C4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65CCC21A-012B-5B74-26FA-01C2A066A16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636A43E4-4BE5-D8B2-9358-34E9A2B73A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31B4A3F-3C1A-902A-B376-62AED08B91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25CBFA-032C-4759-BB89-18AF6C2B65F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C11A26E2-4EE2-CE7D-4D96-B1A9B2D4977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A0E3AE0C-C323-EEC6-9995-C374C74F5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:a16="http://schemas.microsoft.com/office/drawing/2014/main" id="{5DBD1494-12CC-CC8C-666C-46B40B66A31A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123" name="Freeform 3">
              <a:extLst>
                <a:ext uri="{FF2B5EF4-FFF2-40B4-BE49-F238E27FC236}">
                  <a16:creationId xmlns:a16="http://schemas.microsoft.com/office/drawing/2014/main" id="{8962E398-A02D-2589-49EA-B1ED4E0D7C1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4" name="Freeform 4">
              <a:extLst>
                <a:ext uri="{FF2B5EF4-FFF2-40B4-BE49-F238E27FC236}">
                  <a16:creationId xmlns:a16="http://schemas.microsoft.com/office/drawing/2014/main" id="{9286B28B-1C6E-46BD-D15A-3EEE56113FC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5" name="Freeform 5">
              <a:extLst>
                <a:ext uri="{FF2B5EF4-FFF2-40B4-BE49-F238E27FC236}">
                  <a16:creationId xmlns:a16="http://schemas.microsoft.com/office/drawing/2014/main" id="{581CECB1-CC11-F608-4944-320797B8197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6" name="Freeform 6">
              <a:extLst>
                <a:ext uri="{FF2B5EF4-FFF2-40B4-BE49-F238E27FC236}">
                  <a16:creationId xmlns:a16="http://schemas.microsoft.com/office/drawing/2014/main" id="{9A0FA354-CE82-EEE8-0B2F-9C1C5677E4D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7" name="Freeform 7">
              <a:extLst>
                <a:ext uri="{FF2B5EF4-FFF2-40B4-BE49-F238E27FC236}">
                  <a16:creationId xmlns:a16="http://schemas.microsoft.com/office/drawing/2014/main" id="{F8BBB6B9-925D-3EF0-A6DA-AC7E31DCDE1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8" name="Freeform 8">
              <a:extLst>
                <a:ext uri="{FF2B5EF4-FFF2-40B4-BE49-F238E27FC236}">
                  <a16:creationId xmlns:a16="http://schemas.microsoft.com/office/drawing/2014/main" id="{71C613F1-5C2A-D48D-0A6C-7ABB2BEA308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9" name="Rectangle 9">
            <a:extLst>
              <a:ext uri="{FF2B5EF4-FFF2-40B4-BE49-F238E27FC236}">
                <a16:creationId xmlns:a16="http://schemas.microsoft.com/office/drawing/2014/main" id="{B237118C-4071-C63D-6AE9-3DD99690E353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30" name="Rectangle 10">
            <a:extLst>
              <a:ext uri="{FF2B5EF4-FFF2-40B4-BE49-F238E27FC236}">
                <a16:creationId xmlns:a16="http://schemas.microsoft.com/office/drawing/2014/main" id="{5C194A5F-22CC-08AD-9A8A-38FBA6821F68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131" name="Rectangle 11">
            <a:extLst>
              <a:ext uri="{FF2B5EF4-FFF2-40B4-BE49-F238E27FC236}">
                <a16:creationId xmlns:a16="http://schemas.microsoft.com/office/drawing/2014/main" id="{79AD8D1D-A55D-8804-DE72-3B1ACE8529AF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32" name="Rectangle 12">
            <a:extLst>
              <a:ext uri="{FF2B5EF4-FFF2-40B4-BE49-F238E27FC236}">
                <a16:creationId xmlns:a16="http://schemas.microsoft.com/office/drawing/2014/main" id="{72CD7DA7-D886-C53A-FE7A-901D0416DE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5133" name="Rectangle 13">
            <a:extLst>
              <a:ext uri="{FF2B5EF4-FFF2-40B4-BE49-F238E27FC236}">
                <a16:creationId xmlns:a16="http://schemas.microsoft.com/office/drawing/2014/main" id="{4F6258CD-59EC-B59B-A171-91FBA3B314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67CED72-77FC-4A65-8775-96132E2A4C8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8DFAC-4FA3-DF5F-8F26-37D195EC0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67801-E030-CE80-E3EE-7449D6E4B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D2D6C-455C-2BF9-AB94-1DFEE7F7A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E7546-74F3-FF2C-8E09-4A46F82A3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0995E-D362-D18F-A17B-7EF8E4282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B3CE9-2069-413C-BADA-9691078EC1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7049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D4E83A-8CF6-A40E-8302-D48DD5BB22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64ECDF-536B-CDC2-2189-2381004FC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0E898-3AEA-B0E9-0C6D-004E51606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5B75E-ED36-5739-C3B6-A4BB23A3E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D0205-726D-C4AA-41CA-5B5DC2E33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33A08-FCDC-4EF0-810F-C474609903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0223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C61FF-2812-1D71-4F5F-582F06F41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11D657-6186-CC6B-A835-B77176768944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510EA0E6-663A-3C75-5555-C863594F62C8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86A666-D388-3357-B75C-A4342719BE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EAA01B-8832-B70C-8163-351C0C49D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6492B-890C-D53E-0186-7D3D6F55D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579E55F3-AB23-4C56-A8DB-DB663B2F70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4608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FCE07-51B0-BB71-8743-ED8129350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850F3-B91A-CEF5-5F2E-024AC9F12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8DA49-EB05-C2D2-8D28-7519CB51C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6FE122-42A0-39BF-66CE-740B731D3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DAE43-9DAB-4B56-9271-C8278EE0E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37E27F-3950-49CE-A545-AA35C334FC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79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890FC-6B0C-2E6D-477B-998111196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0AC52-6D6E-64C4-578D-DEB9338BA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18B92-D1D6-67AD-DFC7-DB07AF9F9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1AA3F-1754-662A-4A29-D2BC0C610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719A8-AF3B-233D-D748-3201115F8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24295-09E0-49B4-8019-7717425718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316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CF6AC-62F9-8F91-9958-0A12C0832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B32F2-8683-885A-AC50-640B5A87F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DC8AAD-3A47-303B-230E-51E21BFF3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66857F-BB83-5AEF-D42A-21AFBEAF3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375C6-F679-FC36-0382-E7D1EE8FC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2A440-C4FA-4CE9-B490-A3D844CB7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B52CB8-D8BA-47ED-92CE-DA19DAAB08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315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209B6-C48E-470C-F929-CE3255364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9E7CEA-0B40-C86A-D055-CE89F0DEE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0F1292-9EE3-AD8E-6E53-9D309BEB3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92F420-81FC-E193-7A1F-6A8DC201C1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6F99DD-3DA1-9701-1FDE-824A8CF26F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0D803F-435D-B849-741D-65F98014B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F6B1F5-10EA-33C4-9B40-88219AAA2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7861E-55C2-DF36-BFF5-AC463F5E7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F6F18-1D6B-42B0-80AA-C70FE7EC35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1637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4A5A7-F113-7AB3-2EF8-BC8B37A1A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34E1C6-27C6-FB9E-AB4B-E5BB858C2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0B27E1-6F87-E796-4D60-8129D1FCD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AC0E1B-0186-1899-7A20-ED2103D46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9DBFE-C065-4471-B64F-BD84C7E9BB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77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817EE3-8706-9132-4046-93C3A2D40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5D7C8F-EC29-8977-A388-BA26075C8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239849-5358-C9D8-7780-B50FB7ED2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538D2-A28F-4C95-8F7C-7B46050B34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86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59A1D-0D8A-6AE9-33A9-9E078A970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A2BA4-82DD-32D1-A8F0-823599C4A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52998-2C7A-6349-5256-A772090C8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04126C-C79B-B7E8-0BFA-C170E1B02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1F1644-AAE4-1CB5-6874-CD4F48740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F2612F-E3DB-7BEA-61D5-4633A98D3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C2F36-849A-4CCB-850D-6860D981E5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51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7FF1-D15A-3DA1-88BE-F509D0996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9D8859-7A60-D3B9-0D65-7ED52C59E0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D35C08-E3F8-2C0F-E61B-AE052B2F4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75AF7A-6D0C-AB28-6E6F-19FB6CF17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E37F50-35DA-9343-3B13-4F7621EF7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D79993-6F2A-5F01-2BE1-7391BF379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76E47-401C-497F-A76F-01125FDFD5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380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>
            <a:extLst>
              <a:ext uri="{FF2B5EF4-FFF2-40B4-BE49-F238E27FC236}">
                <a16:creationId xmlns:a16="http://schemas.microsoft.com/office/drawing/2014/main" id="{450FF2DB-709B-316C-7048-EAB2EEA82E30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099" name="Freeform 3">
              <a:extLst>
                <a:ext uri="{FF2B5EF4-FFF2-40B4-BE49-F238E27FC236}">
                  <a16:creationId xmlns:a16="http://schemas.microsoft.com/office/drawing/2014/main" id="{D5B634F9-6577-29BF-8BFA-FE502F64136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0" name="Freeform 4">
              <a:extLst>
                <a:ext uri="{FF2B5EF4-FFF2-40B4-BE49-F238E27FC236}">
                  <a16:creationId xmlns:a16="http://schemas.microsoft.com/office/drawing/2014/main" id="{6D8B952D-D8B5-8E0D-68FC-77610666C91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1" name="Freeform 5">
              <a:extLst>
                <a:ext uri="{FF2B5EF4-FFF2-40B4-BE49-F238E27FC236}">
                  <a16:creationId xmlns:a16="http://schemas.microsoft.com/office/drawing/2014/main" id="{0A2DFDBE-267B-604F-036A-893A0696457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2" name="Freeform 6">
              <a:extLst>
                <a:ext uri="{FF2B5EF4-FFF2-40B4-BE49-F238E27FC236}">
                  <a16:creationId xmlns:a16="http://schemas.microsoft.com/office/drawing/2014/main" id="{B231DB53-2922-BA80-7ECA-F1DBD73E85C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3" name="Freeform 7">
              <a:extLst>
                <a:ext uri="{FF2B5EF4-FFF2-40B4-BE49-F238E27FC236}">
                  <a16:creationId xmlns:a16="http://schemas.microsoft.com/office/drawing/2014/main" id="{77081E13-F46C-992D-7FDD-954B0A12214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4" name="Freeform 8">
              <a:extLst>
                <a:ext uri="{FF2B5EF4-FFF2-40B4-BE49-F238E27FC236}">
                  <a16:creationId xmlns:a16="http://schemas.microsoft.com/office/drawing/2014/main" id="{609BB089-5EEC-F18A-CD35-7761909D706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5" name="Freeform 9">
              <a:extLst>
                <a:ext uri="{FF2B5EF4-FFF2-40B4-BE49-F238E27FC236}">
                  <a16:creationId xmlns:a16="http://schemas.microsoft.com/office/drawing/2014/main" id="{02845540-8B30-D54E-EA49-45502D9D1AD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6" name="Freeform 10">
              <a:extLst>
                <a:ext uri="{FF2B5EF4-FFF2-40B4-BE49-F238E27FC236}">
                  <a16:creationId xmlns:a16="http://schemas.microsoft.com/office/drawing/2014/main" id="{A9E679BD-92FD-EF82-4CA7-CB3007BFC287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07" name="Rectangle 11">
            <a:extLst>
              <a:ext uri="{FF2B5EF4-FFF2-40B4-BE49-F238E27FC236}">
                <a16:creationId xmlns:a16="http://schemas.microsoft.com/office/drawing/2014/main" id="{6AFCECE2-DF35-0723-2C2C-109CD220468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4108" name="Rectangle 12">
            <a:extLst>
              <a:ext uri="{FF2B5EF4-FFF2-40B4-BE49-F238E27FC236}">
                <a16:creationId xmlns:a16="http://schemas.microsoft.com/office/drawing/2014/main" id="{985B7ED0-3966-A97B-61AD-81F56CB1356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4109" name="Rectangle 13">
            <a:extLst>
              <a:ext uri="{FF2B5EF4-FFF2-40B4-BE49-F238E27FC236}">
                <a16:creationId xmlns:a16="http://schemas.microsoft.com/office/drawing/2014/main" id="{D70EA9CE-1C40-BE5E-43AE-976D4C3848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AE603C6-DBC1-4760-9346-3C4DB7B47C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10" name="Rectangle 14">
            <a:extLst>
              <a:ext uri="{FF2B5EF4-FFF2-40B4-BE49-F238E27FC236}">
                <a16:creationId xmlns:a16="http://schemas.microsoft.com/office/drawing/2014/main" id="{60751CBB-C8FE-8AFB-E385-2E58D071CAE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11" name="Rectangle 15">
            <a:extLst>
              <a:ext uri="{FF2B5EF4-FFF2-40B4-BE49-F238E27FC236}">
                <a16:creationId xmlns:a16="http://schemas.microsoft.com/office/drawing/2014/main" id="{9678BA51-0BC9-CFE6-C6E7-9C4BB6F56A6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65A15E60-8ABC-B4C6-F470-38794A125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FFC5BC54-52C0-08B3-9DEC-5BAE79D1B8F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530475"/>
            <a:ext cx="8385175" cy="1431925"/>
          </a:xfrm>
        </p:spPr>
        <p:txBody>
          <a:bodyPr/>
          <a:lstStyle/>
          <a:p>
            <a:pPr algn="ctr"/>
            <a:r>
              <a:rPr lang="en-US" altLang="en-US" sz="5400"/>
              <a:t>Character Education</a:t>
            </a:r>
            <a:br>
              <a:rPr lang="en-US" altLang="en-US" sz="5400"/>
            </a:br>
            <a:r>
              <a:rPr lang="en-US" altLang="en-US" sz="5400"/>
              <a:t>Mr. Anderson</a:t>
            </a:r>
            <a:br>
              <a:rPr lang="en-US" altLang="en-US" sz="5400"/>
            </a:br>
            <a:br>
              <a:rPr lang="en-US" altLang="en-US" sz="5400"/>
            </a:br>
            <a:r>
              <a:rPr lang="en-US" altLang="en-US" sz="5400"/>
              <a:t>Character Trait</a:t>
            </a:r>
            <a:br>
              <a:rPr lang="en-US" altLang="en-US" sz="5400"/>
            </a:br>
            <a:r>
              <a:rPr lang="en-US" altLang="en-US" sz="5400"/>
              <a:t>Responsibility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DC1A8CD2-1224-14FA-39C2-54C292007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57FFCD21-02B7-B2E0-1105-D9B3A7C2854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1844675"/>
            <a:ext cx="8385175" cy="1431925"/>
          </a:xfrm>
        </p:spPr>
        <p:txBody>
          <a:bodyPr/>
          <a:lstStyle/>
          <a:p>
            <a:pPr algn="ctr"/>
            <a:br>
              <a:rPr lang="en-US" altLang="en-US" sz="4000"/>
            </a:br>
            <a:br>
              <a:rPr lang="en-US" altLang="en-US" sz="4000"/>
            </a:br>
            <a:r>
              <a:rPr lang="en-US" altLang="en-US" sz="4000"/>
              <a:t>An accountable person thinks before acting, is reliable, and accepts responsibility for the consequences of his/her choices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CBF7ED39-BC3A-C1D0-4304-F5BBAC65E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726E44D6-E4A9-0B57-95CA-7DC90D3C4EF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914400" y="838200"/>
            <a:ext cx="7086600" cy="4648200"/>
          </a:xfrm>
        </p:spPr>
        <p:txBody>
          <a:bodyPr/>
          <a:lstStyle/>
          <a:p>
            <a:r>
              <a:rPr lang="en-US" altLang="en-US" sz="4800"/>
              <a:t>An accountable person doesn’t make excuses, or blame others for mistakes personally made.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BEF4F6EF-6636-8011-E0A9-BE398CEA8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B98554D0-0BED-EE57-69B6-25EA8A84680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33400" y="914400"/>
            <a:ext cx="8385175" cy="5181600"/>
          </a:xfrm>
        </p:spPr>
        <p:txBody>
          <a:bodyPr/>
          <a:lstStyle/>
          <a:p>
            <a:r>
              <a:rPr lang="en-US" altLang="en-US" sz="4800" b="0"/>
              <a:t>An accountable person sets a good example for others to look up to.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71D98FC9-B43C-F2D8-1914-D763A2247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0B7277E3-B437-ABDC-82B4-6F843BE98BF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1006475"/>
            <a:ext cx="8385175" cy="1431925"/>
          </a:xfrm>
        </p:spPr>
        <p:txBody>
          <a:bodyPr/>
          <a:lstStyle/>
          <a:p>
            <a:pPr algn="ctr"/>
            <a:r>
              <a:rPr lang="en-US" altLang="en-US" sz="4000"/>
              <a:t>Pursue Excellence:</a:t>
            </a:r>
            <a:br>
              <a:rPr lang="en-US" altLang="en-US" sz="4000"/>
            </a:br>
            <a:r>
              <a:rPr lang="en-US" altLang="en-US" sz="4000"/>
              <a:t>exhibiting diligence, perseverance, and striving for continuous improvement.</a:t>
            </a:r>
          </a:p>
        </p:txBody>
      </p:sp>
      <p:pic>
        <p:nvPicPr>
          <p:cNvPr id="26627" name="Picture 3">
            <a:extLst>
              <a:ext uri="{FF2B5EF4-FFF2-40B4-BE49-F238E27FC236}">
                <a16:creationId xmlns:a16="http://schemas.microsoft.com/office/drawing/2014/main" id="{9F78A665-0939-F96D-139E-40414F0B20F3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0400" y="3429000"/>
            <a:ext cx="2743200" cy="30480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B34F1E12-0B48-3892-CE15-1B89C190A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AB544C1B-E4F5-818E-9761-09008BA6D61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Excellence Example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CA3C21F-6EB5-1D82-3BD4-EA72C96A505F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4800" y="1905000"/>
            <a:ext cx="4765675" cy="4191000"/>
          </a:xfrm>
        </p:spPr>
        <p:txBody>
          <a:bodyPr/>
          <a:lstStyle/>
          <a:p>
            <a:r>
              <a:rPr lang="en-US" altLang="en-US" sz="4000"/>
              <a:t>A person pursuing excellence does his/her best at all times, being careful, prepared, and informed.</a:t>
            </a:r>
          </a:p>
        </p:txBody>
      </p:sp>
      <p:pic>
        <p:nvPicPr>
          <p:cNvPr id="27654" name="Picture 6">
            <a:extLst>
              <a:ext uri="{FF2B5EF4-FFF2-40B4-BE49-F238E27FC236}">
                <a16:creationId xmlns:a16="http://schemas.microsoft.com/office/drawing/2014/main" id="{6C8D4E0C-6851-51FD-79DF-A450A70227CC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1200" y="2286000"/>
            <a:ext cx="2535238" cy="35052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8ACA8505-D2ED-5CC5-82B8-5CDC11E75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16CAE5CF-7E78-0DE7-9C48-864DE8088F3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3063875"/>
            <a:ext cx="8385175" cy="1431925"/>
          </a:xfrm>
        </p:spPr>
        <p:txBody>
          <a:bodyPr/>
          <a:lstStyle/>
          <a:p>
            <a:pPr algn="ctr"/>
            <a:r>
              <a:rPr lang="en-US" altLang="en-US" sz="4000"/>
              <a:t>A person pursuing excellence finishes what he/she starts and doesn’t give up easily.</a:t>
            </a:r>
            <a:br>
              <a:rPr lang="en-US" altLang="en-US" sz="4000"/>
            </a:br>
            <a:br>
              <a:rPr lang="en-US" altLang="en-US" sz="4000"/>
            </a:br>
            <a:endParaRPr lang="en-US" altLang="en-US" sz="4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99DCAD59-2956-A6C8-785F-5C0813F43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65680AB7-7EE7-FD96-D903-F700976CA5D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3063875"/>
            <a:ext cx="8385175" cy="1431925"/>
          </a:xfrm>
        </p:spPr>
        <p:txBody>
          <a:bodyPr/>
          <a:lstStyle/>
          <a:p>
            <a:pPr algn="ctr"/>
            <a:r>
              <a:rPr lang="en-US" altLang="en-US" sz="4000"/>
              <a:t>A person pursuing excellence takes the responsibility of looking for ways to improve his/her work.</a:t>
            </a:r>
            <a:br>
              <a:rPr lang="en-US" altLang="en-US" sz="4000"/>
            </a:br>
            <a:br>
              <a:rPr lang="en-US" altLang="en-US" sz="4000"/>
            </a:br>
            <a:endParaRPr lang="en-US" altLang="en-US" sz="4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DDD13111-3554-DEDB-A1E4-7C3CF1596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12086C9F-DD9D-DB41-6F17-785F4B5CB93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3063875"/>
            <a:ext cx="8385175" cy="1431925"/>
          </a:xfrm>
        </p:spPr>
        <p:txBody>
          <a:bodyPr/>
          <a:lstStyle/>
          <a:p>
            <a:pPr algn="ctr"/>
            <a:r>
              <a:rPr lang="en-US" altLang="en-US" sz="4000"/>
              <a:t>A person pursuing excellence doesn’t surrender to obstacles or excuses, instead overcoming them.</a:t>
            </a:r>
            <a:br>
              <a:rPr lang="en-US" altLang="en-US" sz="4000"/>
            </a:br>
            <a:br>
              <a:rPr lang="en-US" altLang="en-US" sz="4000"/>
            </a:br>
            <a:endParaRPr lang="en-US" altLang="en-US" sz="4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4B953A68-F775-9B7E-3F1D-96DDB9313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8E310C54-CA5C-C252-6AE4-E3E7B7C9E63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Responsibility Words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414660C-90B9-EE39-FF61-0C67B1F86909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4000"/>
              <a:t>Accountable</a:t>
            </a:r>
          </a:p>
          <a:p>
            <a:r>
              <a:rPr lang="en-US" altLang="en-US" sz="4000"/>
              <a:t>Dependable</a:t>
            </a:r>
          </a:p>
          <a:p>
            <a:r>
              <a:rPr lang="en-US" altLang="en-US" sz="4000"/>
              <a:t>Reliable</a:t>
            </a:r>
          </a:p>
          <a:p>
            <a:r>
              <a:rPr lang="en-US" altLang="en-US" sz="4000"/>
              <a:t>Honest</a:t>
            </a:r>
          </a:p>
          <a:p>
            <a:r>
              <a:rPr lang="en-US" altLang="en-US" sz="4000"/>
              <a:t>Trustworthy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A050664C-4C7C-273C-D986-63553A44099B}"/>
              </a:ext>
            </a:extLst>
          </p:cNvPr>
          <p:cNvSpPr>
            <a:spLocks noGrp="1" noRot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4000"/>
              <a:t>Excellence</a:t>
            </a:r>
          </a:p>
          <a:p>
            <a:r>
              <a:rPr lang="en-US" altLang="en-US" sz="4000"/>
              <a:t>Prepared</a:t>
            </a:r>
          </a:p>
          <a:p>
            <a:r>
              <a:rPr lang="en-US" altLang="en-US" sz="4000"/>
              <a:t>Informed</a:t>
            </a:r>
          </a:p>
          <a:p>
            <a:r>
              <a:rPr lang="en-US" altLang="en-US" sz="4000"/>
              <a:t>Acceptance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4000"/>
          </a:p>
          <a:p>
            <a:pPr>
              <a:buFont typeface="Wingdings" panose="05000000000000000000" pitchFamily="2" charset="2"/>
              <a:buNone/>
            </a:pPr>
            <a:endParaRPr lang="en-US" altLang="en-US" sz="4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6A8137BF-27B6-AE6F-C76D-50200ED72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23956568-1A6E-1D98-8447-72A24C2C83F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0" y="2362200"/>
            <a:ext cx="9144000" cy="1431925"/>
          </a:xfrm>
        </p:spPr>
        <p:txBody>
          <a:bodyPr/>
          <a:lstStyle/>
          <a:p>
            <a:pPr algn="ctr"/>
            <a:r>
              <a:rPr lang="en-US" altLang="en-US"/>
              <a:t>“The Wolf and the Crane.”</a:t>
            </a:r>
            <a:br>
              <a:rPr lang="en-US" altLang="en-US" sz="4000"/>
            </a:br>
            <a:br>
              <a:rPr lang="en-US" altLang="en-US" sz="4000"/>
            </a:br>
            <a:r>
              <a:rPr lang="en-US" altLang="en-US" sz="4000"/>
              <a:t>-Aesop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D143204-5489-D80C-9832-9200BBEC4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5DE8FDA8-6948-9C46-926A-16155D2382B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1006475"/>
            <a:ext cx="8385175" cy="1431925"/>
          </a:xfrm>
        </p:spPr>
        <p:txBody>
          <a:bodyPr/>
          <a:lstStyle/>
          <a:p>
            <a:pPr algn="ctr"/>
            <a:r>
              <a:rPr lang="en-US" altLang="en-US" sz="4000"/>
              <a:t>Responsibility Definition:</a:t>
            </a:r>
            <a:br>
              <a:rPr lang="en-US" altLang="en-US" sz="4000"/>
            </a:br>
            <a:br>
              <a:rPr lang="en-US" altLang="en-US" sz="4000"/>
            </a:br>
            <a:r>
              <a:rPr lang="en-US" altLang="en-US" sz="4000"/>
              <a:t>Being dependable and making good choices.</a:t>
            </a:r>
          </a:p>
        </p:txBody>
      </p:sp>
      <p:pic>
        <p:nvPicPr>
          <p:cNvPr id="15367" name="Picture 7">
            <a:extLst>
              <a:ext uri="{FF2B5EF4-FFF2-40B4-BE49-F238E27FC236}">
                <a16:creationId xmlns:a16="http://schemas.microsoft.com/office/drawing/2014/main" id="{EC4FC78A-0059-183B-D1A6-F45D29880C81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0400" y="3252788"/>
            <a:ext cx="2574925" cy="2614612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A6A642F-AD09-1F69-3029-FC01042DB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29DF9496-5056-43BE-AFBA-C18C46F1A25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Questions for “The Wolf and the Crane.”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C897AF98-697E-0F68-142E-B2E75FDB13B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81200"/>
            <a:ext cx="8007350" cy="4191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4800"/>
              <a:t>1.  Did the crane consider the consequences of her actions?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CB415DB-A71A-2B27-F756-EBD0EDA47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8C4194FA-5D2E-01B3-2F6F-702B9D863D5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Questions for “The Wolf and the Crane.”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085061B6-D57B-D884-1307-CF21772FE24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81200"/>
            <a:ext cx="8007350" cy="4191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4800"/>
              <a:t>2.  Have you ever done something, then realized afterwards that you were fortunate to be unharmed by the consequences?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973189B-B955-3AD8-8929-59CCE8CE3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652580F0-F741-55A3-7811-D9750CEF48C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Questions for “The Wolf and the Crane.”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F0B21481-2375-A087-C661-E7263792ABC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81200"/>
            <a:ext cx="8007350" cy="4191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4800"/>
              <a:t>3.  When you do something without thinking about the consequences, such as breaking a family rule, do you usually accept the consequences willingly?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12BAD26-DA63-AA5C-1C5E-886E888F8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0A5B4B9D-7CC1-A67A-52B2-2BFE299198C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Questions for “The Wolf and the Crane.”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B068CCD7-EBF1-980F-1B84-304B07EE031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85800" y="2438400"/>
            <a:ext cx="8007350" cy="4191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4800"/>
              <a:t>4.  Is it good to understand actions and consequences at a young age?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08B930E-7C75-8771-0DB6-D42A26F6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90317AB2-511F-C577-54A4-DD17E040A7A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Questions for “The Wolf and the Crane.”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71076194-74F0-B76A-9DAA-2A481DAE3FA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2362200"/>
            <a:ext cx="8007350" cy="4191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4800"/>
              <a:t>5.  Why do our decisions and actions have consequences?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64D4B7E-9C0B-AF10-319E-D1AA25B14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CA9F9BBB-BFB4-2D62-C503-30B533ABBCD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530475"/>
            <a:ext cx="8385175" cy="1431925"/>
          </a:xfrm>
        </p:spPr>
        <p:txBody>
          <a:bodyPr/>
          <a:lstStyle/>
          <a:p>
            <a:pPr algn="ctr"/>
            <a:r>
              <a:rPr lang="en-US" altLang="en-US"/>
              <a:t>Responsibility Quote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Good men prefer to be accountable.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-Michael Edwardes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4F48F91-A34C-2DC1-91FF-C79D45DE7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BF17B85E-AD23-1329-16F1-EBD530BF36E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530475"/>
            <a:ext cx="8385175" cy="1431925"/>
          </a:xfrm>
        </p:spPr>
        <p:txBody>
          <a:bodyPr/>
          <a:lstStyle/>
          <a:p>
            <a:pPr algn="ctr"/>
            <a:r>
              <a:rPr lang="en-US" altLang="en-US"/>
              <a:t>Responsibility Quote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You can’t escape the responsibility of tomorrow by evading it today.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-Abraham Lincoln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FA61422-F035-82C0-B9B5-B41C6AD2C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77826" name="Text Box 2">
            <a:extLst>
              <a:ext uri="{FF2B5EF4-FFF2-40B4-BE49-F238E27FC236}">
                <a16:creationId xmlns:a16="http://schemas.microsoft.com/office/drawing/2014/main" id="{2E91AD0B-F666-28B7-23F7-0DEDCF4FD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GB" altLang="en-US" sz="2400">
                <a:cs typeface="Arial" panose="020B0604020202020204" pitchFamily="34" charset="0"/>
              </a:rPr>
              <a:t>This powerpoint was kindly donated to </a:t>
            </a:r>
            <a:r>
              <a:rPr lang="en-GB" altLang="en-US" sz="2400">
                <a:cs typeface="Arial" panose="020B0604020202020204" pitchFamily="34" charset="0"/>
                <a:hlinkClick r:id="rId3"/>
              </a:rPr>
              <a:t>www.worldofteaching.com</a:t>
            </a:r>
            <a:endParaRPr lang="en-GB" altLang="en-US" sz="2400">
              <a:cs typeface="Arial" panose="020B0604020202020204" pitchFamily="34" charset="0"/>
            </a:endParaRPr>
          </a:p>
          <a:p>
            <a:pPr eaLnBrk="1" hangingPunct="1"/>
            <a:endParaRPr lang="en-GB" altLang="en-US" sz="2400">
              <a:cs typeface="Arial" panose="020B0604020202020204" pitchFamily="34" charset="0"/>
            </a:endParaRPr>
          </a:p>
          <a:p>
            <a:pPr eaLnBrk="1" hangingPunct="1"/>
            <a:endParaRPr lang="en-GB" altLang="en-US" sz="2400">
              <a:cs typeface="Arial" panose="020B0604020202020204" pitchFamily="34" charset="0"/>
            </a:endParaRPr>
          </a:p>
          <a:p>
            <a:pPr eaLnBrk="1" hangingPunct="1"/>
            <a:endParaRPr lang="en-GB" altLang="en-US" sz="2400">
              <a:cs typeface="Arial" panose="020B0604020202020204" pitchFamily="34" charset="0"/>
            </a:endParaRPr>
          </a:p>
          <a:p>
            <a:pPr eaLnBrk="1" hangingPunct="1"/>
            <a:endParaRPr lang="en-GB" altLang="en-US" sz="2400">
              <a:cs typeface="Arial" panose="020B0604020202020204" pitchFamily="34" charset="0"/>
            </a:endParaRPr>
          </a:p>
          <a:p>
            <a:pPr eaLnBrk="1" hangingPunct="1"/>
            <a:r>
              <a:rPr lang="en-GB" altLang="en-US" sz="2400">
                <a:cs typeface="Arial" panose="020B0604020202020204" pitchFamily="34" charset="0"/>
                <a:hlinkClick r:id="rId3"/>
              </a:rPr>
              <a:t>http://www.worldofteaching.com</a:t>
            </a:r>
            <a:r>
              <a:rPr lang="en-GB" altLang="en-US" sz="2400">
                <a:cs typeface="Arial" panose="020B0604020202020204" pitchFamily="34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 altLang="en-US" sz="2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8A506AA5-80A8-5456-2D7D-A2FA03436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05E99CD3-D610-1D8C-5933-2F0D1EAAE2D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3063875"/>
            <a:ext cx="8385175" cy="1431925"/>
          </a:xfrm>
        </p:spPr>
        <p:txBody>
          <a:bodyPr/>
          <a:lstStyle/>
          <a:p>
            <a:pPr algn="ctr"/>
            <a:r>
              <a:rPr lang="en-US" altLang="en-US" sz="7200"/>
              <a:t>“With Privilege,</a:t>
            </a:r>
            <a:br>
              <a:rPr lang="en-US" altLang="en-US" sz="7200"/>
            </a:br>
            <a:br>
              <a:rPr lang="en-US" altLang="en-US" sz="7200"/>
            </a:br>
            <a:r>
              <a:rPr lang="en-US" altLang="en-US" sz="7200"/>
              <a:t>Comes</a:t>
            </a:r>
            <a:br>
              <a:rPr lang="en-US" altLang="en-US" sz="7200"/>
            </a:br>
            <a:br>
              <a:rPr lang="en-US" altLang="en-US" sz="7200"/>
            </a:br>
            <a:r>
              <a:rPr lang="en-US" altLang="en-US" sz="7200"/>
              <a:t> Responsibility.”</a:t>
            </a:r>
            <a:br>
              <a:rPr lang="en-US" altLang="en-US" sz="4000"/>
            </a:br>
            <a:br>
              <a:rPr lang="en-US" altLang="en-US" sz="4000"/>
            </a:br>
            <a:endParaRPr lang="en-US" altLang="en-US" sz="4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C66BE2D9-2729-DE63-121E-47371568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8C4E0639-5519-289E-5389-FB0FE4FE3FB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3063875"/>
            <a:ext cx="8385175" cy="1431925"/>
          </a:xfrm>
        </p:spPr>
        <p:txBody>
          <a:bodyPr/>
          <a:lstStyle/>
          <a:p>
            <a:pPr algn="ctr"/>
            <a:r>
              <a:rPr lang="en-US" altLang="en-US" sz="4000"/>
              <a:t>Responsibility Quote</a:t>
            </a:r>
            <a:br>
              <a:rPr lang="en-US" altLang="en-US" sz="4000"/>
            </a:br>
            <a:br>
              <a:rPr lang="en-US" altLang="en-US" sz="4000"/>
            </a:br>
            <a:r>
              <a:rPr lang="en-US" altLang="en-US" sz="4000"/>
              <a:t>The willingness to accept responsibility for one’s own life is the source from which self-respect springs.</a:t>
            </a:r>
            <a:br>
              <a:rPr lang="en-US" altLang="en-US" sz="4000"/>
            </a:br>
            <a:br>
              <a:rPr lang="en-US" altLang="en-US" sz="4000"/>
            </a:br>
            <a:r>
              <a:rPr lang="en-US" altLang="en-US" sz="4000"/>
              <a:t>-Joan Didion</a:t>
            </a:r>
            <a:br>
              <a:rPr lang="en-US" altLang="en-US" sz="4000"/>
            </a:br>
            <a:br>
              <a:rPr lang="en-US" altLang="en-US" sz="4000"/>
            </a:br>
            <a:endParaRPr lang="en-US" altLang="en-US" sz="4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DD6663C1-06E4-05F5-79BD-FE96540C6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F58BE16C-F1DE-776B-07A2-60141D40A84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438400"/>
            <a:ext cx="8385175" cy="1431925"/>
          </a:xfrm>
        </p:spPr>
        <p:txBody>
          <a:bodyPr/>
          <a:lstStyle/>
          <a:p>
            <a:pPr algn="ctr"/>
            <a:r>
              <a:rPr lang="en-US" altLang="en-US" sz="4000"/>
              <a:t>Responsibility Quote</a:t>
            </a:r>
            <a:br>
              <a:rPr lang="en-US" altLang="en-US" sz="4000"/>
            </a:br>
            <a:br>
              <a:rPr lang="en-US" altLang="en-US" sz="4000"/>
            </a:br>
            <a:r>
              <a:rPr lang="en-US" altLang="en-US" sz="4000"/>
              <a:t>If you take responsibility for yourself you will develop a hunger to accomplish your dreams.</a:t>
            </a:r>
            <a:br>
              <a:rPr lang="en-US" altLang="en-US" sz="4000"/>
            </a:br>
            <a:br>
              <a:rPr lang="en-US" altLang="en-US" sz="4000"/>
            </a:br>
            <a:r>
              <a:rPr lang="en-US" altLang="en-US" sz="4000"/>
              <a:t>-Les Brown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61C7D8F6-D922-F33F-24A3-1D580B7F3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DAA08920-1131-2531-5B88-EF486F1583B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971800"/>
            <a:ext cx="8385175" cy="1431925"/>
          </a:xfrm>
        </p:spPr>
        <p:txBody>
          <a:bodyPr/>
          <a:lstStyle/>
          <a:p>
            <a:pPr algn="ctr"/>
            <a:r>
              <a:rPr lang="en-US" altLang="en-US" sz="4000"/>
              <a:t>Responsibility Quote</a:t>
            </a:r>
            <a:br>
              <a:rPr lang="en-US" altLang="en-US" sz="4000"/>
            </a:br>
            <a:br>
              <a:rPr lang="en-US" altLang="en-US" sz="4000"/>
            </a:br>
            <a:r>
              <a:rPr lang="en-US" altLang="en-US" sz="4000"/>
              <a:t>The price of greatness is responsibility.</a:t>
            </a:r>
            <a:br>
              <a:rPr lang="en-US" altLang="en-US" sz="4000"/>
            </a:br>
            <a:br>
              <a:rPr lang="en-US" altLang="en-US" sz="4000"/>
            </a:br>
            <a:r>
              <a:rPr lang="en-US" altLang="en-US" sz="4000"/>
              <a:t>-Sir Winston Churchill</a:t>
            </a:r>
            <a:br>
              <a:rPr lang="en-US" altLang="en-US" sz="4000"/>
            </a:br>
            <a:br>
              <a:rPr lang="en-US" altLang="en-US" sz="4000"/>
            </a:br>
            <a:endParaRPr lang="en-US" altLang="en-US" sz="4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B83D84E9-EA4E-7E25-6ED6-A2F42B037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CD91A4F3-3D87-3432-A130-A12DD5C7C82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3063875"/>
            <a:ext cx="8385175" cy="1431925"/>
          </a:xfrm>
        </p:spPr>
        <p:txBody>
          <a:bodyPr/>
          <a:lstStyle/>
          <a:p>
            <a:pPr algn="ctr"/>
            <a:r>
              <a:rPr lang="en-US" altLang="en-US" sz="4000"/>
              <a:t>Responsibility Quote</a:t>
            </a:r>
            <a:br>
              <a:rPr lang="en-US" altLang="en-US" sz="4000"/>
            </a:br>
            <a:br>
              <a:rPr lang="en-US" altLang="en-US" sz="4000"/>
            </a:br>
            <a:r>
              <a:rPr lang="en-US" altLang="en-US" sz="4000"/>
              <a:t>We are accountable only to ourselves for what happens in our lives.</a:t>
            </a:r>
            <a:br>
              <a:rPr lang="en-US" altLang="en-US" sz="4000"/>
            </a:br>
            <a:br>
              <a:rPr lang="en-US" altLang="en-US" sz="4000"/>
            </a:br>
            <a:r>
              <a:rPr lang="en-US" altLang="en-US" sz="4000"/>
              <a:t>-Mildred Newman</a:t>
            </a:r>
            <a:br>
              <a:rPr lang="en-US" altLang="en-US" sz="4000"/>
            </a:br>
            <a:br>
              <a:rPr lang="en-US" altLang="en-US" sz="4000"/>
            </a:br>
            <a:endParaRPr lang="en-US" altLang="en-US" sz="4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0375A44E-F120-FEA8-A5A2-651A16B24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D95FF57E-75B6-C8E6-B7E2-184553700D9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Responsibility Example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8F775A8-2C63-C4F7-99CA-45DC3337E7AA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492125" y="1905000"/>
            <a:ext cx="4765675" cy="4191000"/>
          </a:xfrm>
        </p:spPr>
        <p:txBody>
          <a:bodyPr/>
          <a:lstStyle/>
          <a:p>
            <a:r>
              <a:rPr lang="en-US" altLang="en-US" sz="4000"/>
              <a:t>Responsible people are accountable, pursue excellence, and exercise self-control.</a:t>
            </a:r>
          </a:p>
        </p:txBody>
      </p:sp>
      <p:pic>
        <p:nvPicPr>
          <p:cNvPr id="37892" name="Picture 4">
            <a:extLst>
              <a:ext uri="{FF2B5EF4-FFF2-40B4-BE49-F238E27FC236}">
                <a16:creationId xmlns:a16="http://schemas.microsoft.com/office/drawing/2014/main" id="{2718D2C0-E0E0-91B5-28E1-EAD6A44C42DC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10200" y="2057400"/>
            <a:ext cx="2819400" cy="3810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0EB75DEC-35AA-8B1E-9DEB-BD5ADF248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Mr. Anderson's Character Development Class</a:t>
            </a: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617B78F0-AFC0-5035-D8F1-FD8088E9275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Accountable Example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DEA8D17-00FE-9745-B563-78FFD05B708C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4800" y="1981200"/>
            <a:ext cx="4765675" cy="4191000"/>
          </a:xfrm>
        </p:spPr>
        <p:txBody>
          <a:bodyPr/>
          <a:lstStyle/>
          <a:p>
            <a:r>
              <a:rPr lang="en-US" altLang="en-US" sz="4000"/>
              <a:t>Accepting the blame or credit for one’s choices or behaviors.</a:t>
            </a:r>
          </a:p>
        </p:txBody>
      </p:sp>
      <p:pic>
        <p:nvPicPr>
          <p:cNvPr id="17415" name="Picture 7">
            <a:extLst>
              <a:ext uri="{FF2B5EF4-FFF2-40B4-BE49-F238E27FC236}">
                <a16:creationId xmlns:a16="http://schemas.microsoft.com/office/drawing/2014/main" id="{2949D3EB-ED34-9DA7-D583-256948A7054C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57800" y="2057400"/>
            <a:ext cx="2509838" cy="32766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198</TotalTime>
  <Words>743</Words>
  <Application>Microsoft Office PowerPoint</Application>
  <PresentationFormat>On-screen Show (4:3)</PresentationFormat>
  <Paragraphs>103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Arial Black</vt:lpstr>
      <vt:lpstr>Times New Roman</vt:lpstr>
      <vt:lpstr>Wingdings</vt:lpstr>
      <vt:lpstr>Glass Layers</vt:lpstr>
      <vt:lpstr>Character Education Mr. Anderson  Character Trait Responsibility</vt:lpstr>
      <vt:lpstr>Responsibility Definition:  Being dependable and making good choices.</vt:lpstr>
      <vt:lpstr>“With Privilege,  Comes   Responsibility.”  </vt:lpstr>
      <vt:lpstr>Responsibility Quote  The willingness to accept responsibility for one’s own life is the source from which self-respect springs.  -Joan Didion  </vt:lpstr>
      <vt:lpstr>Responsibility Quote  If you take responsibility for yourself you will develop a hunger to accomplish your dreams.  -Les Brown</vt:lpstr>
      <vt:lpstr>Responsibility Quote  The price of greatness is responsibility.  -Sir Winston Churchill  </vt:lpstr>
      <vt:lpstr>Responsibility Quote  We are accountable only to ourselves for what happens in our lives.  -Mildred Newman  </vt:lpstr>
      <vt:lpstr>Responsibility Example</vt:lpstr>
      <vt:lpstr>Accountable Example</vt:lpstr>
      <vt:lpstr>  An accountable person thinks before acting, is reliable, and accepts responsibility for the consequences of his/her choices</vt:lpstr>
      <vt:lpstr>An accountable person doesn’t make excuses, or blame others for mistakes personally made.</vt:lpstr>
      <vt:lpstr>An accountable person sets a good example for others to look up to.</vt:lpstr>
      <vt:lpstr>Pursue Excellence: exhibiting diligence, perseverance, and striving for continuous improvement.</vt:lpstr>
      <vt:lpstr>Excellence Example</vt:lpstr>
      <vt:lpstr>A person pursuing excellence finishes what he/she starts and doesn’t give up easily.  </vt:lpstr>
      <vt:lpstr>A person pursuing excellence takes the responsibility of looking for ways to improve his/her work.  </vt:lpstr>
      <vt:lpstr>A person pursuing excellence doesn’t surrender to obstacles or excuses, instead overcoming them.  </vt:lpstr>
      <vt:lpstr>Responsibility Words</vt:lpstr>
      <vt:lpstr>“The Wolf and the Crane.”  -Aesop</vt:lpstr>
      <vt:lpstr>Discussion Questions for “The Wolf and the Crane.”</vt:lpstr>
      <vt:lpstr>Discussion Questions for “The Wolf and the Crane.”</vt:lpstr>
      <vt:lpstr>Discussion Questions for “The Wolf and the Crane.”</vt:lpstr>
      <vt:lpstr>Discussion Questions for “The Wolf and the Crane.”</vt:lpstr>
      <vt:lpstr>Discussion Questions for “The Wolf and the Crane.”</vt:lpstr>
      <vt:lpstr>Responsibility Quote  Good men prefer to be accountable.  -Michael Edwardes</vt:lpstr>
      <vt:lpstr>Responsibility Quote  You can’t escape the responsibility of tomorrow by evading it today.  -Abraham Lincoln</vt:lpstr>
      <vt:lpstr>PowerPoint Presentation</vt:lpstr>
    </vt:vector>
  </TitlesOfParts>
  <Company>Oklahoma City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 Education Responsibility</dc:title>
  <dc:creator>OKCPS</dc:creator>
  <cp:lastModifiedBy>Nayan GRIFFITHS</cp:lastModifiedBy>
  <cp:revision>6</cp:revision>
  <dcterms:created xsi:type="dcterms:W3CDTF">2005-09-14T02:55:25Z</dcterms:created>
  <dcterms:modified xsi:type="dcterms:W3CDTF">2023-03-21T15:25:39Z</dcterms:modified>
</cp:coreProperties>
</file>