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8"/>
  </p:notesMasterIdLst>
  <p:sldIdLst>
    <p:sldId id="274" r:id="rId2"/>
    <p:sldId id="258" r:id="rId3"/>
    <p:sldId id="267" r:id="rId4"/>
    <p:sldId id="263" r:id="rId5"/>
    <p:sldId id="272" r:id="rId6"/>
    <p:sldId id="266" r:id="rId7"/>
    <p:sldId id="268" r:id="rId8"/>
    <p:sldId id="260" r:id="rId9"/>
    <p:sldId id="257" r:id="rId10"/>
    <p:sldId id="256" r:id="rId11"/>
    <p:sldId id="270" r:id="rId12"/>
    <p:sldId id="271" r:id="rId13"/>
    <p:sldId id="262" r:id="rId14"/>
    <p:sldId id="261" r:id="rId15"/>
    <p:sldId id="273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9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E0466B2-0096-CE91-BCA7-0F6A0312E57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8B99FB1-B2C9-C5C4-1E70-CEE8470087E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8342655B-CAA0-0D16-C4D6-3D5AF4874B0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14E75B4B-4CDF-246B-B08F-0021477EDC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338367E7-3FDA-0B0B-E122-E4634FCC02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FC729989-3B29-1F4B-6C34-521508C6BA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818615-52FA-41D5-AB12-93F234120C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1170F3B-EC65-7BB0-B7C8-87D71D8F53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E6678C-9D39-4971-BD86-055CDEAB396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7A278D73-0342-AEFA-E237-196EA321359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3CC5FC3-D1C6-5EB0-7112-999D0BE7CE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184ABB-CB1A-62BA-FC33-5C564B9F6C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B6E61D-6095-441D-BBB2-670A87B9F3A2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CFD21DA2-4544-4A7C-DE56-B2D546DDD55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F8CD1CF-9BDD-DEAD-BB92-CE569AE49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70098F2-0375-0EBA-79EF-A9AE61E3EF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AE171C-F00E-4E44-977F-1596CF7AB4B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51B2C1F-FABE-9724-9B04-7C9F637D83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D4BBFB8-595E-C0B1-7BF0-44B4D6776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B99547-306E-9017-E3EE-E45DC8FB30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B0FDA8-38B8-4C82-9A6B-353C9CA9CD9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155BAE1-ABCF-13EB-E8EA-C389D83E33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D3CF2E3-20AC-6B8B-F655-351819EAF1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8F67991-EBC2-340A-B355-899F2B89FB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78D876-8EC7-4351-829C-BFFFFA42DEF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9769A33-407E-2B67-B6E4-1ECA9016C8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9493920-AF95-A294-9FEE-37BADE467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B944AE6-C1CA-DFA6-A9FA-82AFD12E35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A674E2-85A8-46F1-9556-FE49647812B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2DAE1EFA-70BE-6847-A669-609AD98C7D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6A8B751-F744-24F6-86F3-A18BA9B2F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E95843-0842-687A-D6BB-191717F1AA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C6196-2E4C-442C-AD60-2A374A7434D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359BC399-5103-06EF-5CA7-40420E5FE13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2033739-9142-50F4-0BEB-AC0553B3FC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39102BF-CC3F-B005-991C-B768CAC572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E907D3-7454-4ACE-AFD3-60A34D2A354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02FB3C60-D6D7-C011-4D77-7DB16163B3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0921E772-5D9F-E44D-3E3B-C576DF5FE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0E4559C-1C3C-8A82-C572-FEA9D55D71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A0D219-E7DA-4DF1-831E-C4C04B96A2C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97FA11E3-CCF7-DF3C-E9C2-4EB822C8E8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C828747-7393-3EC6-A75E-B9B7FE7F9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99BBCDE-E312-5BDD-3457-0D21DB2391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DAEA78-4EAD-4C58-8A3F-87C59DF1375D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C0609BF-8479-664D-90A5-151EDE64B69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0BFE113-B1EA-CE17-36CD-6E526533D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54CE511-61AB-1B74-FEA7-85FFB27B42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9FB85-390D-4EB4-A6C8-1EE8E8F69AF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2C5E0ECF-E968-9C3E-8DB0-7499A329D4F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7624DEB-4667-817E-D201-AB865672D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49A06E5-C849-FFBB-D0C6-E05F1AB84A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8B1ED7-E541-43CC-BF9C-89550B71B05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D4AEDA7-7B60-77ED-6429-3EDF0F79C4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CA8E1F0-CA25-7EDA-3ABE-9B285EC93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C1223B0-CBDC-6E88-A91B-B4344EA900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6C87F-8E33-4E1E-A853-27EA7B975AA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D98238D-E43C-E1CF-68E8-C571F5C076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85EA509-6343-C3EF-F2D9-2EC35B87C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958B4AA-2305-B19B-B52B-7ED1F492E3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97A53E-2F28-4151-B588-2F306DE54B2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84D67CD0-A995-B786-743C-7DA7D85A41F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4DEEC16-4A21-9311-FED2-19DDB58EE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19F86D-4AB0-E64B-CF85-4A89670E9A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82756C-7089-4E92-A8C4-80EE5ED2AB7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5BF7D9C2-1DE4-D8D6-F789-80A33DA40E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5F1DEB2-6DDD-345A-2F90-767346444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2C72A5-9A4A-0BD9-0ED8-9B62839F0D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E34D4-5FB5-433F-A1D7-93B343E6CA6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9DC91CC5-E1F7-2D27-AC41-B3F2D452CE6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A86DAB0-2557-1BA8-9AD8-409409249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CF469360-7266-9527-54B2-B52569C4D9B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21507" name="Rectangle 3">
              <a:extLst>
                <a:ext uri="{FF2B5EF4-FFF2-40B4-BE49-F238E27FC236}">
                  <a16:creationId xmlns:a16="http://schemas.microsoft.com/office/drawing/2014/main" id="{4CABE124-3E5E-C53B-08A5-B4C158B40DEE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21508" name="Picture 4">
              <a:extLst>
                <a:ext uri="{FF2B5EF4-FFF2-40B4-BE49-F238E27FC236}">
                  <a16:creationId xmlns:a16="http://schemas.microsoft.com/office/drawing/2014/main" id="{FB9907BE-595E-0499-E28A-938BDB59A5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509" name="Rectangle 5">
            <a:extLst>
              <a:ext uri="{FF2B5EF4-FFF2-40B4-BE49-F238E27FC236}">
                <a16:creationId xmlns:a16="http://schemas.microsoft.com/office/drawing/2014/main" id="{3C7DB2C6-7B6D-F5AE-4CC1-4410422E963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4E88018-5EE8-2A06-F2F1-DC375E91061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73F692F7-F84A-277B-2613-D579276877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1512" name="Rectangle 8">
            <a:extLst>
              <a:ext uri="{FF2B5EF4-FFF2-40B4-BE49-F238E27FC236}">
                <a16:creationId xmlns:a16="http://schemas.microsoft.com/office/drawing/2014/main" id="{F93A3719-6F84-D5B2-266A-43E42A0A6D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1513" name="Rectangle 9">
            <a:extLst>
              <a:ext uri="{FF2B5EF4-FFF2-40B4-BE49-F238E27FC236}">
                <a16:creationId xmlns:a16="http://schemas.microsoft.com/office/drawing/2014/main" id="{5A7B0890-253D-573D-7CA8-2CFFC68B84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fld id="{2F6148B1-72C2-45CD-8FF0-D85248EC39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D3865-A529-45C3-F0AC-709B40DC8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F1AB2-12E8-CA7F-C961-AB5D099F3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2A0C7-D2C0-FCAC-875C-BF537FB23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07ACF-5898-DEC5-ACF3-9D8CC7F21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ABAC2-88A0-E014-9FF0-ACFDB14CE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17A82-DEFC-4344-947D-E4E262B938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12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7DF7FC-A734-FAB7-788C-6124E3AB9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A19F1D-47CE-D962-8789-9406407CB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538D8-D82E-B301-0502-615AE7BC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208ED-944B-3C4A-CC6A-73F4B5C8D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CA13-F993-58CA-0035-5AC5B052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55A79-83C1-4ABC-945C-6CD0366EB6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12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8271E-CC35-869E-701D-0E076D2F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409054FB-5640-F313-232C-30C13243FE82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BD17E-075E-C161-5D04-34AE359FE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BE37E-1CE5-4EF0-C56B-6D83376FAE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AEFF8-1255-FE51-0576-A21D1CDF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D540A4-EDEE-7EBF-8059-C54418CE1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757C022-BA0E-4255-97AB-4D4FE1A92E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095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E813B-0737-81C3-45A9-950DD9759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A9A7B-0588-4426-EAD6-5DB5F92C2DD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C6B7E207-802E-708F-9370-38FD2BF14369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F4FAD-52AF-7E2B-ACB4-5E5EE5D3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06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4C97C-01E4-FA1A-BB10-8521931E8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E1176-AF97-F3C0-A041-158B205A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EB48103-791F-4A9C-BE84-9174EB52C5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840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3AF46-E081-4338-B0EC-6A6EC8FC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849E0-E5E3-1601-DF0D-A4F38856A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557E3-528F-ED0C-49A4-BE1BB4464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F3014-CA5D-9156-1CA7-C14B6A96F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F467-639B-8CE4-65E2-08C8FA206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4DA204-E722-4793-9AB6-CC39B63A54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70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8F1C2-FAEC-9877-BC9F-FB80F6E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05AEA-BE68-21E0-0060-CAC99574E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B8CB6-839D-FFE3-714B-66115DAF0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CC84-A3E6-EF22-FF21-1AF6B2609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03623-0774-2B03-8BAD-10C5E2F28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94D38-7FB8-4FED-AAF0-F00702C934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60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527BE-1558-D0D3-2CFC-F1EC7F192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D7B7F-2095-9FA4-5877-A6462C229F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BF0F1A-576F-BFE6-7DD5-A8D426625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FCE55-DF4E-D802-8594-8D694E86C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283DC-3AD1-FCE2-3780-8B4D7E611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7E0D6A-36C5-9B43-A998-4DBD3827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69D04-6751-461C-9005-BFBDD8ED4E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793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CD92F-6057-B507-386E-15FF8F8F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12EF1-A289-8162-271E-7B2ACB2D8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D15BD5-43E8-B595-2A4E-F0F00260A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A1A421-47CC-C59E-918F-E34CD9228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9014CF-CD18-F1F9-AA05-C8848E48A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BC52B-55AB-0598-2370-5F3EF21AD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E6BD69-A058-8B11-B7D1-89954EAC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86FD9D-C5ED-0662-0C6B-E75FCCEC4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D0A99-B2C1-4A6C-9F70-D2D062DE27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965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F903-26BA-C60E-5410-4E2A1A4DE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BEED25-5233-1A44-7C99-C7FDC098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9763D-50C4-78AC-5AC8-19973DCB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440CD6-2A82-B88A-8B2A-029E13CE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C3CB9-FB32-4BA4-81CD-D9F3C1368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6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F1860-82A0-BF05-F194-24BD98903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61A9E1-4FD2-FBDF-495E-6CFAEF6A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35AFA-0303-660D-916F-EE6FB7C3E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2977C-FE28-48F4-A73E-CF46CDD26F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47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BE6C9-BA27-4F40-4830-B8EC80A4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F8F54-9CCB-C566-1213-D705D5A06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A64007-33A5-A373-E65B-38E5671536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80124-F45D-C5C5-9A08-4C0D172F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024C2-8C1F-4119-4FB7-0DDAADA0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5EAD-2209-3A25-305A-96730EAA0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A4A62-5221-4B12-B1D4-91FE29049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27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E499-66A6-1CD7-0DBA-7F8CFD7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4FE178-059F-36CE-0C10-B62CE9493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68CB4B-E503-768E-2CF4-1E75610D8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8D2C5-A0ED-4DEC-F3BD-D0BAB6F83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333CC-B74B-2100-A2D9-E6B2C746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A2BC6-EB11-DD07-FC6A-26730484A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DD2E4-F5F1-4F84-838F-011241A4A2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566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F3BE6523-4716-5128-CC84-CC3C70FF481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20483" name="Rectangle 3">
              <a:extLst>
                <a:ext uri="{FF2B5EF4-FFF2-40B4-BE49-F238E27FC236}">
                  <a16:creationId xmlns:a16="http://schemas.microsoft.com/office/drawing/2014/main" id="{BA12CA2B-49B1-9D3E-FD92-7798E4CF2188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pic>
          <p:nvPicPr>
            <p:cNvPr id="20484" name="Picture 4">
              <a:extLst>
                <a:ext uri="{FF2B5EF4-FFF2-40B4-BE49-F238E27FC236}">
                  <a16:creationId xmlns:a16="http://schemas.microsoft.com/office/drawing/2014/main" id="{99153BBA-63FE-0378-812D-63B5AC44B3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485" name="Line 5">
              <a:extLst>
                <a:ext uri="{FF2B5EF4-FFF2-40B4-BE49-F238E27FC236}">
                  <a16:creationId xmlns:a16="http://schemas.microsoft.com/office/drawing/2014/main" id="{3F0A62AB-1E72-1CA6-236C-B4BB4583A42A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486" name="Rectangle 6">
            <a:extLst>
              <a:ext uri="{FF2B5EF4-FFF2-40B4-BE49-F238E27FC236}">
                <a16:creationId xmlns:a16="http://schemas.microsoft.com/office/drawing/2014/main" id="{63E56554-FC3E-3F15-265B-532B21DCF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5B24736E-A6A4-2F66-4768-11F5F8456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589A358C-46B9-7809-7412-7E9E793DF4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id="{C1460357-9376-DAAF-4623-2AE672E4677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id="{3E24D4A8-24FF-5C5B-1938-F07C41CB14A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D841FE7A-DD88-4C9D-AF7F-D79DD55A6D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6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eg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audio" Target="../media/audio1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oleObject" Target="../embeddings/oleObject2.bin"/><Relationship Id="rId4" Type="http://schemas.openxmlformats.org/officeDocument/2006/relationships/audio" Target="../media/audio6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audio" Target="../media/audio8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8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9A1D914-4669-7BB1-FD70-8BDA28EA10D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Michele Douglas</a:t>
            </a:r>
            <a:br>
              <a:rPr lang="en-US" altLang="en-US"/>
            </a:br>
            <a:r>
              <a:rPr lang="en-US" altLang="en-US"/>
              <a:t>Graves County High School</a:t>
            </a:r>
            <a:br>
              <a:rPr lang="en-US" altLang="en-US"/>
            </a:br>
            <a:r>
              <a:rPr lang="en-US" altLang="en-US"/>
              <a:t>Introduction to</a:t>
            </a:r>
            <a:br>
              <a:rPr lang="en-US" altLang="en-US"/>
            </a:br>
            <a:r>
              <a:rPr lang="en-US" altLang="en-US" i="1"/>
              <a:t>Romeo and Juliet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Presented November 2002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E26DCC5-65CB-AB8F-3418-67E38B3065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1AFF2B7-11D9-93E1-0E96-B991ECCA15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1794465-3AAB-3EEF-C736-C6054543FB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76400" y="5334000"/>
            <a:ext cx="6400800" cy="1752600"/>
          </a:xfrm>
        </p:spPr>
        <p:txBody>
          <a:bodyPr/>
          <a:lstStyle/>
          <a:p>
            <a:r>
              <a:rPr lang="en-US" altLang="en-US"/>
              <a:t>“The Heavens” </a:t>
            </a:r>
          </a:p>
          <a:p>
            <a:r>
              <a:rPr lang="en-US" altLang="en-US"/>
              <a:t>as seen by the groundlings</a:t>
            </a:r>
          </a:p>
          <a:p>
            <a:r>
              <a:rPr lang="en-US" altLang="en-US"/>
              <a:t> </a:t>
            </a:r>
          </a:p>
        </p:txBody>
      </p:sp>
      <p:pic>
        <p:nvPicPr>
          <p:cNvPr id="2053" name="Picture 5">
            <a:extLst>
              <a:ext uri="{FF2B5EF4-FFF2-40B4-BE49-F238E27FC236}">
                <a16:creationId xmlns:a16="http://schemas.microsoft.com/office/drawing/2014/main" id="{9C853DB2-862A-D9DA-91CC-ADB555A6D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7315200" cy="466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6629BD6-6C06-D35F-A7DC-C1277E2949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     Objections to Theaters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01DCA4F-C235-E385-A39D-DCBD68C56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7724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Large assemblies of people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Spread diseases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Guilt by association</a:t>
            </a:r>
          </a:p>
          <a:p>
            <a:endParaRPr lang="en-US" altLang="en-US"/>
          </a:p>
          <a:p>
            <a:pPr>
              <a:buFont typeface="Monotype Sorts" pitchFamily="2" charset="2"/>
              <a:buNone/>
            </a:pPr>
            <a:r>
              <a:rPr lang="en-US" altLang="en-US"/>
              <a:t>Theaters were often located outside the city walls to avoid censor by London’s Lord Mayor.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154EB0D-6F8B-8AB3-0498-55EB44113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        Romeo and Juliet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D9E44AF-E635-FD2B-9D83-73D22EE79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Written in 1599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Celebrates the passion of youthful love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Dates back to 400 AD in a Greek Romance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Feud--a prolonged conflict between families.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The feud is so old that the cause has been forgotten.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726570D-9E49-FDDC-333E-85829257E5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/>
              <a:t>The Balcony Scene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63A1555-8FDA-5188-228C-D8C3E92A5F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3429000" cy="4419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 “Romeo, Romeo,            Wherefore art thou  Romeo?”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   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    Remember:    Wherefore means “Why”</a:t>
            </a:r>
          </a:p>
        </p:txBody>
      </p:sp>
      <p:pic>
        <p:nvPicPr>
          <p:cNvPr id="8201" name="Picture 9">
            <a:extLst>
              <a:ext uri="{FF2B5EF4-FFF2-40B4-BE49-F238E27FC236}">
                <a16:creationId xmlns:a16="http://schemas.microsoft.com/office/drawing/2014/main" id="{3120AD95-78AC-1836-37C0-16A96D878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738" y="1295400"/>
            <a:ext cx="3757612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B9286D8-CE0C-9FEC-FF0A-A86745A32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         Star Crossed Lovers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5325CCB-C59B-A796-F32B-DE3CC1AF430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2895600" cy="4191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 sz="2800" i="1"/>
              <a:t>Romeo and Juliet </a:t>
            </a:r>
            <a:r>
              <a:rPr lang="en-US" altLang="en-US" sz="2800"/>
              <a:t>is a tragedy.  </a:t>
            </a:r>
          </a:p>
          <a:p>
            <a:pPr>
              <a:buFont typeface="Monotype Sorts" pitchFamily="2" charset="2"/>
              <a:buNone/>
            </a:pPr>
            <a:endParaRPr lang="en-US" altLang="en-US" sz="2800"/>
          </a:p>
          <a:p>
            <a:pPr>
              <a:buFont typeface="Monotype Sorts" pitchFamily="2" charset="2"/>
              <a:buNone/>
            </a:pPr>
            <a:r>
              <a:rPr lang="en-US" altLang="en-US" sz="2800"/>
              <a:t>In a tragedy many of the main characters die.  </a:t>
            </a:r>
            <a:endParaRPr lang="en-US" altLang="en-US" sz="2800" i="1"/>
          </a:p>
        </p:txBody>
      </p:sp>
      <p:graphicFrame>
        <p:nvGraphicFramePr>
          <p:cNvPr id="7172" name="AutoShape 4">
            <a:extLst>
              <a:ext uri="{FF2B5EF4-FFF2-40B4-BE49-F238E27FC236}">
                <a16:creationId xmlns:a16="http://schemas.microsoft.com/office/drawing/2014/main" id="{8795FA08-4AAE-B658-F37C-D8B550448343}"/>
              </a:ext>
            </a:extLst>
          </p:cNvPr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18288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0" imgH="0" progId="MS_ClipArt_Gallery.2">
                  <p:embed/>
                </p:oleObj>
              </mc:Choice>
              <mc:Fallback>
                <p:oleObj name="Clip" r:id="rId4" imgW="0" imgH="0" progId="MS_ClipArt_Gallery.2">
                  <p:embed/>
                  <p:pic>
                    <p:nvPicPr>
                      <p:cNvPr id="0" name="AutoShap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8288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5">
            <a:extLst>
              <a:ext uri="{FF2B5EF4-FFF2-40B4-BE49-F238E27FC236}">
                <a16:creationId xmlns:a16="http://schemas.microsoft.com/office/drawing/2014/main" id="{90F6B809-A6E1-C2E9-4A57-98CF77943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68475" y="55260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 altLang="en-US"/>
          </a:p>
        </p:txBody>
      </p:sp>
      <p:pic>
        <p:nvPicPr>
          <p:cNvPr id="7174" name="Picture 6">
            <a:extLst>
              <a:ext uri="{FF2B5EF4-FFF2-40B4-BE49-F238E27FC236}">
                <a16:creationId xmlns:a16="http://schemas.microsoft.com/office/drawing/2014/main" id="{12D49606-94BE-67E6-D741-4A3EF5CCC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76400"/>
            <a:ext cx="4221163" cy="47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AB5C2EC-5776-D096-5A95-6A0A3C38DE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6000">
                <a:latin typeface="Tahoma" panose="020B0604030504040204" pitchFamily="34" charset="0"/>
              </a:rPr>
              <a:t>The End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EDF455F-E783-017C-99F5-55467914FE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C2D99F97-4A6F-15B2-5FDB-4F0FC3836F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810000"/>
          <a:ext cx="1600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290600" imgH="1717200" progId="MS_ClipArt_Gallery.2">
                  <p:embed/>
                </p:oleObj>
              </mc:Choice>
              <mc:Fallback>
                <p:oleObj name="Clip" r:id="rId5" imgW="1290600" imgH="17172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10000"/>
                        <a:ext cx="16002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>
            <a:extLst>
              <a:ext uri="{FF2B5EF4-FFF2-40B4-BE49-F238E27FC236}">
                <a16:creationId xmlns:a16="http://schemas.microsoft.com/office/drawing/2014/main" id="{F3D2882E-8762-12A0-982C-EE052D02D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cs typeface="Arial" panose="020B0604020202020204" pitchFamily="34" charset="0"/>
            </a:endParaRPr>
          </a:p>
          <a:p>
            <a:pPr eaLnBrk="1" hangingPunct="1"/>
            <a:r>
              <a:rPr lang="en-GB" altLang="en-US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F231CF1-159B-7461-23A6-C9FA553EFAC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William Shakeapeare’s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Life and Times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7EB7B5F-DB78-B56E-D59A-6DD29BD4AC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4E3FCE72-9B0D-4E8D-20E9-65BCBE3A9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343400"/>
          <a:ext cx="1981200" cy="171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1087560" imgH="1108080" progId="MS_ClipArt_Gallery.2">
                  <p:embed/>
                </p:oleObj>
              </mc:Choice>
              <mc:Fallback>
                <p:oleObj name="Clip" r:id="rId4" imgW="1087560" imgH="11080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43400"/>
                        <a:ext cx="1981200" cy="171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6EA9D41-ED60-3B55-F697-DB3BC17CD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Hall’s Croft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2357158-BA4F-C1B5-269A-EC10D1E1206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altLang="en-US" sz="280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548F730-7769-C6C2-84F5-237234EB6BC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1600200"/>
            <a:ext cx="3352800" cy="4800600"/>
          </a:xfrm>
        </p:spPr>
        <p:txBody>
          <a:bodyPr/>
          <a:lstStyle/>
          <a:p>
            <a:r>
              <a:rPr lang="en-US" altLang="en-US" sz="2800"/>
              <a:t>Shakespeare was born  in 1564 in Stratford-on-Avon</a:t>
            </a:r>
          </a:p>
          <a:p>
            <a:r>
              <a:rPr lang="en-US" altLang="en-US" sz="2800"/>
              <a:t>Son of John &amp; Mary Arden</a:t>
            </a:r>
          </a:p>
          <a:p>
            <a:r>
              <a:rPr lang="en-US" altLang="en-US" sz="2800"/>
              <a:t>Similar to the home young Shakespeare may have grown up in.</a:t>
            </a:r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0AB07B65-CF80-F91D-1E6D-3379BC4FC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36825"/>
            <a:ext cx="4724400" cy="306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21783F3-6EE4-A8CD-3C3C-B5F7F4D7E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William Shakespeare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84C2B1C-FF0C-56C6-E392-80023759F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3733800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Grammar School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1583 Married  Anne Hathaway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Susanna, Hamnet, Judith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/>
              <a:t>Seven Dark Years</a:t>
            </a:r>
          </a:p>
        </p:txBody>
      </p:sp>
      <p:pic>
        <p:nvPicPr>
          <p:cNvPr id="9222" name="Picture 6">
            <a:extLst>
              <a:ext uri="{FF2B5EF4-FFF2-40B4-BE49-F238E27FC236}">
                <a16:creationId xmlns:a16="http://schemas.microsoft.com/office/drawing/2014/main" id="{A1F2D745-5027-CA79-4E46-1CAB521F7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75" y="1905000"/>
            <a:ext cx="3419475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CCAEA01-6426-1CBB-6E53-772A969CA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London in 1600’s</a:t>
            </a:r>
          </a:p>
        </p:txBody>
      </p:sp>
      <p:graphicFrame>
        <p:nvGraphicFramePr>
          <p:cNvPr id="26627" name="Rectangle 3">
            <a:extLst>
              <a:ext uri="{FF2B5EF4-FFF2-40B4-BE49-F238E27FC236}">
                <a16:creationId xmlns:a16="http://schemas.microsoft.com/office/drawing/2014/main" id="{99ABAE69-CA28-F199-5ECE-4E4477B51306}"/>
              </a:ext>
            </a:extLst>
          </p:cNvPr>
          <p:cNvGraphicFramePr>
            <a:graphicFrameLocks noGrp="1"/>
          </p:cNvGraphicFramePr>
          <p:nvPr>
            <p:ph type="clipArt" sz="half" idx="1"/>
          </p:nvPr>
        </p:nvGraphicFramePr>
        <p:xfrm>
          <a:off x="990600" y="18288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0" imgH="0" progId="MS_ClipArt_Gallery.2">
                  <p:embed/>
                </p:oleObj>
              </mc:Choice>
              <mc:Fallback>
                <p:oleObj name="Clip" r:id="rId5" imgW="0" imgH="0" progId="MS_ClipArt_Gallery.2">
                  <p:embed/>
                  <p:pic>
                    <p:nvPicPr>
                      <p:cNvPr id="0" name="Rectangle 3"/>
                      <p:cNvPicPr preferRelativeResize="0">
                        <a:picLocks noGrp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8288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4">
            <a:extLst>
              <a:ext uri="{FF2B5EF4-FFF2-40B4-BE49-F238E27FC236}">
                <a16:creationId xmlns:a16="http://schemas.microsoft.com/office/drawing/2014/main" id="{B335D82C-B88E-CDD1-B390-0B73905B6F4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/>
              <a:t>Conditions in London were not pleasant. </a:t>
            </a:r>
          </a:p>
          <a:p>
            <a:r>
              <a:rPr lang="en-US" altLang="en-US" sz="2800"/>
              <a:t>Homes of the poor were small and dirty</a:t>
            </a:r>
          </a:p>
          <a:p>
            <a:r>
              <a:rPr lang="en-US" altLang="en-US" sz="2800"/>
              <a:t>Sewage ran in open ditches in the streets</a:t>
            </a:r>
          </a:p>
          <a:p>
            <a:r>
              <a:rPr lang="en-US" altLang="en-US" sz="2800"/>
              <a:t>Overcrowding and unemployment were major problems. </a:t>
            </a:r>
          </a:p>
        </p:txBody>
      </p:sp>
      <p:pic>
        <p:nvPicPr>
          <p:cNvPr id="26629" name="Picture 5">
            <a:extLst>
              <a:ext uri="{FF2B5EF4-FFF2-40B4-BE49-F238E27FC236}">
                <a16:creationId xmlns:a16="http://schemas.microsoft.com/office/drawing/2014/main" id="{9BE697BD-58DB-E3BA-1761-C19810132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3" y="1752600"/>
            <a:ext cx="3684587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362901C-A609-7A7E-63C0-B945F4A57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London Bridge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5899E66-5AC4-397D-8D1E-7B379966642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05000"/>
            <a:ext cx="28194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/>
              <a:t> Heads of traitors were displayed on pikes on the city’s main bridge. 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33DA7EE3-EDE0-D579-DBF0-56F28552F7E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en-US" sz="2800"/>
          </a:p>
        </p:txBody>
      </p:sp>
      <p:pic>
        <p:nvPicPr>
          <p:cNvPr id="12294" name="Picture 6">
            <a:extLst>
              <a:ext uri="{FF2B5EF4-FFF2-40B4-BE49-F238E27FC236}">
                <a16:creationId xmlns:a16="http://schemas.microsoft.com/office/drawing/2014/main" id="{70EEFB42-8D14-5F1B-5869-23B673DBF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28800"/>
            <a:ext cx="5943600" cy="459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CAB531D-092B-68B5-8D9F-F8A5DB3A9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>
                <a:latin typeface="Tahoma" panose="020B0604030504040204" pitchFamily="34" charset="0"/>
              </a:rPr>
              <a:t>The New Globe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481F4B2-AF3A-2D0C-9815-0DB3C4CC12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00400" y="4114800"/>
            <a:ext cx="5562600" cy="1828800"/>
          </a:xfrm>
        </p:spPr>
        <p:txBody>
          <a:bodyPr/>
          <a:lstStyle/>
          <a:p>
            <a:endParaRPr lang="en-GB" altLang="en-US"/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61DFE44A-830D-108B-1579-50BCD59A8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1925" y="-341313"/>
            <a:ext cx="184150" cy="45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 altLang="en-US"/>
          </a:p>
        </p:txBody>
      </p:sp>
      <p:pic>
        <p:nvPicPr>
          <p:cNvPr id="14342" name="Picture 6">
            <a:extLst>
              <a:ext uri="{FF2B5EF4-FFF2-40B4-BE49-F238E27FC236}">
                <a16:creationId xmlns:a16="http://schemas.microsoft.com/office/drawing/2014/main" id="{50E4ECB3-9637-5E80-B4FA-64A61DC64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715000"/>
            <a:ext cx="228600" cy="17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7">
            <a:extLst>
              <a:ext uri="{FF2B5EF4-FFF2-40B4-BE49-F238E27FC236}">
                <a16:creationId xmlns:a16="http://schemas.microsoft.com/office/drawing/2014/main" id="{1B8F13A4-1B96-71F5-3D10-0C6364888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0"/>
            <a:ext cx="5791200" cy="38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BDAA0E1-8A05-50C2-9AE5-C945EE3AC2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Globe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29D5579-1F19-ECE8-32BC-3E16683E2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Located on the south bank of the Thames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The most famous London Playhouse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Owned by the Burbage family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Flew a flag to announce a performance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Acting companies used boys to play female roles.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/>
              <a:t>Shakespeare was a member of Lord Chamberlain’s Company.  Later called the King’s 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82D3C37-84B6-9E4A-85B3-C1075C14B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6934200" cy="1371600"/>
          </a:xfrm>
        </p:spPr>
        <p:txBody>
          <a:bodyPr/>
          <a:lstStyle/>
          <a:p>
            <a:r>
              <a:rPr lang="en-US" altLang="en-US"/>
              <a:t>The wealthy’s view of the stage</a:t>
            </a:r>
          </a:p>
        </p:txBody>
      </p:sp>
      <p:graphicFrame>
        <p:nvGraphicFramePr>
          <p:cNvPr id="3075" name="AutoShape 3">
            <a:extLst>
              <a:ext uri="{FF2B5EF4-FFF2-40B4-BE49-F238E27FC236}">
                <a16:creationId xmlns:a16="http://schemas.microsoft.com/office/drawing/2014/main" id="{2573B9DC-1579-49F2-D974-1697C0DE291F}"/>
              </a:ext>
            </a:extLst>
          </p:cNvPr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838200" y="1752600"/>
          <a:ext cx="38100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0" imgH="0" progId="MS_ClipArt_Gallery.2">
                  <p:embed/>
                </p:oleObj>
              </mc:Choice>
              <mc:Fallback>
                <p:oleObj name="Clip" r:id="rId4" imgW="0" imgH="0" progId="MS_ClipArt_Gallery.2">
                  <p:embed/>
                  <p:pic>
                    <p:nvPicPr>
                      <p:cNvPr id="0" name="AutoShap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38100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>
            <a:extLst>
              <a:ext uri="{FF2B5EF4-FFF2-40B4-BE49-F238E27FC236}">
                <a16:creationId xmlns:a16="http://schemas.microsoft.com/office/drawing/2014/main" id="{BBA7F4AE-B0C7-77A2-0E80-31843A90139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 altLang="en-US" sz="2800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13459A4F-297F-1F4B-7C10-30783A621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05000"/>
            <a:ext cx="7010400" cy="456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Notebook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I:\OFF97\TEMPLATE\DESIGNS\NOTEBOOK.POT</Template>
  <TotalTime>513</TotalTime>
  <Words>373</Words>
  <Application>Microsoft Office PowerPoint</Application>
  <PresentationFormat>On-screen Show (4:3)</PresentationFormat>
  <Paragraphs>74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Monotype Sorts</vt:lpstr>
      <vt:lpstr>Wingdings</vt:lpstr>
      <vt:lpstr>Tahoma</vt:lpstr>
      <vt:lpstr>Notebook</vt:lpstr>
      <vt:lpstr>Microsoft Clip Gallery</vt:lpstr>
      <vt:lpstr>Michele Douglas Graves County High School Introduction to Romeo and Juliet  Presented November 2002</vt:lpstr>
      <vt:lpstr>William Shakeapeare’s  Life and Times</vt:lpstr>
      <vt:lpstr>Hall’s Croft</vt:lpstr>
      <vt:lpstr>William Shakespeare</vt:lpstr>
      <vt:lpstr>London in 1600’s</vt:lpstr>
      <vt:lpstr>London Bridge</vt:lpstr>
      <vt:lpstr>The New Globe </vt:lpstr>
      <vt:lpstr>The Globe</vt:lpstr>
      <vt:lpstr>The wealthy’s view of the stage</vt:lpstr>
      <vt:lpstr>PowerPoint Presentation</vt:lpstr>
      <vt:lpstr>      Objections to Theaters </vt:lpstr>
      <vt:lpstr>        Romeo and Juliet </vt:lpstr>
      <vt:lpstr>The Balcony Scene</vt:lpstr>
      <vt:lpstr>         Star Crossed Lovers</vt:lpstr>
      <vt:lpstr>The End</vt:lpstr>
      <vt:lpstr>PowerPoint Presentation</vt:lpstr>
    </vt:vector>
  </TitlesOfParts>
  <Company>Chrysler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romeo and juliet</dc:title>
  <dc:creator>GCHS</dc:creator>
  <cp:lastModifiedBy>Nayan GRIFFITHS</cp:lastModifiedBy>
  <cp:revision>37</cp:revision>
  <dcterms:created xsi:type="dcterms:W3CDTF">2000-08-14T20:23:48Z</dcterms:created>
  <dcterms:modified xsi:type="dcterms:W3CDTF">2023-03-21T15:26:25Z</dcterms:modified>
</cp:coreProperties>
</file>