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8" r:id="rId7"/>
    <p:sldId id="271" r:id="rId8"/>
    <p:sldId id="272" r:id="rId9"/>
    <p:sldId id="285" r:id="rId10"/>
    <p:sldId id="277" r:id="rId11"/>
    <p:sldId id="279" r:id="rId12"/>
    <p:sldId id="280" r:id="rId13"/>
    <p:sldId id="281" r:id="rId14"/>
    <p:sldId id="282" r:id="rId15"/>
    <p:sldId id="283" r:id="rId16"/>
    <p:sldId id="286" r:id="rId17"/>
    <p:sldId id="287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30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>
            <a:extLst>
              <a:ext uri="{FF2B5EF4-FFF2-40B4-BE49-F238E27FC236}">
                <a16:creationId xmlns:a16="http://schemas.microsoft.com/office/drawing/2014/main" id="{25B984F8-2797-C788-3C20-8A62A8B3EEA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13667" name="Rectangle 3">
            <a:extLst>
              <a:ext uri="{FF2B5EF4-FFF2-40B4-BE49-F238E27FC236}">
                <a16:creationId xmlns:a16="http://schemas.microsoft.com/office/drawing/2014/main" id="{AE301136-9D72-85C1-A250-2D9C6C313A2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13668" name="Rectangle 4">
            <a:extLst>
              <a:ext uri="{FF2B5EF4-FFF2-40B4-BE49-F238E27FC236}">
                <a16:creationId xmlns:a16="http://schemas.microsoft.com/office/drawing/2014/main" id="{1494EC36-C94D-D8C1-284A-AC19CDB9D054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3669" name="Rectangle 5">
            <a:extLst>
              <a:ext uri="{FF2B5EF4-FFF2-40B4-BE49-F238E27FC236}">
                <a16:creationId xmlns:a16="http://schemas.microsoft.com/office/drawing/2014/main" id="{FC6F7CF8-6AE6-FCF9-FD48-6B14FF07EB6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13670" name="Rectangle 6">
            <a:extLst>
              <a:ext uri="{FF2B5EF4-FFF2-40B4-BE49-F238E27FC236}">
                <a16:creationId xmlns:a16="http://schemas.microsoft.com/office/drawing/2014/main" id="{DF78DE57-8DAA-8A1A-9DE6-F2506A849B7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13671" name="Rectangle 7">
            <a:extLst>
              <a:ext uri="{FF2B5EF4-FFF2-40B4-BE49-F238E27FC236}">
                <a16:creationId xmlns:a16="http://schemas.microsoft.com/office/drawing/2014/main" id="{8972BC95-9EA5-6756-1385-A796838A3E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EF06BF7-9A78-450D-9AC2-0AA92F08A09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0DC9B8E-84F1-FCE8-8EC4-69A907C5D6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2D1FA1-EB3F-49FC-A492-0F965A3D81A2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14690" name="Rectangle 2">
            <a:extLst>
              <a:ext uri="{FF2B5EF4-FFF2-40B4-BE49-F238E27FC236}">
                <a16:creationId xmlns:a16="http://schemas.microsoft.com/office/drawing/2014/main" id="{9CBEFBFF-E652-AEFA-29BB-005C79AE02F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>
            <a:extLst>
              <a:ext uri="{FF2B5EF4-FFF2-40B4-BE49-F238E27FC236}">
                <a16:creationId xmlns:a16="http://schemas.microsoft.com/office/drawing/2014/main" id="{5F158893-BE2C-CC91-20A4-C1B6171B0A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CCC5774-1F73-2439-4E51-4CAA67655C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1F0E55-DAE8-4940-9DB4-CCD77FAE81C6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123906" name="Rectangle 2">
            <a:extLst>
              <a:ext uri="{FF2B5EF4-FFF2-40B4-BE49-F238E27FC236}">
                <a16:creationId xmlns:a16="http://schemas.microsoft.com/office/drawing/2014/main" id="{034D5952-37D5-7A7E-24B2-B820C3BE2D5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>
            <a:extLst>
              <a:ext uri="{FF2B5EF4-FFF2-40B4-BE49-F238E27FC236}">
                <a16:creationId xmlns:a16="http://schemas.microsoft.com/office/drawing/2014/main" id="{5143587A-816E-7AF9-192B-6FEF526238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D27E063-2420-F01B-4D38-A0E632B83D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ACC29F-EA4A-4EFD-91C0-97A2B253040D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124930" name="Rectangle 2">
            <a:extLst>
              <a:ext uri="{FF2B5EF4-FFF2-40B4-BE49-F238E27FC236}">
                <a16:creationId xmlns:a16="http://schemas.microsoft.com/office/drawing/2014/main" id="{EFE5E6E5-B46B-DC7E-BCE2-F7B4F5CE07C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>
            <a:extLst>
              <a:ext uri="{FF2B5EF4-FFF2-40B4-BE49-F238E27FC236}">
                <a16:creationId xmlns:a16="http://schemas.microsoft.com/office/drawing/2014/main" id="{B91ACB8C-A833-EC09-08DB-09358F3D12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D8B561D-504A-84FE-F2B5-528F6EDAD0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B47B0F-653B-4DBB-A8B7-0D7D62DED5DC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125954" name="Rectangle 2">
            <a:extLst>
              <a:ext uri="{FF2B5EF4-FFF2-40B4-BE49-F238E27FC236}">
                <a16:creationId xmlns:a16="http://schemas.microsoft.com/office/drawing/2014/main" id="{379C9423-D236-5455-47B1-8FF11852A6B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>
            <a:extLst>
              <a:ext uri="{FF2B5EF4-FFF2-40B4-BE49-F238E27FC236}">
                <a16:creationId xmlns:a16="http://schemas.microsoft.com/office/drawing/2014/main" id="{6963CC4D-6930-2DB4-4575-C2FF84B1D7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58A05F6-6158-7460-054C-F4F86BF87B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5BADA3-94BC-4FF9-8343-4A0CA12D9CF6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126978" name="Rectangle 2">
            <a:extLst>
              <a:ext uri="{FF2B5EF4-FFF2-40B4-BE49-F238E27FC236}">
                <a16:creationId xmlns:a16="http://schemas.microsoft.com/office/drawing/2014/main" id="{D9B632CD-20B6-D41D-97BD-E30EC6A9D98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986FAF8E-8669-42BA-6B1C-0CAB428001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9F2EDDD-B7E6-0FEB-EAE2-ADB2A6C6D0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828B4F-AA90-43CC-BF9B-A510AE309B5B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128002" name="Rectangle 2">
            <a:extLst>
              <a:ext uri="{FF2B5EF4-FFF2-40B4-BE49-F238E27FC236}">
                <a16:creationId xmlns:a16="http://schemas.microsoft.com/office/drawing/2014/main" id="{AA72D5A1-102F-9E2C-3F71-DDF2A1071FA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>
            <a:extLst>
              <a:ext uri="{FF2B5EF4-FFF2-40B4-BE49-F238E27FC236}">
                <a16:creationId xmlns:a16="http://schemas.microsoft.com/office/drawing/2014/main" id="{35EE0E2E-E13A-0BB5-C99C-88B827EF59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D4FC786-B7B4-1BA4-791D-BEFC6F4385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D518ED-437E-4373-BA13-9C5320F16DD3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129026" name="Rectangle 2">
            <a:extLst>
              <a:ext uri="{FF2B5EF4-FFF2-40B4-BE49-F238E27FC236}">
                <a16:creationId xmlns:a16="http://schemas.microsoft.com/office/drawing/2014/main" id="{C8D979ED-71A7-B3C4-97AF-6E2981A84C3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>
            <a:extLst>
              <a:ext uri="{FF2B5EF4-FFF2-40B4-BE49-F238E27FC236}">
                <a16:creationId xmlns:a16="http://schemas.microsoft.com/office/drawing/2014/main" id="{C1FC1490-63EC-9110-7118-FA8E2E5F11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D9C67CD-B17D-CDBF-189D-C963E18C03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F2BB7E-478A-4D0D-9B7C-93E506C7A00C}" type="slidenum">
              <a:rPr lang="en-GB" altLang="en-US"/>
              <a:pPr/>
              <a:t>16</a:t>
            </a:fld>
            <a:endParaRPr lang="en-GB" altLang="en-US"/>
          </a:p>
        </p:txBody>
      </p:sp>
      <p:sp>
        <p:nvSpPr>
          <p:cNvPr id="130050" name="Rectangle 2">
            <a:extLst>
              <a:ext uri="{FF2B5EF4-FFF2-40B4-BE49-F238E27FC236}">
                <a16:creationId xmlns:a16="http://schemas.microsoft.com/office/drawing/2014/main" id="{6C1EB0B1-A2F6-ADB2-FA31-1F2DF1E61F6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>
            <a:extLst>
              <a:ext uri="{FF2B5EF4-FFF2-40B4-BE49-F238E27FC236}">
                <a16:creationId xmlns:a16="http://schemas.microsoft.com/office/drawing/2014/main" id="{5E546ADA-C94B-E583-9550-5BAAB5C142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0DAA383-3341-94D1-1FCF-DA2B1C5693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91E75F-0A85-4A41-A140-2F4752E96B47}" type="slidenum">
              <a:rPr lang="en-GB" altLang="en-US"/>
              <a:pPr/>
              <a:t>17</a:t>
            </a:fld>
            <a:endParaRPr lang="en-GB" altLang="en-US"/>
          </a:p>
        </p:txBody>
      </p:sp>
      <p:sp>
        <p:nvSpPr>
          <p:cNvPr id="132098" name="Rectangle 2">
            <a:extLst>
              <a:ext uri="{FF2B5EF4-FFF2-40B4-BE49-F238E27FC236}">
                <a16:creationId xmlns:a16="http://schemas.microsoft.com/office/drawing/2014/main" id="{B3A1E11A-42C5-F7B8-817F-31D4FC07300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32099" name="Rectangle 3">
            <a:extLst>
              <a:ext uri="{FF2B5EF4-FFF2-40B4-BE49-F238E27FC236}">
                <a16:creationId xmlns:a16="http://schemas.microsoft.com/office/drawing/2014/main" id="{2C1CAC91-6C0A-4F4F-6297-22F9BF999F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99B2335-DBDD-05ED-D435-4134731C7B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961D0E-2526-4AC1-9AA6-4243B3ECC7EE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15714" name="Rectangle 2">
            <a:extLst>
              <a:ext uri="{FF2B5EF4-FFF2-40B4-BE49-F238E27FC236}">
                <a16:creationId xmlns:a16="http://schemas.microsoft.com/office/drawing/2014/main" id="{36B5E1AA-566E-E80A-43CA-9AEA4B8F1A8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>
            <a:extLst>
              <a:ext uri="{FF2B5EF4-FFF2-40B4-BE49-F238E27FC236}">
                <a16:creationId xmlns:a16="http://schemas.microsoft.com/office/drawing/2014/main" id="{B2DBE43A-6B56-DBEB-F69C-2000A529E9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4390E86-309F-5316-5B8A-0B4D52BD68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6D91B3-F7E8-45F3-8436-C988A7D80E7E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16738" name="Rectangle 2">
            <a:extLst>
              <a:ext uri="{FF2B5EF4-FFF2-40B4-BE49-F238E27FC236}">
                <a16:creationId xmlns:a16="http://schemas.microsoft.com/office/drawing/2014/main" id="{C008CFA2-9B09-282F-8F9F-CAF9DFBC944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4A44C603-372B-5DC4-A797-04A193489A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127DA21-083E-5643-3DF8-70A367D27E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DF637C-ACF7-40E4-9B8B-34B69422998E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17762" name="Rectangle 2">
            <a:extLst>
              <a:ext uri="{FF2B5EF4-FFF2-40B4-BE49-F238E27FC236}">
                <a16:creationId xmlns:a16="http://schemas.microsoft.com/office/drawing/2014/main" id="{9EC8A2A2-EF9C-AFA9-307B-1D09006854C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>
            <a:extLst>
              <a:ext uri="{FF2B5EF4-FFF2-40B4-BE49-F238E27FC236}">
                <a16:creationId xmlns:a16="http://schemas.microsoft.com/office/drawing/2014/main" id="{D1BB0DAB-AA21-254B-A30F-E5C34E009C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685C275-D4E2-4036-A1D6-6DD2C65ADE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CB366A-B518-4EF4-9366-1738D4D4FA47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18786" name="Rectangle 2">
            <a:extLst>
              <a:ext uri="{FF2B5EF4-FFF2-40B4-BE49-F238E27FC236}">
                <a16:creationId xmlns:a16="http://schemas.microsoft.com/office/drawing/2014/main" id="{234811C9-A03B-CB63-635A-53475FC300F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>
            <a:extLst>
              <a:ext uri="{FF2B5EF4-FFF2-40B4-BE49-F238E27FC236}">
                <a16:creationId xmlns:a16="http://schemas.microsoft.com/office/drawing/2014/main" id="{11582887-F923-6CE3-52ED-0608FD3BA6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E2376E7-6460-D069-14CE-EF1628BA69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9F9576-1C1E-4324-9A43-BBEE982362C1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119810" name="Rectangle 2">
            <a:extLst>
              <a:ext uri="{FF2B5EF4-FFF2-40B4-BE49-F238E27FC236}">
                <a16:creationId xmlns:a16="http://schemas.microsoft.com/office/drawing/2014/main" id="{A7954C71-752C-A574-4686-05CB821C391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>
            <a:extLst>
              <a:ext uri="{FF2B5EF4-FFF2-40B4-BE49-F238E27FC236}">
                <a16:creationId xmlns:a16="http://schemas.microsoft.com/office/drawing/2014/main" id="{7BFBBA32-D46A-2F29-3BC3-7086D1B2AF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2C9B234-7146-6B80-2E0F-3B8047DF59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D4695E-66D7-4171-8F38-52E78367A53A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120834" name="Rectangle 2">
            <a:extLst>
              <a:ext uri="{FF2B5EF4-FFF2-40B4-BE49-F238E27FC236}">
                <a16:creationId xmlns:a16="http://schemas.microsoft.com/office/drawing/2014/main" id="{C1E86A95-88D1-8CE9-687C-41DDE604133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>
            <a:extLst>
              <a:ext uri="{FF2B5EF4-FFF2-40B4-BE49-F238E27FC236}">
                <a16:creationId xmlns:a16="http://schemas.microsoft.com/office/drawing/2014/main" id="{CB6F991E-DB46-180E-922B-05E191077B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D4213AA-9552-50AA-0720-699B7D9620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6EAFCB-CE57-4FAA-B061-555B9CE6F151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121858" name="Rectangle 2">
            <a:extLst>
              <a:ext uri="{FF2B5EF4-FFF2-40B4-BE49-F238E27FC236}">
                <a16:creationId xmlns:a16="http://schemas.microsoft.com/office/drawing/2014/main" id="{59FC1BAA-E64A-C3F2-03F6-DD617B39F26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>
            <a:extLst>
              <a:ext uri="{FF2B5EF4-FFF2-40B4-BE49-F238E27FC236}">
                <a16:creationId xmlns:a16="http://schemas.microsoft.com/office/drawing/2014/main" id="{5113B61F-DBA8-45E6-266F-5AED23E254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F6292A9-4A95-2A55-09D0-C127404DE6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1C876A-1850-4CD3-AE9B-6C71FE64D0C5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122882" name="Rectangle 2">
            <a:extLst>
              <a:ext uri="{FF2B5EF4-FFF2-40B4-BE49-F238E27FC236}">
                <a16:creationId xmlns:a16="http://schemas.microsoft.com/office/drawing/2014/main" id="{A24B0791-D902-BA0D-4B75-32B011C7BD6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>
            <a:extLst>
              <a:ext uri="{FF2B5EF4-FFF2-40B4-BE49-F238E27FC236}">
                <a16:creationId xmlns:a16="http://schemas.microsoft.com/office/drawing/2014/main" id="{C65FC54C-AFE3-4162-CE7D-6CE7AC6CC7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306" name="Group 2">
            <a:extLst>
              <a:ext uri="{FF2B5EF4-FFF2-40B4-BE49-F238E27FC236}">
                <a16:creationId xmlns:a16="http://schemas.microsoft.com/office/drawing/2014/main" id="{A306A462-3F52-7F4D-1905-4CFFAAF4B754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98307" name="Rectangle 3">
              <a:extLst>
                <a:ext uri="{FF2B5EF4-FFF2-40B4-BE49-F238E27FC236}">
                  <a16:creationId xmlns:a16="http://schemas.microsoft.com/office/drawing/2014/main" id="{85008BBA-D752-2B39-CB9B-1D69C4826D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98308" name="Group 4">
              <a:extLst>
                <a:ext uri="{FF2B5EF4-FFF2-40B4-BE49-F238E27FC236}">
                  <a16:creationId xmlns:a16="http://schemas.microsoft.com/office/drawing/2014/main" id="{D31FD0A1-4751-B0CB-C555-7C9C4903A73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98309" name="Rectangle 5">
                <a:extLst>
                  <a:ext uri="{FF2B5EF4-FFF2-40B4-BE49-F238E27FC236}">
                    <a16:creationId xmlns:a16="http://schemas.microsoft.com/office/drawing/2014/main" id="{3CF3EF80-6211-C247-FCA8-0E56807C5904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GB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8310" name="Rectangle 6">
                <a:extLst>
                  <a:ext uri="{FF2B5EF4-FFF2-40B4-BE49-F238E27FC236}">
                    <a16:creationId xmlns:a16="http://schemas.microsoft.com/office/drawing/2014/main" id="{30374B4A-D401-45B2-0E89-0A9E606247D1}"/>
                  </a:ext>
                </a:extLst>
              </p:cNvPr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GB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8311" name="Line 7">
                <a:extLst>
                  <a:ext uri="{FF2B5EF4-FFF2-40B4-BE49-F238E27FC236}">
                    <a16:creationId xmlns:a16="http://schemas.microsoft.com/office/drawing/2014/main" id="{6BCE88BF-6A80-7667-8AC1-AD2E6EDB0C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98312" name="Group 8">
              <a:extLst>
                <a:ext uri="{FF2B5EF4-FFF2-40B4-BE49-F238E27FC236}">
                  <a16:creationId xmlns:a16="http://schemas.microsoft.com/office/drawing/2014/main" id="{91F695D5-A171-91AF-905D-56A40795B69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98313" name="Rectangle 9">
                <a:extLst>
                  <a:ext uri="{FF2B5EF4-FFF2-40B4-BE49-F238E27FC236}">
                    <a16:creationId xmlns:a16="http://schemas.microsoft.com/office/drawing/2014/main" id="{54A9597F-37E9-B534-8FD2-01A52E78D6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GB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8314" name="Line 10">
                <a:extLst>
                  <a:ext uri="{FF2B5EF4-FFF2-40B4-BE49-F238E27FC236}">
                    <a16:creationId xmlns:a16="http://schemas.microsoft.com/office/drawing/2014/main" id="{C2EF704C-721E-FAFC-B092-22DE1C0317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98315" name="Rectangle 11">
            <a:extLst>
              <a:ext uri="{FF2B5EF4-FFF2-40B4-BE49-F238E27FC236}">
                <a16:creationId xmlns:a16="http://schemas.microsoft.com/office/drawing/2014/main" id="{1FA99164-A970-C20D-309D-7048FF419BD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98316" name="Rectangle 12">
            <a:extLst>
              <a:ext uri="{FF2B5EF4-FFF2-40B4-BE49-F238E27FC236}">
                <a16:creationId xmlns:a16="http://schemas.microsoft.com/office/drawing/2014/main" id="{A22C7558-4E33-9220-45BE-12BDF0E0B53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98317" name="Rectangle 13">
            <a:extLst>
              <a:ext uri="{FF2B5EF4-FFF2-40B4-BE49-F238E27FC236}">
                <a16:creationId xmlns:a16="http://schemas.microsoft.com/office/drawing/2014/main" id="{C2D8D9E9-8255-85F1-1AAC-53F43769403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8318" name="Rectangle 14">
            <a:extLst>
              <a:ext uri="{FF2B5EF4-FFF2-40B4-BE49-F238E27FC236}">
                <a16:creationId xmlns:a16="http://schemas.microsoft.com/office/drawing/2014/main" id="{6B666D59-7D7B-60C8-8D98-75F9810D002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8319" name="Rectangle 15">
            <a:extLst>
              <a:ext uri="{FF2B5EF4-FFF2-40B4-BE49-F238E27FC236}">
                <a16:creationId xmlns:a16="http://schemas.microsoft.com/office/drawing/2014/main" id="{3B0D929D-5801-0B89-DA4A-E69BF6699C4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E3B0999-2EBC-46A6-9A2E-5E4025BCBB6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7BDA0-B44B-7F3F-3AF4-68AC1BCB7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BB61EF-694E-2F25-1467-28DB80F379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4AF24D-ACF6-E661-6C92-0863EE74F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DA168E-FC87-C1EB-D450-321A07568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DD0EAF-5912-CA8B-1A3F-DF825B6D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3F541B-D9DD-40A5-BEFD-CD0577AAD6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2182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A7B2D3-244C-00C2-8B49-3DFA794D00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100BE8-D886-B6D5-EF26-AF271F0E9A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3853C8-286B-E1DD-9219-4B7AACFE1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253690-322E-F572-4537-80D44FDFC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EF0A50-7EF0-527C-FD00-D312CF242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94F333-512E-4618-B780-C34CF62F9C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9946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13D9F-7FA7-4693-5B6F-DB2B04651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8783EB8-7BA5-A3DE-C9D7-15E482BA8A93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3F3704-9838-A42E-28CD-2E969CB0B6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E5FC31-768A-6648-B131-E10E53A77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60F6F7-C899-AFFF-BC42-43041F1AB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8076F20-8759-45AD-B1DD-6092BDA05D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4458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A9762-D9D3-4B33-7BA3-545E2ABFA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52FB73-4D7D-CAC9-16FF-27D689F5F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1065C0-C4B3-7D03-7538-875AFA9D2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F1091B-914F-64C9-E83C-A37F254D0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A86D07-95A4-4753-3883-6776ED3CD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834589-9F9E-4E08-AC9C-E3A56A5C33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9805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BAD76-A1C6-80F9-EBDB-D502C58F3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3E469D-E8DB-31A2-B1FA-AE0DF8FE75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9643C7-C805-01D4-F241-F6C1FE90D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6C20E0-E12E-50F4-B118-1E2BF27CA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7C63BF-6733-ABCF-6416-FDCDE6015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89BC91-2BCF-4ECA-92CA-C1F5F59770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7831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1C169-19CA-2205-995A-917BD3D1C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ECAE45-656F-3232-CA36-27D39CD5D3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AE7A4C-C90E-A796-CF85-D2D6D53588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0AE4DC-3C9B-4F81-CBED-D2ECAA6AB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BD2940-0796-7F44-E682-F8E819D31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EFEC0D-6864-6AEB-F9E4-FA30E5859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8F02C5-3DB0-41D3-A032-9AC0417CE7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332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9B6C9-7455-DDB9-7AF9-A555753C3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374955-ABF7-D0FB-103E-C05F568C0D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EDCE0A-2C2D-38A6-E10B-F2DEEA17DC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59F8CD-6D1C-0574-4FBE-7AD04B8F85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74BF25-384E-4B62-7BA3-5D21A43C1F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90D05D-2B40-BA8B-A620-0A41DE6DF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176DA6-A9E4-CF7E-6FEC-8D083E94A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792D84-254F-143D-57DC-5E059B71A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2C0240-EE5B-4BF5-8928-02C9E60528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5513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DC7AE-5172-CE45-B791-47E07302E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8A59FC-4295-97E2-A012-0AFF37086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34E934-6570-E615-ED0E-9D5DC5E35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C10CA2-E6F4-9921-93AE-FC5B645CE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9FD36-A91A-4E6D-B327-8661E2C4E0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7209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568A05-5C88-31A3-DC08-83E361E70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A6E4C9-2CA0-CDCB-4C68-2E504AE45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2595EA-6C11-3120-15A9-AFB3ED38B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2248D4-53DB-479C-9FE3-CCAE341667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822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4E66D-BD5A-E80D-34B0-AB13B1AA0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1BF49-32FE-E5CC-17ED-B8B78E5DC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55C88A-2516-4FF4-D4AC-D22AF388DE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648F32-2A97-3B8F-0469-3D591695D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D1B323-6D1E-56B3-6582-AD126CDF9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455D0B-3540-0FD6-AA42-28D0785F2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9F1DF5-F2A9-4533-9A68-61ABA505A4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0567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0032F-D940-B908-6866-3E87744D3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28AE81-5D98-2502-B3FA-ECBB137134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660CB7-9E3D-3623-D00B-8E15DD735B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43F03A-765F-F432-5BE7-A60F268C4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D6CB2-485B-648E-4F87-FBFBD249B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774A95-8C63-EBBE-22A6-5104658C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21F8DB-0320-4E96-9C25-55A126FCF2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3688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282" name="Group 2">
            <a:extLst>
              <a:ext uri="{FF2B5EF4-FFF2-40B4-BE49-F238E27FC236}">
                <a16:creationId xmlns:a16="http://schemas.microsoft.com/office/drawing/2014/main" id="{027640A2-93EA-FA88-F7F5-17181CED7E7A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97283" name="Rectangle 3">
              <a:extLst>
                <a:ext uri="{FF2B5EF4-FFF2-40B4-BE49-F238E27FC236}">
                  <a16:creationId xmlns:a16="http://schemas.microsoft.com/office/drawing/2014/main" id="{0BDEAEEC-DE0D-39C2-7270-8970C43817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97284" name="Group 4">
              <a:extLst>
                <a:ext uri="{FF2B5EF4-FFF2-40B4-BE49-F238E27FC236}">
                  <a16:creationId xmlns:a16="http://schemas.microsoft.com/office/drawing/2014/main" id="{33A28289-5E41-81FC-C9E0-F5F0108CA9D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97285" name="Rectangle 5">
                <a:extLst>
                  <a:ext uri="{FF2B5EF4-FFF2-40B4-BE49-F238E27FC236}">
                    <a16:creationId xmlns:a16="http://schemas.microsoft.com/office/drawing/2014/main" id="{E37410D3-CB64-F56D-FB76-FDA3DCFF42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GB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7286" name="Line 6">
                <a:extLst>
                  <a:ext uri="{FF2B5EF4-FFF2-40B4-BE49-F238E27FC236}">
                    <a16:creationId xmlns:a16="http://schemas.microsoft.com/office/drawing/2014/main" id="{DD202328-91E1-A28C-DB0C-6DC1A9B9E7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97287" name="Rectangle 7">
            <a:extLst>
              <a:ext uri="{FF2B5EF4-FFF2-40B4-BE49-F238E27FC236}">
                <a16:creationId xmlns:a16="http://schemas.microsoft.com/office/drawing/2014/main" id="{1BF6BE63-A05B-DB1D-E580-EE71736FE0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97288" name="Rectangle 8">
            <a:extLst>
              <a:ext uri="{FF2B5EF4-FFF2-40B4-BE49-F238E27FC236}">
                <a16:creationId xmlns:a16="http://schemas.microsoft.com/office/drawing/2014/main" id="{4F284196-A413-E3F6-B757-7E66ADB224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7289" name="Rectangle 9">
            <a:extLst>
              <a:ext uri="{FF2B5EF4-FFF2-40B4-BE49-F238E27FC236}">
                <a16:creationId xmlns:a16="http://schemas.microsoft.com/office/drawing/2014/main" id="{903B91CD-5F1C-69F3-A6F8-3B6452E7CE1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97290" name="Rectangle 10">
            <a:extLst>
              <a:ext uri="{FF2B5EF4-FFF2-40B4-BE49-F238E27FC236}">
                <a16:creationId xmlns:a16="http://schemas.microsoft.com/office/drawing/2014/main" id="{D14C6E93-63AA-617A-B107-D8938585B0B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en-US"/>
          </a:p>
        </p:txBody>
      </p:sp>
      <p:sp>
        <p:nvSpPr>
          <p:cNvPr id="97291" name="Rectangle 11">
            <a:extLst>
              <a:ext uri="{FF2B5EF4-FFF2-40B4-BE49-F238E27FC236}">
                <a16:creationId xmlns:a16="http://schemas.microsoft.com/office/drawing/2014/main" id="{4E937560-9563-CE86-59A1-6E956CE45DD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206A79E9-9A0B-4EF6-B922-46394F8DAF7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7292" name="Line 12">
            <a:extLst>
              <a:ext uri="{FF2B5EF4-FFF2-40B4-BE49-F238E27FC236}">
                <a16:creationId xmlns:a16="http://schemas.microsoft.com/office/drawing/2014/main" id="{404459AA-2B24-F39E-FF1B-E661201FC31E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24C06CE-EE01-EF19-FEC8-9CFF193A323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altLang="en-US" sz="10000" b="1"/>
              <a:t>SATs</a:t>
            </a:r>
            <a:endParaRPr lang="en-US" altLang="en-US" sz="10000" b="1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47B35DE7-4199-5FE5-BAD5-D2ECBFB4E38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altLang="en-US" sz="6500" b="1"/>
              <a:t>Reading Paper</a:t>
            </a:r>
            <a:endParaRPr lang="en-US" altLang="en-US" sz="6500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76C3115A-8089-7BE6-B1DE-AD373E0826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7772400" cy="849312"/>
          </a:xfrm>
        </p:spPr>
        <p:txBody>
          <a:bodyPr/>
          <a:lstStyle/>
          <a:p>
            <a:r>
              <a:rPr lang="en-GB" altLang="en-US" b="1"/>
              <a:t>Punctuation:</a:t>
            </a:r>
            <a:endParaRPr lang="en-US" altLang="en-US" b="1"/>
          </a:p>
        </p:txBody>
      </p:sp>
      <p:graphicFrame>
        <p:nvGraphicFramePr>
          <p:cNvPr id="92225" name="Group 65">
            <a:extLst>
              <a:ext uri="{FF2B5EF4-FFF2-40B4-BE49-F238E27FC236}">
                <a16:creationId xmlns:a16="http://schemas.microsoft.com/office/drawing/2014/main" id="{0C79D495-4141-93DB-1E9A-78EAB8E0D25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68313" y="1484313"/>
          <a:ext cx="8229600" cy="4319587"/>
        </p:xfrm>
        <a:graphic>
          <a:graphicData uri="http://schemas.openxmlformats.org/drawingml/2006/table">
            <a:tbl>
              <a:tblPr/>
              <a:tblGrid>
                <a:gridCol w="874712">
                  <a:extLst>
                    <a:ext uri="{9D8B030D-6E8A-4147-A177-3AD203B41FA5}">
                      <a16:colId xmlns:a16="http://schemas.microsoft.com/office/drawing/2014/main" val="3320774987"/>
                    </a:ext>
                  </a:extLst>
                </a:gridCol>
                <a:gridCol w="7354888">
                  <a:extLst>
                    <a:ext uri="{9D8B030D-6E8A-4147-A177-3AD203B41FA5}">
                      <a16:colId xmlns:a16="http://schemas.microsoft.com/office/drawing/2014/main" val="1459890589"/>
                    </a:ext>
                  </a:extLst>
                </a:gridCol>
              </a:tblGrid>
              <a:tr h="646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.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Shows the end of a sentence</a:t>
                      </a:r>
                      <a:endParaRPr kumimoji="0" lang="en-US" alt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8160010"/>
                  </a:ext>
                </a:extLst>
              </a:tr>
              <a:tr h="646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,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Shows a pause in a sentence</a:t>
                      </a:r>
                      <a:endParaRPr kumimoji="0" lang="en-US" alt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2527120"/>
                  </a:ext>
                </a:extLst>
              </a:tr>
              <a:tr h="646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;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Shows a longer pause</a:t>
                      </a:r>
                      <a:endParaRPr kumimoji="0" lang="en-US" alt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9855367"/>
                  </a:ext>
                </a:extLst>
              </a:tr>
              <a:tr h="1190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: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Used before a list or when giving evidence</a:t>
                      </a:r>
                      <a:endParaRPr kumimoji="0" lang="en-US" alt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7785448"/>
                  </a:ext>
                </a:extLst>
              </a:tr>
              <a:tr h="1190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“ ”  ‘ ‘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Used around direct speech, a quotation or to show sarcasm</a:t>
                      </a:r>
                      <a:endParaRPr kumimoji="0" lang="en-US" alt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602594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21D9A760-26CC-7A73-FF2E-14E5F58C3F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7772400" cy="849312"/>
          </a:xfrm>
        </p:spPr>
        <p:txBody>
          <a:bodyPr/>
          <a:lstStyle/>
          <a:p>
            <a:r>
              <a:rPr lang="en-GB" altLang="en-US" b="1"/>
              <a:t>Punctuation:</a:t>
            </a:r>
            <a:endParaRPr lang="en-US" altLang="en-US" b="1"/>
          </a:p>
        </p:txBody>
      </p:sp>
      <p:graphicFrame>
        <p:nvGraphicFramePr>
          <p:cNvPr id="99373" name="Group 45">
            <a:extLst>
              <a:ext uri="{FF2B5EF4-FFF2-40B4-BE49-F238E27FC236}">
                <a16:creationId xmlns:a16="http://schemas.microsoft.com/office/drawing/2014/main" id="{BF96B9F1-0DAD-E80B-81B1-33779715B7D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68313" y="1484313"/>
          <a:ext cx="8229600" cy="4748212"/>
        </p:xfrm>
        <a:graphic>
          <a:graphicData uri="http://schemas.openxmlformats.org/drawingml/2006/table">
            <a:tbl>
              <a:tblPr/>
              <a:tblGrid>
                <a:gridCol w="874712">
                  <a:extLst>
                    <a:ext uri="{9D8B030D-6E8A-4147-A177-3AD203B41FA5}">
                      <a16:colId xmlns:a16="http://schemas.microsoft.com/office/drawing/2014/main" val="3597670840"/>
                    </a:ext>
                  </a:extLst>
                </a:gridCol>
                <a:gridCol w="7354888">
                  <a:extLst>
                    <a:ext uri="{9D8B030D-6E8A-4147-A177-3AD203B41FA5}">
                      <a16:colId xmlns:a16="http://schemas.microsoft.com/office/drawing/2014/main" val="3098732894"/>
                    </a:ext>
                  </a:extLst>
                </a:gridCol>
              </a:tblGrid>
              <a:tr h="428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?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Shows a question</a:t>
                      </a:r>
                      <a:endParaRPr kumimoji="0" lang="en-US" alt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056924"/>
                  </a:ext>
                </a:extLst>
              </a:tr>
              <a:tr h="430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!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Shows surprise, shock, humour or excitement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9555172"/>
                  </a:ext>
                </a:extLst>
              </a:tr>
              <a:tr h="430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Shows words are missing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6080252"/>
                  </a:ext>
                </a:extLst>
              </a:tr>
              <a:tr h="428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 )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Used around an aside, or less important point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2200095"/>
                  </a:ext>
                </a:extLst>
              </a:tr>
              <a:tr h="760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Sometimes used informally to show a pause, or to link two words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1231781"/>
                  </a:ext>
                </a:extLst>
              </a:tr>
              <a:tr h="430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‘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Shows possession or a missing letter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854855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>
            <a:extLst>
              <a:ext uri="{FF2B5EF4-FFF2-40B4-BE49-F238E27FC236}">
                <a16:creationId xmlns:a16="http://schemas.microsoft.com/office/drawing/2014/main" id="{7705FB55-58EE-1766-2D05-D0F1E2088C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Questions: Language</a:t>
            </a:r>
            <a:endParaRPr lang="en-US" altLang="en-US" b="1"/>
          </a:p>
        </p:txBody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A8072CB7-BDF7-5767-4B37-7210EBAD48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3600"/>
              <a:t>Focus – showing you understand how a writer uses language for effect.</a:t>
            </a:r>
          </a:p>
          <a:p>
            <a:pPr>
              <a:lnSpc>
                <a:spcPct val="90000"/>
              </a:lnSpc>
            </a:pPr>
            <a:r>
              <a:rPr lang="en-GB" altLang="en-US" sz="3700"/>
              <a:t>Explain and comment on words / sentences and why a writer has chosen them</a:t>
            </a:r>
          </a:p>
          <a:p>
            <a:pPr lvl="1">
              <a:lnSpc>
                <a:spcPct val="90000"/>
              </a:lnSpc>
            </a:pPr>
            <a:r>
              <a:rPr lang="en-GB" altLang="en-US" sz="3600"/>
              <a:t>E.g. </a:t>
            </a:r>
            <a:r>
              <a:rPr lang="en-GB" altLang="en-US" sz="3600" b="1" i="1"/>
              <a:t>shrouded – covered up, hidden, a link with death</a:t>
            </a:r>
            <a:endParaRPr lang="en-GB" altLang="en-US" sz="3600"/>
          </a:p>
          <a:p>
            <a:pPr lvl="1">
              <a:lnSpc>
                <a:spcPct val="90000"/>
              </a:lnSpc>
            </a:pPr>
            <a:endParaRPr lang="en-US" altLang="en-US" sz="2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2A6C03B8-9731-01E8-803F-BA74708E72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Questions: supporting an answer  </a:t>
            </a:r>
            <a:endParaRPr lang="en-US" altLang="en-US" b="1"/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530DB8C1-4239-FF8A-AD4A-83FCA76639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/>
              <a:t>Some questions need an explanation or a comment which </a:t>
            </a:r>
            <a:r>
              <a:rPr lang="en-GB" altLang="en-US" b="1" i="1"/>
              <a:t>MUST </a:t>
            </a:r>
            <a:r>
              <a:rPr lang="en-GB" altLang="en-US"/>
              <a:t>be supported by a quote.</a:t>
            </a:r>
          </a:p>
          <a:p>
            <a:pPr lvl="1">
              <a:lnSpc>
                <a:spcPct val="90000"/>
              </a:lnSpc>
            </a:pPr>
            <a:r>
              <a:rPr lang="en-GB" altLang="en-US"/>
              <a:t>E.g. explain </a:t>
            </a:r>
            <a:r>
              <a:rPr lang="en-GB" altLang="en-US" b="1"/>
              <a:t>two different</a:t>
            </a:r>
            <a:r>
              <a:rPr lang="en-GB" altLang="en-US"/>
              <a:t> ways a negative impression is given and </a:t>
            </a:r>
            <a:r>
              <a:rPr lang="en-GB" altLang="en-US" b="1"/>
              <a:t>support</a:t>
            </a:r>
            <a:r>
              <a:rPr lang="en-GB" altLang="en-US"/>
              <a:t> each answer with a </a:t>
            </a:r>
            <a:r>
              <a:rPr lang="en-GB" altLang="en-US" b="1"/>
              <a:t>quotation</a:t>
            </a:r>
            <a:r>
              <a:rPr lang="en-GB" altLang="en-US"/>
              <a:t>.</a:t>
            </a:r>
          </a:p>
          <a:p>
            <a:pPr lvl="1">
              <a:lnSpc>
                <a:spcPct val="90000"/>
              </a:lnSpc>
            </a:pPr>
            <a:r>
              <a:rPr lang="en-GB" altLang="en-US" b="1"/>
              <a:t>This needs</a:t>
            </a:r>
            <a:r>
              <a:rPr lang="en-GB" altLang="en-US"/>
              <a:t>: 2 impression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/>
              <a:t>			        2 quotes		</a:t>
            </a:r>
          </a:p>
          <a:p>
            <a:pPr>
              <a:lnSpc>
                <a:spcPct val="90000"/>
              </a:lnSpc>
            </a:pPr>
            <a:r>
              <a:rPr lang="en-GB" altLang="en-US"/>
              <a:t>MAKE SURE YOU KNOW WHAT THE QUESTION IS ASKING!!!</a:t>
            </a:r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>
            <a:extLst>
              <a:ext uri="{FF2B5EF4-FFF2-40B4-BE49-F238E27FC236}">
                <a16:creationId xmlns:a16="http://schemas.microsoft.com/office/drawing/2014/main" id="{1C526761-BD1D-AB12-CF9C-DBCD4586B2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Questions: Big questions	</a:t>
            </a:r>
            <a:endParaRPr lang="en-US" altLang="en-US" b="1"/>
          </a:p>
        </p:txBody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CE1AB6B5-E30D-A035-87F4-5550C0C10A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3500"/>
              <a:t>2 big questions in the paper</a:t>
            </a:r>
          </a:p>
          <a:p>
            <a:r>
              <a:rPr lang="en-GB" altLang="en-US" sz="3500"/>
              <a:t>Worth – 5 marks each</a:t>
            </a:r>
          </a:p>
          <a:p>
            <a:r>
              <a:rPr lang="en-GB" altLang="en-US" sz="3500"/>
              <a:t>1 = bullet points to guide you</a:t>
            </a:r>
          </a:p>
          <a:p>
            <a:r>
              <a:rPr lang="en-GB" altLang="en-US" sz="3500"/>
              <a:t>1 = doesn’t give bullet points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5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0845C4B1-FF4A-021D-A5E6-E58163439F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Questions: Big questions</a:t>
            </a:r>
            <a:endParaRPr lang="en-US" altLang="en-US" b="1"/>
          </a:p>
        </p:txBody>
      </p:sp>
      <p:sp>
        <p:nvSpPr>
          <p:cNvPr id="104452" name="Rectangle 4">
            <a:extLst>
              <a:ext uri="{FF2B5EF4-FFF2-40B4-BE49-F238E27FC236}">
                <a16:creationId xmlns:a16="http://schemas.microsoft.com/office/drawing/2014/main" id="{C3006821-9ACD-F1B9-F4DD-22FF7DE9B8F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457200" indent="-457200"/>
            <a:r>
              <a:rPr lang="en-GB" altLang="en-US" sz="3200" b="1"/>
              <a:t>Bullet Pointed:</a:t>
            </a:r>
          </a:p>
          <a:p>
            <a:pPr marL="457200" indent="-457200"/>
            <a:r>
              <a:rPr lang="en-GB" altLang="en-US" sz="3200"/>
              <a:t>MUST write about ALL  bullet points</a:t>
            </a:r>
          </a:p>
          <a:p>
            <a:pPr marL="457200" indent="-457200"/>
            <a:r>
              <a:rPr lang="en-GB" altLang="en-US" sz="3200"/>
              <a:t>1 bullet point = </a:t>
            </a:r>
          </a:p>
          <a:p>
            <a:pPr marL="457200" indent="-457200">
              <a:buFont typeface="Wingdings" panose="05000000000000000000" pitchFamily="2" charset="2"/>
              <a:buNone/>
            </a:pPr>
            <a:r>
              <a:rPr lang="en-GB" altLang="en-US" sz="3200"/>
              <a:t>	1 paragraph</a:t>
            </a:r>
          </a:p>
          <a:p>
            <a:pPr marL="457200" indent="-457200"/>
            <a:r>
              <a:rPr lang="en-GB" altLang="en-US" sz="3200"/>
              <a:t>PEE in every paragraph</a:t>
            </a:r>
            <a:endParaRPr lang="en-US" altLang="en-US" sz="3200"/>
          </a:p>
        </p:txBody>
      </p:sp>
      <p:sp>
        <p:nvSpPr>
          <p:cNvPr id="104453" name="Rectangle 5">
            <a:extLst>
              <a:ext uri="{FF2B5EF4-FFF2-40B4-BE49-F238E27FC236}">
                <a16:creationId xmlns:a16="http://schemas.microsoft.com/office/drawing/2014/main" id="{9FA24ADC-D96E-2D3F-3E6B-E906CF86262E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altLang="en-US" sz="3000" b="1"/>
              <a:t>Non-bullet Pointed:</a:t>
            </a:r>
          </a:p>
          <a:p>
            <a:r>
              <a:rPr lang="en-GB" altLang="en-US" sz="3000"/>
              <a:t>Here you are on your own</a:t>
            </a:r>
          </a:p>
          <a:p>
            <a:r>
              <a:rPr lang="en-GB" altLang="en-US" sz="3000"/>
              <a:t>Think very carefully about how the writer has used language</a:t>
            </a:r>
          </a:p>
          <a:p>
            <a:r>
              <a:rPr lang="en-GB" altLang="en-US" sz="3200"/>
              <a:t>PEE</a:t>
            </a:r>
            <a:endParaRPr lang="en-US" altLang="en-US" sz="30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65063127-5DB6-BE48-2C4E-AD0D69843F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And Finally:</a:t>
            </a:r>
            <a:endParaRPr lang="en-US" altLang="en-US" b="1"/>
          </a:p>
        </p:txBody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22C5101A-A632-DF4E-2CB2-A6E3B488DC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endParaRPr lang="en-GB" altLang="en-US" sz="5000"/>
          </a:p>
          <a:p>
            <a:pPr algn="ctr">
              <a:buFont typeface="Wingdings" panose="05000000000000000000" pitchFamily="2" charset="2"/>
              <a:buNone/>
            </a:pPr>
            <a:r>
              <a:rPr lang="en-GB" altLang="en-US" sz="5000"/>
              <a:t>Don’t panic!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GB" altLang="en-US" sz="5000"/>
              <a:t>Do your best!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GB" altLang="en-US" sz="5000"/>
              <a:t>and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GB" altLang="en-US" sz="5000"/>
              <a:t>Good luck!</a:t>
            </a:r>
          </a:p>
          <a:p>
            <a:pPr algn="ctr">
              <a:buFont typeface="Wingdings" panose="05000000000000000000" pitchFamily="2" charset="2"/>
              <a:buNone/>
            </a:pPr>
            <a:endParaRPr lang="en-US" altLang="en-US" sz="50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Text Box 2">
            <a:extLst>
              <a:ext uri="{FF2B5EF4-FFF2-40B4-BE49-F238E27FC236}">
                <a16:creationId xmlns:a16="http://schemas.microsoft.com/office/drawing/2014/main" id="{D13EBB94-797B-A6F0-124E-1A2C80CD5E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2400"/>
              <a:t>This powerpoint was kindly donated to </a:t>
            </a:r>
            <a:r>
              <a:rPr lang="en-GB" altLang="en-US" sz="2400">
                <a:hlinkClick r:id="rId3"/>
              </a:rPr>
              <a:t>www.worldofteaching.com</a:t>
            </a:r>
            <a:endParaRPr lang="en-GB" altLang="en-US" sz="2400"/>
          </a:p>
          <a:p>
            <a:endParaRPr lang="en-GB" altLang="en-US" sz="2400"/>
          </a:p>
          <a:p>
            <a:endParaRPr lang="en-GB" altLang="en-US" sz="2400"/>
          </a:p>
          <a:p>
            <a:endParaRPr lang="en-GB" altLang="en-US" sz="2400"/>
          </a:p>
          <a:p>
            <a:endParaRPr lang="en-GB" altLang="en-US" sz="2400"/>
          </a:p>
          <a:p>
            <a:r>
              <a:rPr lang="en-GB" altLang="en-US" sz="2400">
                <a:hlinkClick r:id="rId3"/>
              </a:rPr>
              <a:t>http://www.worldofteaching.com</a:t>
            </a:r>
            <a:r>
              <a:rPr lang="en-GB" altLang="en-US" sz="2400"/>
              <a:t> is home to over a thousand powerpoints submitted by teachers. This is a completely free site and requires no registration. Please visit and I hope it will help in your teaching.</a:t>
            </a:r>
            <a:endParaRPr lang="en-US" altLang="en-US" sz="240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8D7CCBFE-09E5-E201-6C17-B15C5C957E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What We’ll Look At:</a:t>
            </a:r>
            <a:endParaRPr lang="en-US" altLang="en-US" b="1"/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D4AFAB23-04A7-998F-1FBD-DA4A333B0A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600" b="1"/>
              <a:t>Timing </a:t>
            </a:r>
          </a:p>
          <a:p>
            <a:r>
              <a:rPr lang="en-US" altLang="en-US" sz="3600" b="1"/>
              <a:t>Text Types </a:t>
            </a:r>
          </a:p>
          <a:p>
            <a:r>
              <a:rPr lang="en-US" altLang="en-US" sz="3600" b="1"/>
              <a:t>Finding Information  </a:t>
            </a:r>
          </a:p>
          <a:p>
            <a:r>
              <a:rPr lang="en-GB" altLang="en-US" sz="3600" b="1"/>
              <a:t>Questions</a:t>
            </a:r>
            <a:r>
              <a:rPr lang="en-GB" altLang="en-US" b="1"/>
              <a:t> </a:t>
            </a:r>
            <a:endParaRPr lang="en-US" altLang="en-US" b="1"/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C846CDEF-F11B-97C7-C072-FDB2C3A3D8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Timing:</a:t>
            </a:r>
            <a:endParaRPr lang="en-US" altLang="en-US"/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82AADE83-C843-C903-B1CD-0B738EA7CD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500" b="1"/>
              <a:t>1 hour and 15 minutes</a:t>
            </a:r>
            <a:r>
              <a:rPr lang="en-US" altLang="en-US" sz="3500"/>
              <a:t> (15 mins reading time)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500"/>
          </a:p>
          <a:p>
            <a:r>
              <a:rPr lang="en-US" altLang="en-US" sz="3500"/>
              <a:t>Spend </a:t>
            </a:r>
            <a:r>
              <a:rPr lang="en-US" altLang="en-US" sz="3500" b="1"/>
              <a:t>about 20 minutes answering the questions on each text</a:t>
            </a:r>
            <a:r>
              <a:rPr lang="en-US" altLang="en-US" sz="350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9D4C8C6F-4933-D042-8AE3-3FA1627D75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Text Types:</a:t>
            </a:r>
            <a:endParaRPr lang="en-US" altLang="en-US" b="1"/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9F8F0730-FD7C-955D-8797-556B4CC8B8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600" b="1"/>
              <a:t>Three extracts</a:t>
            </a:r>
            <a:r>
              <a:rPr lang="en-US" altLang="en-US" sz="3600"/>
              <a:t> will come from different GENRES or FORMS. </a:t>
            </a:r>
          </a:p>
          <a:p>
            <a:r>
              <a:rPr lang="en-US" altLang="en-US" sz="3600" b="1"/>
              <a:t>Including</a:t>
            </a:r>
            <a:r>
              <a:rPr lang="en-US" altLang="en-US" sz="3600"/>
              <a:t> – fiction, non-fiction, pre-Twentieth Century. </a:t>
            </a:r>
          </a:p>
          <a:p>
            <a:r>
              <a:rPr lang="en-US" altLang="en-US" sz="3600" b="1"/>
              <a:t>May include</a:t>
            </a:r>
            <a:r>
              <a:rPr lang="en-US" altLang="en-US" sz="3600"/>
              <a:t> - leaflet, story, historical writing, article, informative or persuasive writing, letter or part of an autobiography.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D76CE51E-85F2-FBC7-DE85-A3FA16E65C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Text Types:</a:t>
            </a:r>
            <a:endParaRPr lang="en-US" altLang="en-US" b="1"/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E60183ED-525E-F025-F50D-004C3A8B04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600" b="1"/>
              <a:t>You need to decide:</a:t>
            </a:r>
            <a:r>
              <a:rPr lang="en-US" altLang="en-US" sz="3600"/>
              <a:t> </a:t>
            </a:r>
          </a:p>
          <a:p>
            <a:r>
              <a:rPr lang="en-US" altLang="en-US" sz="3600"/>
              <a:t>What type of text is it? </a:t>
            </a:r>
            <a:r>
              <a:rPr lang="en-US" altLang="en-US" sz="3600" b="1"/>
              <a:t>(text type)</a:t>
            </a:r>
            <a:r>
              <a:rPr lang="en-US" altLang="en-US" sz="3600"/>
              <a:t> </a:t>
            </a:r>
          </a:p>
          <a:p>
            <a:r>
              <a:rPr lang="en-US" altLang="en-US" sz="3600"/>
              <a:t>Why was it written? </a:t>
            </a:r>
            <a:r>
              <a:rPr lang="en-US" altLang="en-US" sz="3600" b="1"/>
              <a:t>(purpose)</a:t>
            </a:r>
            <a:r>
              <a:rPr lang="en-US" altLang="en-US" sz="3600"/>
              <a:t> </a:t>
            </a:r>
          </a:p>
          <a:p>
            <a:r>
              <a:rPr lang="en-US" altLang="en-US" sz="3600"/>
              <a:t>Who was it written for? </a:t>
            </a:r>
            <a:r>
              <a:rPr lang="en-US" altLang="en-US" sz="3600" b="1"/>
              <a:t>(target audience)</a:t>
            </a:r>
            <a:endParaRPr lang="en-US" altLang="en-US" sz="3600"/>
          </a:p>
          <a:p>
            <a:r>
              <a:rPr lang="en-US" altLang="en-US" sz="3600"/>
              <a:t>These affect the </a:t>
            </a:r>
            <a:r>
              <a:rPr lang="en-US" altLang="en-US" sz="3600" b="1"/>
              <a:t>content</a:t>
            </a:r>
            <a:r>
              <a:rPr lang="en-US" altLang="en-US" sz="3600"/>
              <a:t> and </a:t>
            </a:r>
            <a:r>
              <a:rPr lang="en-US" altLang="en-US" sz="3600" b="1"/>
              <a:t>style</a:t>
            </a:r>
            <a:r>
              <a:rPr lang="en-US" altLang="en-US" sz="3600"/>
              <a:t> of the text.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1F402728-8DB0-A172-8D25-1AD930249A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Finding Information:</a:t>
            </a:r>
            <a:endParaRPr lang="en-US" altLang="en-US" b="1"/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F14247DA-665B-10A0-52FB-BF70188596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000" b="1"/>
              <a:t>Firstly</a:t>
            </a:r>
            <a:r>
              <a:rPr lang="en-US" altLang="en-US" sz="3000"/>
              <a:t> - read the text really carefully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000"/>
          </a:p>
          <a:p>
            <a:r>
              <a:rPr lang="en-US" altLang="en-US" sz="3000" b="1"/>
              <a:t>Secondly </a:t>
            </a:r>
            <a:r>
              <a:rPr lang="en-US" altLang="en-US" sz="3000"/>
              <a:t>- read question to make sure you understand exactly what it's asking you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000"/>
          </a:p>
          <a:p>
            <a:r>
              <a:rPr lang="en-US" altLang="en-US" sz="3000" b="1"/>
              <a:t>Thirdly </a:t>
            </a:r>
            <a:r>
              <a:rPr lang="en-US" altLang="en-US" sz="3000"/>
              <a:t>- use skimming and scanning skills to home in on the information, and write it down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52EC2B9E-CB70-0EC5-4EAC-A6FE468645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6500" b="1"/>
              <a:t>PEE:</a:t>
            </a:r>
            <a:endParaRPr lang="en-US" altLang="en-US" sz="6500" b="1"/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D7D7C3EE-72B9-F917-9C2B-B809D43DDC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5500" b="1"/>
              <a:t>P</a:t>
            </a:r>
            <a:r>
              <a:rPr lang="en-US" altLang="en-US" sz="4600"/>
              <a:t>oint</a:t>
            </a:r>
            <a:br>
              <a:rPr lang="en-US" altLang="en-US" sz="4600"/>
            </a:br>
            <a:endParaRPr lang="en-US" altLang="en-US" sz="460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5500" b="1"/>
              <a:t>E</a:t>
            </a:r>
            <a:r>
              <a:rPr lang="en-US" altLang="en-US" sz="4600"/>
              <a:t>vidence (a quotation) and</a:t>
            </a:r>
            <a:br>
              <a:rPr lang="en-US" altLang="en-US" sz="4600"/>
            </a:br>
            <a:endParaRPr lang="en-US" altLang="en-US" sz="460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5500" b="1"/>
              <a:t>E</a:t>
            </a:r>
            <a:r>
              <a:rPr lang="en-US" altLang="en-US" sz="4600"/>
              <a:t>xplanation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96463F20-4271-FD3C-1A08-8FEB36CDEE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PEE: Connectives</a:t>
            </a:r>
            <a:endParaRPr lang="en-US" altLang="en-US" b="1"/>
          </a:p>
        </p:txBody>
      </p:sp>
      <p:sp>
        <p:nvSpPr>
          <p:cNvPr id="84997" name="Rectangle 5">
            <a:extLst>
              <a:ext uri="{FF2B5EF4-FFF2-40B4-BE49-F238E27FC236}">
                <a16:creationId xmlns:a16="http://schemas.microsoft.com/office/drawing/2014/main" id="{86B1C8F8-10C2-641D-FAAE-B51DB4C47A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3400" b="1"/>
              <a:t>Arguing an idea:</a:t>
            </a:r>
            <a:r>
              <a:rPr lang="en-US" altLang="en-US" sz="3200" b="1"/>
              <a:t>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200" b="1"/>
          </a:p>
          <a:p>
            <a:r>
              <a:rPr lang="en-US" altLang="en-US" sz="3200"/>
              <a:t>However... therefore... because... but... and... furthermore.. also... in addition... then... as well as... next... whereas... in contrast... later... at first... similarly...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C85932F3-A1D5-1B77-1B26-C80DB82573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PEE: Connectives</a:t>
            </a:r>
            <a:endParaRPr lang="en-US" altLang="en-US" b="1"/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7C789CB3-8667-CCCD-5101-B663F1BCD6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3400" b="1"/>
              <a:t>Explaining an idea: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400" b="1"/>
          </a:p>
          <a:p>
            <a:r>
              <a:rPr lang="en-US" altLang="en-US" sz="3200"/>
              <a:t>This implies... this suggests... which gives the impression that... this shows... this clearly shows... possibly... perhaps... this indicates that... obviously... this conveys to the reader that...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210</TotalTime>
  <Words>634</Words>
  <Application>Microsoft Office PowerPoint</Application>
  <PresentationFormat>On-screen Show (4:3)</PresentationFormat>
  <Paragraphs>117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Times New Roman</vt:lpstr>
      <vt:lpstr>Wingdings</vt:lpstr>
      <vt:lpstr>Layers</vt:lpstr>
      <vt:lpstr>SATs</vt:lpstr>
      <vt:lpstr>What We’ll Look At:</vt:lpstr>
      <vt:lpstr>Timing:</vt:lpstr>
      <vt:lpstr>Text Types:</vt:lpstr>
      <vt:lpstr>Text Types:</vt:lpstr>
      <vt:lpstr>Finding Information:</vt:lpstr>
      <vt:lpstr>PEE:</vt:lpstr>
      <vt:lpstr>PEE: Connectives</vt:lpstr>
      <vt:lpstr>PEE: Connectives</vt:lpstr>
      <vt:lpstr>Punctuation:</vt:lpstr>
      <vt:lpstr>Punctuation:</vt:lpstr>
      <vt:lpstr>Questions: Language</vt:lpstr>
      <vt:lpstr>Questions: supporting an answer  </vt:lpstr>
      <vt:lpstr>Questions: Big questions </vt:lpstr>
      <vt:lpstr>Questions: Big questions</vt:lpstr>
      <vt:lpstr>And Finally: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SATs</dc:title>
  <dc:creator>Andrea Lownes</dc:creator>
  <cp:lastModifiedBy>Nayan GRIFFITHS</cp:lastModifiedBy>
  <cp:revision>9</cp:revision>
  <dcterms:created xsi:type="dcterms:W3CDTF">2005-04-25T10:17:29Z</dcterms:created>
  <dcterms:modified xsi:type="dcterms:W3CDTF">2023-03-21T15:26:11Z</dcterms:modified>
</cp:coreProperties>
</file>