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2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93BB2C29-463F-61C4-5FEF-901064174A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5316A018-03C6-05EF-8BEF-375F97E6AFB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55CE9B9B-DD09-E3B2-A28F-0B5593BB6F6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8BEDB411-0A99-A7BB-105D-5B63811697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8550" name="Rectangle 6">
            <a:extLst>
              <a:ext uri="{FF2B5EF4-FFF2-40B4-BE49-F238E27FC236}">
                <a16:creationId xmlns:a16="http://schemas.microsoft.com/office/drawing/2014/main" id="{2B6CDE47-A24F-21B2-CA7E-3EB35CDA452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08551" name="Rectangle 7">
            <a:extLst>
              <a:ext uri="{FF2B5EF4-FFF2-40B4-BE49-F238E27FC236}">
                <a16:creationId xmlns:a16="http://schemas.microsoft.com/office/drawing/2014/main" id="{C4BF1294-B1B3-D994-A120-CC7E2915BD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7F513F-C104-4AD0-8096-74B2A38D082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B196784-5E7B-FE39-7563-9454B6378F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D76BEE-4F08-45A7-9272-075833E1BA1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544EEA41-1655-7299-21B4-DC0AAEB4F8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3A1EDA91-97DD-2C1D-85B2-EB325CA84B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31CAEAD-F6D1-8AC0-4373-60756ADADF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6F190-8041-41A9-B808-3628CCB7F12E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1D999DEE-18A4-E0A4-909E-D8122A9DF4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8E3DD9BB-0E09-8024-B6CF-05AA65B207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D7C5A63-161F-E627-5363-5C128B403B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991AD-5A71-43A2-95C4-F0F0AF3930C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E81AF4B4-320D-4021-5FD0-DC278D83430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C8B149DC-5918-AC99-51D1-5EBAEC2EB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7A00C98-705E-20E6-8F21-17333B852D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5BCA34-E9DD-4AD4-88A0-FFAAA06B566F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C4B9B1B6-B7A1-B85B-EB71-4C4CF6FD38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65A9FA12-1C18-F3B8-19A5-DFA8729E20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8AFAA2-CF94-E63A-EBB9-1B2B280AEF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91A6A2-256C-48E9-8E35-84FC19AFB984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1EBCF263-8ADF-75C1-BC15-B4CFB1610D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88FD5E68-D886-F1EB-CC96-7A21073CDE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2C4CD67-FBDC-F1E9-0150-9A64C7D12D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DAB3CC-9DAC-4CC8-85A0-30C1C56BA47F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13666" name="Rectangle 2">
            <a:extLst>
              <a:ext uri="{FF2B5EF4-FFF2-40B4-BE49-F238E27FC236}">
                <a16:creationId xmlns:a16="http://schemas.microsoft.com/office/drawing/2014/main" id="{C5096039-0CEE-98F3-ED5F-538CEA6237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B9241637-48CB-5BB9-DA97-11AEF0CB3C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B1AE685-5D71-9D12-1D8D-CD18A0EB45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EDC1C0-2382-458D-8DC2-5D9B5795C375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50F260CA-7270-236E-C207-B96ABB7E555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092F4167-1CA8-B09B-CBD5-80B152CEF4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1D0603A-A06E-513D-D332-2EC22A49D5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5509C9-DC4B-485A-ADF6-24B5B0DEFA07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3F7C36CC-FE1A-7995-8B7F-CAD3D67E92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2E93ED36-F6EE-BBCD-B7D4-63FE062246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7AA8F66-4B0A-224A-B0A9-98DA3FB741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00F2D-D844-4991-8698-034C132E21BF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E6B274CC-C4D6-7988-7824-FF4780A1B8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AC11BFAD-FA7F-2C5D-7F75-D4B77431B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56C826B-41A3-F01E-A370-634BAE1C9A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E9251-A06B-488B-8AB8-7918795697E3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FACCBBFF-5F1D-F501-99E9-54EB01017A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67B41EF9-1448-801A-5A19-4ACDEE24B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6" name="Group 2">
            <a:extLst>
              <a:ext uri="{FF2B5EF4-FFF2-40B4-BE49-F238E27FC236}">
                <a16:creationId xmlns:a16="http://schemas.microsoft.com/office/drawing/2014/main" id="{04C0AA98-2EE9-CCD6-0246-2B2026BF163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98307" name="Rectangle 3">
              <a:extLst>
                <a:ext uri="{FF2B5EF4-FFF2-40B4-BE49-F238E27FC236}">
                  <a16:creationId xmlns:a16="http://schemas.microsoft.com/office/drawing/2014/main" id="{7D2C04F6-EE0F-ACA4-F3BC-37543C9E45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8308" name="Group 4">
              <a:extLst>
                <a:ext uri="{FF2B5EF4-FFF2-40B4-BE49-F238E27FC236}">
                  <a16:creationId xmlns:a16="http://schemas.microsoft.com/office/drawing/2014/main" id="{B99A4901-5E93-8B7B-EF0E-E01876E4BA7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98309" name="Rectangle 5">
                <a:extLst>
                  <a:ext uri="{FF2B5EF4-FFF2-40B4-BE49-F238E27FC236}">
                    <a16:creationId xmlns:a16="http://schemas.microsoft.com/office/drawing/2014/main" id="{21DB580C-D62E-386D-D3FB-51D5D4E7E49B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0" name="Rectangle 6">
                <a:extLst>
                  <a:ext uri="{FF2B5EF4-FFF2-40B4-BE49-F238E27FC236}">
                    <a16:creationId xmlns:a16="http://schemas.microsoft.com/office/drawing/2014/main" id="{DC87B3E8-9E52-7685-5E74-80501DC5A8F4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1" name="Line 7">
                <a:extLst>
                  <a:ext uri="{FF2B5EF4-FFF2-40B4-BE49-F238E27FC236}">
                    <a16:creationId xmlns:a16="http://schemas.microsoft.com/office/drawing/2014/main" id="{DAC6AC10-847A-D64F-25D2-A29EC1DF63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8312" name="Group 8">
              <a:extLst>
                <a:ext uri="{FF2B5EF4-FFF2-40B4-BE49-F238E27FC236}">
                  <a16:creationId xmlns:a16="http://schemas.microsoft.com/office/drawing/2014/main" id="{D4261BE8-BB67-7C7B-0DB5-42A476A04B6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98313" name="Rectangle 9">
                <a:extLst>
                  <a:ext uri="{FF2B5EF4-FFF2-40B4-BE49-F238E27FC236}">
                    <a16:creationId xmlns:a16="http://schemas.microsoft.com/office/drawing/2014/main" id="{4F45092D-3A8D-7F73-CE07-D10D8E106A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4" name="Line 10">
                <a:extLst>
                  <a:ext uri="{FF2B5EF4-FFF2-40B4-BE49-F238E27FC236}">
                    <a16:creationId xmlns:a16="http://schemas.microsoft.com/office/drawing/2014/main" id="{16731BB7-4620-5781-DB0B-7E093AA841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8315" name="Rectangle 11">
            <a:extLst>
              <a:ext uri="{FF2B5EF4-FFF2-40B4-BE49-F238E27FC236}">
                <a16:creationId xmlns:a16="http://schemas.microsoft.com/office/drawing/2014/main" id="{4AAC6D3B-1ECC-B7F1-CAB9-A3C32E0C0B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8316" name="Rectangle 12">
            <a:extLst>
              <a:ext uri="{FF2B5EF4-FFF2-40B4-BE49-F238E27FC236}">
                <a16:creationId xmlns:a16="http://schemas.microsoft.com/office/drawing/2014/main" id="{97A4DAD1-9434-F42F-C844-06F388C0D88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8317" name="Rectangle 13">
            <a:extLst>
              <a:ext uri="{FF2B5EF4-FFF2-40B4-BE49-F238E27FC236}">
                <a16:creationId xmlns:a16="http://schemas.microsoft.com/office/drawing/2014/main" id="{961B3921-4E5C-E0D2-5222-1716D375B90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8318" name="Rectangle 14">
            <a:extLst>
              <a:ext uri="{FF2B5EF4-FFF2-40B4-BE49-F238E27FC236}">
                <a16:creationId xmlns:a16="http://schemas.microsoft.com/office/drawing/2014/main" id="{00682C8F-8D48-D790-E766-E512452D15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8319" name="Rectangle 15">
            <a:extLst>
              <a:ext uri="{FF2B5EF4-FFF2-40B4-BE49-F238E27FC236}">
                <a16:creationId xmlns:a16="http://schemas.microsoft.com/office/drawing/2014/main" id="{E63A0295-B7CF-3DEB-EC10-0A7726A94FB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17586F-B739-4ED5-A3AA-BA7BDAC7F8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C979C-23E2-7BF8-6BC7-00ADC534E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628928-F6BA-A277-EE60-C4920664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8A5D7-70FA-2AF8-0A16-73A84CB3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C07FC-E655-72C4-EC01-D38308E9D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15E78-6896-CD59-5885-85DB2E766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27647-AB57-4BD7-BD93-2A5FAD6109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9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3BC1CD-5396-4AA1-2313-DB7135B62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2798-7F9F-BC0C-3B8B-E92DEA4BC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EA8B3-4AD0-B70F-669D-809FEF25D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1B4E-7BBC-6876-218A-5E134616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20713-BCE4-00EB-BD90-43E78EFD4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6EB8-6D1D-4A35-80AF-1E206CA32F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98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C2FC-E753-6F7D-833D-435AC6737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17F43-3CD2-C85A-1069-5914DA25A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C9FD7-C38F-987D-068C-15801222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87B83-988E-F5A4-7D23-D8B2391A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3875E-D752-7EEE-DDB0-638E6292E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E5E15-C598-40DE-B43F-475706A67B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36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EB96A-7344-64F4-B6FE-9562079AF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2ABB0-E09F-6E84-2E28-E6BFCFAC7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714EF-6B9E-5117-B543-B83B1EAF8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4F2F9-534D-C45A-EEBC-172D418C5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F200D-F3FF-01EF-358E-2A1A9BDE3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C801C-4C22-4323-A5AC-BC48FBDB10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51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836A6-AE67-96E0-93D9-CE4EEF017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31324-CBDA-AA8D-5367-D03982078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B91F4-55E6-57A7-164E-CC21840CD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E0818-050E-194E-D698-8B6BAE483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06575-0FF3-AFA4-3215-26CD88C06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171AF-226A-8177-6398-86018D0B4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4BC14-1B64-47C4-AA94-9D7415C605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566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6DF29-E07F-4640-6915-2BA4EB008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D0CE1-9C13-1107-4A9C-B145B6004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863BF8-6A5A-F5EB-F083-FF6941604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05E721-D12A-099F-F42D-82E268252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DC89FB-D3BF-3434-2287-6493C7249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02B6AF-5AFD-30C6-3B49-0FBFA0ACA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8BF973-EAF8-7867-3058-403882B1B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8FEC7E-20B9-89DE-F2AA-F0CAF9328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13A7F-F7F2-4499-A0C3-4F404CD7CF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86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055F6-3698-37FA-5695-F5954030E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5BB36-8BD4-D60B-63DB-94779175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F6342-8F80-4D4B-B140-35BCDADEF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F18EE7-0E9C-D46D-04C2-3F02242B1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7AEBD-61F5-4117-9C7F-0D4FF7D6ED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996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E14411-E0A2-8F4C-344E-D6A486AC2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0029D-05D7-A87E-AC56-3874816D4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34E20D-14EC-3D93-40B6-49A288FA7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97D4D-B59E-4313-8DEF-216CC79B93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88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BD009-47F0-314B-AA5C-13E8682C8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BC8F7-4C6A-C068-248E-63AB4A626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3428B6-41DF-9709-AF06-CE2365FBA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E51BB-8D2B-570B-83A9-5ADF33F13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C8630-9909-1532-9563-C1591CCE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25C82-6645-6B09-19EE-EC65EBAB6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03C35-3523-4A1E-AAFB-097BB835FA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0634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2D8D5-AEBA-B4E1-F869-A178ACD83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0D64AB-33DF-D36A-2CD4-5BE984F96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CBDAC5-588B-F039-06C1-BB667093D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5BA05-6285-B931-10F5-61BC36984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BB81C-A1D4-81FE-416D-CAAD1EEC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F0EB75-C864-D7F1-F765-1A9202D41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334F-3629-4387-8014-93A31B821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53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282" name="Group 2">
            <a:extLst>
              <a:ext uri="{FF2B5EF4-FFF2-40B4-BE49-F238E27FC236}">
                <a16:creationId xmlns:a16="http://schemas.microsoft.com/office/drawing/2014/main" id="{9BC87DDF-F36D-5636-5860-9A8892B794A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97283" name="Rectangle 3">
              <a:extLst>
                <a:ext uri="{FF2B5EF4-FFF2-40B4-BE49-F238E27FC236}">
                  <a16:creationId xmlns:a16="http://schemas.microsoft.com/office/drawing/2014/main" id="{749A2F6E-3A31-B709-E973-652F0535F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7284" name="Group 4">
              <a:extLst>
                <a:ext uri="{FF2B5EF4-FFF2-40B4-BE49-F238E27FC236}">
                  <a16:creationId xmlns:a16="http://schemas.microsoft.com/office/drawing/2014/main" id="{2914D3D1-8BBD-CF66-2A16-704D5DEBA5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97285" name="Rectangle 5">
                <a:extLst>
                  <a:ext uri="{FF2B5EF4-FFF2-40B4-BE49-F238E27FC236}">
                    <a16:creationId xmlns:a16="http://schemas.microsoft.com/office/drawing/2014/main" id="{53B8D70D-8EEB-06C9-F24D-592AC5931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286" name="Line 6">
                <a:extLst>
                  <a:ext uri="{FF2B5EF4-FFF2-40B4-BE49-F238E27FC236}">
                    <a16:creationId xmlns:a16="http://schemas.microsoft.com/office/drawing/2014/main" id="{F12E20E8-FDF3-ECA0-EA43-D88797A753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7287" name="Rectangle 7">
            <a:extLst>
              <a:ext uri="{FF2B5EF4-FFF2-40B4-BE49-F238E27FC236}">
                <a16:creationId xmlns:a16="http://schemas.microsoft.com/office/drawing/2014/main" id="{5CE7DA26-6A7A-92F4-2570-C1BAE118D2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7288" name="Rectangle 8">
            <a:extLst>
              <a:ext uri="{FF2B5EF4-FFF2-40B4-BE49-F238E27FC236}">
                <a16:creationId xmlns:a16="http://schemas.microsoft.com/office/drawing/2014/main" id="{4B36CBD5-C8FC-323C-2F03-DCFB713E93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7289" name="Rectangle 9">
            <a:extLst>
              <a:ext uri="{FF2B5EF4-FFF2-40B4-BE49-F238E27FC236}">
                <a16:creationId xmlns:a16="http://schemas.microsoft.com/office/drawing/2014/main" id="{05376271-C0E5-4C2A-0FB2-26142F6E3D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97290" name="Rectangle 10">
            <a:extLst>
              <a:ext uri="{FF2B5EF4-FFF2-40B4-BE49-F238E27FC236}">
                <a16:creationId xmlns:a16="http://schemas.microsoft.com/office/drawing/2014/main" id="{4190609C-14F7-6CF7-AE1A-C234B8223B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97291" name="Rectangle 11">
            <a:extLst>
              <a:ext uri="{FF2B5EF4-FFF2-40B4-BE49-F238E27FC236}">
                <a16:creationId xmlns:a16="http://schemas.microsoft.com/office/drawing/2014/main" id="{FF9246C1-E406-7FF5-9B64-A4AC36F6D15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72732DC-9B3B-4DB3-A60A-9E83EB5FF1A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7292" name="Line 12">
            <a:extLst>
              <a:ext uri="{FF2B5EF4-FFF2-40B4-BE49-F238E27FC236}">
                <a16:creationId xmlns:a16="http://schemas.microsoft.com/office/drawing/2014/main" id="{74E68A41-B562-BB52-CFB3-9ADE0C43D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E1A44C6-533A-911E-ED9B-23EBBD3C589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altLang="en-US" sz="10000" b="1"/>
              <a:t>SATs</a:t>
            </a:r>
            <a:endParaRPr lang="en-US" altLang="en-US" sz="10000" b="1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3DF8D0C-18E8-047F-8862-F509284844C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z="5500" b="1"/>
              <a:t>Shakespeare Paper</a:t>
            </a:r>
            <a:endParaRPr lang="en-US" altLang="en-US" sz="55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>
            <a:extLst>
              <a:ext uri="{FF2B5EF4-FFF2-40B4-BE49-F238E27FC236}">
                <a16:creationId xmlns:a16="http://schemas.microsoft.com/office/drawing/2014/main" id="{270D1403-48C9-5572-6DEA-EAE42B69D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/>
              <a:t>This powerpoint was kindly donated to </a:t>
            </a:r>
            <a:r>
              <a:rPr lang="en-GB" altLang="en-US" sz="2400">
                <a:hlinkClick r:id="rId3"/>
              </a:rPr>
              <a:t>www.worldofteaching.com</a:t>
            </a:r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r>
              <a:rPr lang="en-GB" altLang="en-US" sz="2400">
                <a:hlinkClick r:id="rId3"/>
              </a:rPr>
              <a:t>http://www.worldofteaching.com</a:t>
            </a:r>
            <a:r>
              <a:rPr lang="en-GB" altLang="en-US" sz="2400"/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ECB3E6C-5259-F29E-723E-121434A80C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500" b="1"/>
              <a:t>PEE</a:t>
            </a:r>
            <a:endParaRPr lang="en-US" altLang="en-US" sz="6500" b="1"/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CBD3F558-37C8-0D2B-8826-DB36600AC3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6000" b="1"/>
              <a:t>P</a:t>
            </a:r>
            <a:r>
              <a:rPr lang="en-GB" altLang="en-US" sz="5000"/>
              <a:t>oint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6000" b="1"/>
              <a:t>E</a:t>
            </a:r>
            <a:r>
              <a:rPr lang="en-GB" altLang="en-US" sz="5000"/>
              <a:t>vidence (quote)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6000" b="1"/>
              <a:t>E</a:t>
            </a:r>
            <a:r>
              <a:rPr lang="en-GB" altLang="en-US" sz="5000"/>
              <a:t>xplanation</a:t>
            </a:r>
            <a:endParaRPr lang="en-US" altLang="en-US" sz="5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67701F35-46F5-FDF5-FE3D-C62FA6CAF9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000" b="1"/>
              <a:t>Focuses for exam: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0A868FD5-F8D1-CD36-FBCC-C2EB905DE9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400" b="1"/>
              <a:t>Character and motivation</a:t>
            </a:r>
          </a:p>
          <a:p>
            <a:r>
              <a:rPr lang="en-US" altLang="en-US" sz="3400" b="1"/>
              <a:t>The performance of the play</a:t>
            </a:r>
          </a:p>
          <a:p>
            <a:r>
              <a:rPr lang="en-US" altLang="en-US" sz="3400" b="1"/>
              <a:t>The language of the text</a:t>
            </a:r>
          </a:p>
          <a:p>
            <a:r>
              <a:rPr lang="en-US" altLang="en-US" sz="3400" b="1"/>
              <a:t>Ideas, themes and issues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92CEF333-F0B7-3092-D8F5-D5829E9618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000" b="1"/>
              <a:t>Character and motivation: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8F6D0253-A1DF-22CF-CF32-77FBF06C75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400"/>
              <a:t>The question could ask what we learn about the characters, the reasons for their behaviour and their relationships with each other</a:t>
            </a:r>
          </a:p>
          <a:p>
            <a:r>
              <a:rPr lang="en-US" altLang="en-US" sz="3200">
                <a:latin typeface="MS Mincho" panose="02020609040205080304" pitchFamily="49" charset="-128"/>
              </a:rPr>
              <a:t>E.g. </a:t>
            </a:r>
            <a:r>
              <a:rPr lang="en-US" altLang="en-US" sz="3200" u="sng">
                <a:latin typeface="MS Mincho" panose="02020609040205080304" pitchFamily="49" charset="-128"/>
              </a:rPr>
              <a:t>How</a:t>
            </a:r>
            <a:r>
              <a:rPr lang="en-US" altLang="en-US" sz="3200">
                <a:latin typeface="MS Mincho" panose="02020609040205080304" pitchFamily="49" charset="-128"/>
              </a:rPr>
              <a:t> important is (?) role in these </a:t>
            </a:r>
            <a:r>
              <a:rPr lang="en-US" altLang="en-US" sz="3200" u="sng">
                <a:latin typeface="MS Mincho" panose="02020609040205080304" pitchFamily="49" charset="-128"/>
              </a:rPr>
              <a:t>two</a:t>
            </a:r>
            <a:r>
              <a:rPr lang="en-US" altLang="en-US" sz="3200">
                <a:latin typeface="MS Mincho" panose="02020609040205080304" pitchFamily="49" charset="-128"/>
              </a:rPr>
              <a:t> extracts?</a:t>
            </a:r>
          </a:p>
          <a:p>
            <a:r>
              <a:rPr lang="en-US" altLang="en-US" sz="3200">
                <a:latin typeface="MS Mincho" panose="02020609040205080304" pitchFamily="49" charset="-128"/>
              </a:rPr>
              <a:t>E.g. Show </a:t>
            </a:r>
            <a:r>
              <a:rPr lang="en-US" altLang="en-US" sz="3200" u="sng">
                <a:latin typeface="MS Mincho" panose="02020609040205080304" pitchFamily="49" charset="-128"/>
              </a:rPr>
              <a:t>how and why</a:t>
            </a:r>
            <a:r>
              <a:rPr lang="en-US" altLang="en-US" sz="3200">
                <a:latin typeface="MS Mincho" panose="02020609040205080304" pitchFamily="49" charset="-128"/>
              </a:rPr>
              <a:t> (?) behaviour </a:t>
            </a:r>
            <a:r>
              <a:rPr lang="en-US" altLang="en-US" sz="3200" u="sng">
                <a:latin typeface="MS Mincho" panose="02020609040205080304" pitchFamily="49" charset="-128"/>
              </a:rPr>
              <a:t>changes</a:t>
            </a:r>
            <a:r>
              <a:rPr lang="en-US" altLang="en-US" sz="3200">
                <a:latin typeface="MS Mincho" panose="02020609040205080304" pitchFamily="49" charset="-128"/>
              </a:rPr>
              <a:t> in these two extracts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2779E130-92A7-838C-BD52-DFFA34B5E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600" b="1"/>
              <a:t>The performance of the play: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DB273851-76CC-3EC3-84B0-34662C8A4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/>
              <a:t>The question may be about how an audience reacts to the play, or how you would direct a particular character in the two extracts.</a:t>
            </a:r>
          </a:p>
          <a:p>
            <a:r>
              <a:rPr lang="en-US" altLang="en-US" sz="3200"/>
              <a:t>How do you want them to act and react and why? </a:t>
            </a:r>
          </a:p>
          <a:p>
            <a:r>
              <a:rPr lang="en-US" altLang="en-US" sz="3200"/>
              <a:t>If you want them to scowl as they say something you need to explain what this will show e.g. his disgust, his fear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55A9604B-EAFA-69F3-F162-F98C41E831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000" b="1"/>
              <a:t>The language of the text: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C88F93C5-7B02-C9D9-311D-D312B41D74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400"/>
              <a:t>Understanding the language is important and you could have a question about what a character says and what you think they really mean</a:t>
            </a:r>
          </a:p>
          <a:p>
            <a:endParaRPr lang="en-US" altLang="en-US" sz="3400"/>
          </a:p>
          <a:p>
            <a:r>
              <a:rPr lang="en-US" altLang="en-US">
                <a:latin typeface="MS Mincho" panose="02020609040205080304" pitchFamily="49" charset="-128"/>
              </a:rPr>
              <a:t>E.g. (quote given) </a:t>
            </a:r>
            <a:r>
              <a:rPr lang="en-US" altLang="en-US" u="sng">
                <a:latin typeface="MS Mincho" panose="02020609040205080304" pitchFamily="49" charset="-128"/>
              </a:rPr>
              <a:t>explore</a:t>
            </a:r>
            <a:r>
              <a:rPr lang="en-US" altLang="en-US">
                <a:latin typeface="MS Mincho" panose="02020609040205080304" pitchFamily="49" charset="-128"/>
              </a:rPr>
              <a:t> the </a:t>
            </a:r>
            <a:r>
              <a:rPr lang="en-US" altLang="en-US" u="sng">
                <a:latin typeface="MS Mincho" panose="02020609040205080304" pitchFamily="49" charset="-128"/>
              </a:rPr>
              <a:t>significance</a:t>
            </a:r>
            <a:r>
              <a:rPr lang="en-US" altLang="en-US">
                <a:latin typeface="MS Mincho" panose="02020609040205080304" pitchFamily="49" charset="-128"/>
              </a:rPr>
              <a:t> of this statement in relation to these </a:t>
            </a:r>
            <a:r>
              <a:rPr lang="en-US" altLang="en-US" u="sng">
                <a:latin typeface="MS Mincho" panose="02020609040205080304" pitchFamily="49" charset="-128"/>
              </a:rPr>
              <a:t>two extracts</a:t>
            </a:r>
            <a:r>
              <a:rPr lang="en-US" altLang="en-US">
                <a:latin typeface="MS Mincho" panose="02020609040205080304" pitchFamily="49" charset="-128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B76A5A28-178A-A2AA-B219-75C5E883E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Ideas, themes and issues: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63901800-FB0E-F6C5-8C76-DBB5789024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400"/>
              <a:t>The plays deal with a number of issues, so the question might ask you about how the characters are involved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400"/>
          </a:p>
          <a:p>
            <a:r>
              <a:rPr lang="en-US" altLang="en-US" sz="3400">
                <a:latin typeface="MS Mincho" panose="02020609040205080304" pitchFamily="49" charset="-128"/>
              </a:rPr>
              <a:t>E.g. </a:t>
            </a:r>
            <a:r>
              <a:rPr lang="en-US" altLang="en-US" sz="3400" u="sng">
                <a:latin typeface="MS Mincho" panose="02020609040205080304" pitchFamily="49" charset="-128"/>
              </a:rPr>
              <a:t>Comparing</a:t>
            </a:r>
            <a:r>
              <a:rPr lang="en-US" altLang="en-US" sz="3400">
                <a:latin typeface="MS Mincho" panose="02020609040205080304" pitchFamily="49" charset="-128"/>
              </a:rPr>
              <a:t> your two extracts explain </a:t>
            </a:r>
            <a:r>
              <a:rPr lang="en-US" altLang="en-US" sz="3400" u="sng">
                <a:latin typeface="MS Mincho" panose="02020609040205080304" pitchFamily="49" charset="-128"/>
              </a:rPr>
              <a:t>how</a:t>
            </a:r>
            <a:r>
              <a:rPr lang="en-US" altLang="en-US" sz="3400">
                <a:latin typeface="MS Mincho" panose="02020609040205080304" pitchFamily="49" charset="-128"/>
              </a:rPr>
              <a:t> the issue of </a:t>
            </a:r>
            <a:r>
              <a:rPr lang="en-US" altLang="en-US" sz="3400" u="sng">
                <a:latin typeface="MS Mincho" panose="02020609040205080304" pitchFamily="49" charset="-128"/>
              </a:rPr>
              <a:t>(?)</a:t>
            </a:r>
            <a:r>
              <a:rPr lang="en-US" altLang="en-US" sz="3400">
                <a:latin typeface="MS Mincho" panose="02020609040205080304" pitchFamily="49" charset="-128"/>
              </a:rPr>
              <a:t> is </a:t>
            </a:r>
            <a:r>
              <a:rPr lang="en-US" altLang="en-US" sz="3400" u="sng">
                <a:latin typeface="MS Mincho" panose="02020609040205080304" pitchFamily="49" charset="-128"/>
              </a:rPr>
              <a:t>explored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C69D2F9A-50AA-6647-9048-0C4852C210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5000" b="1"/>
              <a:t>Tackle that question: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224C1633-EF44-F57E-8D52-07BF90FCA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en-GB" altLang="en-US"/>
              <a:t>Read the question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en-GB" altLang="en-US"/>
              <a:t>Read the question again and pick out the key words (think about the focuses I have just talked about)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en-GB" altLang="en-US"/>
              <a:t>Read through your extracts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en-GB" altLang="en-US"/>
              <a:t>Jot down/plan what things you want to include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en-GB" altLang="en-US"/>
              <a:t>Read the question again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arenR"/>
            </a:pPr>
            <a:r>
              <a:rPr lang="en-GB" altLang="en-US"/>
              <a:t>Begin (make sure you compare and write in essay style)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D341A65D-E09B-10DF-99D1-D60FAF2F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500" b="1"/>
              <a:t>PEE</a:t>
            </a:r>
            <a:endParaRPr lang="en-US" altLang="en-US" sz="6500" b="1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B117CC90-4F72-3F58-2A1C-74C32675D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6000" b="1"/>
              <a:t>P</a:t>
            </a:r>
            <a:r>
              <a:rPr lang="en-GB" altLang="en-US" sz="5000"/>
              <a:t>oint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6000" b="1"/>
              <a:t>E</a:t>
            </a:r>
            <a:r>
              <a:rPr lang="en-GB" altLang="en-US" sz="5000"/>
              <a:t>vidence (quote)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6000" b="1"/>
              <a:t>E</a:t>
            </a:r>
            <a:r>
              <a:rPr lang="en-GB" altLang="en-US" sz="5000"/>
              <a:t>xplanation</a:t>
            </a:r>
            <a:endParaRPr lang="en-US" altLang="en-US" sz="5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219</TotalTime>
  <Words>378</Words>
  <Application>Microsoft Office PowerPoint</Application>
  <PresentationFormat>On-screen Show (4:3)</PresentationFormat>
  <Paragraphs>54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Wingdings</vt:lpstr>
      <vt:lpstr>MS Mincho</vt:lpstr>
      <vt:lpstr>Layers</vt:lpstr>
      <vt:lpstr>SATs</vt:lpstr>
      <vt:lpstr>PEE</vt:lpstr>
      <vt:lpstr>Focuses for exam:</vt:lpstr>
      <vt:lpstr>Character and motivation:</vt:lpstr>
      <vt:lpstr>The performance of the play:</vt:lpstr>
      <vt:lpstr>The language of the text:</vt:lpstr>
      <vt:lpstr>Ideas, themes and issues:</vt:lpstr>
      <vt:lpstr>Tackle that question:</vt:lpstr>
      <vt:lpstr>PEE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SATs</dc:title>
  <dc:creator>Andrea Lownes</dc:creator>
  <cp:lastModifiedBy>Nayan GRIFFITHS</cp:lastModifiedBy>
  <cp:revision>8</cp:revision>
  <dcterms:created xsi:type="dcterms:W3CDTF">2005-04-25T10:17:29Z</dcterms:created>
  <dcterms:modified xsi:type="dcterms:W3CDTF">2023-03-21T15:26:03Z</dcterms:modified>
</cp:coreProperties>
</file>