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81" r:id="rId14"/>
    <p:sldId id="282" r:id="rId15"/>
    <p:sldId id="268" r:id="rId16"/>
    <p:sldId id="269" r:id="rId17"/>
    <p:sldId id="284" r:id="rId18"/>
    <p:sldId id="285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A81C452B-B5A0-63D1-E0CF-0F2DC5AABC5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2C8624EA-0B1B-CE29-1869-87AE1549574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2F411A31-B410-6B7A-2050-BE19376F718F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7DA87BE1-E016-6CC2-5CA3-1047EF193BE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79AF66D9-6A0F-E3F7-CF2D-ED0B567F533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059DD7B2-8E19-31D4-F8B8-4F3611DC0C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46F1589-5D27-4802-9D57-78BE9DF677B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235A4D3-EAE2-E976-5F42-F2469325F4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BE4AEE-6E43-4F22-96D2-36E6E054C585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E1920A19-176D-055C-6A65-7C3EDBDF053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9EEBB29E-1076-6E3D-F6F0-FAB5EFC3C8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A98E377-68D1-70CD-701B-9A40225789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1661B7-71A3-48D8-A60E-4AD69811DFCC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AA74540A-6B00-62B8-EFAD-94B3ED840D9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A87F31F4-E364-3110-4433-87BDC65166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05264A1-496A-7E71-E26B-AAAE7393A5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F9B12D-C96F-469A-A27F-A6C15ABAD3CC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5068DCE0-0FC2-A57E-D94B-BF4895536D6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C60B0AFC-3FAF-D5EE-20AB-7E975E89F8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E160879-CEA2-1B07-5DD8-3724F59436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AD6089-32A3-4FC8-9FF1-22712C519EEB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84849255-1BF4-0131-1CE8-F90182A1664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5207B5F7-76BC-F37F-5C5D-A88FA4FDCC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38C9CD1-124E-7990-F7C7-B23603F10D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79CC64-FA95-4999-AAD4-DA712EAA8650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DAAF400A-7E95-F347-D3E6-35162F95BBF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1F8F605A-45EF-269D-8027-6EAE3163EE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31C3E70-7928-3109-F09D-3F81B8F589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4DF5E8-6E2E-4131-9862-18AC61501C30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B518AA37-8D66-7BFC-2600-5036FDC1777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7C1A3336-32C9-39E3-5E66-17415CCFC9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2F97B9F-0229-A759-82CC-D061543151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69AA0D-4678-47EB-9A8C-6ED05162EBB8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1BFAB8B5-2220-D0AF-3D0A-E94F90B3C33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5E234CA2-0B69-2777-9AFD-53FB24EFDB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E80E429-C322-E09C-F14C-C13A410CF1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9D31B1-080C-4A83-B32F-1C12556E435D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520E69A4-8326-DA0E-F5CC-A96A1A00456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24E98CBA-87F9-2967-6B5B-CF8D81A91F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0A3D1BC-F4C5-D5A7-6E1F-A447135A52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8AA27E-D2EF-47C0-B058-05D4BA3AB30D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F6B52740-04E4-BAA1-E6E6-B640699EF61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5FC21004-DFCB-6C12-123D-F836310F06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ADB8588-9064-3181-0A26-B9C1264A7E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DA7551-6235-4BAD-B7CA-AE9C8FA08C55}" type="slidenum">
              <a:rPr lang="en-GB" altLang="en-US"/>
              <a:pPr/>
              <a:t>18</a:t>
            </a:fld>
            <a:endParaRPr lang="en-GB" altLang="en-US"/>
          </a:p>
        </p:txBody>
      </p:sp>
      <p:sp>
        <p:nvSpPr>
          <p:cNvPr id="61442" name="Rectangle 2">
            <a:extLst>
              <a:ext uri="{FF2B5EF4-FFF2-40B4-BE49-F238E27FC236}">
                <a16:creationId xmlns:a16="http://schemas.microsoft.com/office/drawing/2014/main" id="{2127D1CA-D5F8-B026-AF6F-270850F350A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7AD1F8D9-4762-CFE9-9CAB-C0FE69A670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83197E5-E241-B245-BC79-5CF285F095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88C1A8-A8F6-43DB-8BFE-72B4E351F560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F6998D46-1CF4-5263-522A-7DA501ACF5B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9E6C351F-8D28-E17B-142B-D288B07D82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4D15831-FBCE-941F-AB2A-B69D0D2E31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FE5B53-99CF-4BF0-B2BD-5EB1FECC020E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F0C4A44B-1702-1E36-A2C9-88F54BD4246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41AC7C56-D462-D9BE-5787-9EFD4B8420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D6405F5-D95C-517A-24D7-F8954E4D82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BA2D0D-856F-435F-821A-7AC43DA3E71A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5BDECC5A-FBF4-6D7C-F608-E78E9B21B84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C11B6DE9-08CC-BDDC-F79E-E52AB72A8C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7930F95-1C94-75DD-2D11-67AF78E4EC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F713E5-B0C6-435F-B9A9-078E0D051EDA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F3BC2EC4-50F9-BF67-BE2A-B64F1820F02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6107BA80-77E3-B7C9-3930-40E437117C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2CF97BA-0C98-43AC-3AEC-9FC5FC1B05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A93CC8-CD86-428B-A9F1-4A570B936196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50EF7B10-8EE3-B1E0-C86B-48C95F714B5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A72DA61F-8668-9BE6-B7DF-56345C395A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064812A-1121-DCD8-3120-59EF5531D4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35D3D7-7000-40B9-8AA9-FDBDF1DF27FB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CAA340EC-3A43-D2B5-79DF-7C2D60F7F02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DED28A32-E259-ABFC-08E0-00C38CD629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789C311-AEFF-2721-71EC-4C531F1772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A9B8E3-B32C-4C9C-ADC0-517E4EF9E9F8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FEBFCE64-838E-3DBB-F560-19FA0631BAA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B1A67449-BD6F-B027-E83F-4958C3D346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7E3FD6D-8CC7-CC8E-838A-768F225D7D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6FC3AD-7701-4F39-9345-B684AC412E45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1EBE2887-F85E-3C3D-7B9E-9AB38A2EAED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6ED44CBA-B64B-E946-9B12-4DA5B20ED7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:a16="http://schemas.microsoft.com/office/drawing/2014/main" id="{BFFEAD46-F983-F4F7-A95B-7090CAA0126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123" name="Rectangle 3">
              <a:extLst>
                <a:ext uri="{FF2B5EF4-FFF2-40B4-BE49-F238E27FC236}">
                  <a16:creationId xmlns:a16="http://schemas.microsoft.com/office/drawing/2014/main" id="{748DDEBE-6DF7-0BE4-9C49-86F0A3501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5124" name="Group 4">
              <a:extLst>
                <a:ext uri="{FF2B5EF4-FFF2-40B4-BE49-F238E27FC236}">
                  <a16:creationId xmlns:a16="http://schemas.microsoft.com/office/drawing/2014/main" id="{4173E046-46C0-38B0-89D7-F9789437272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5125" name="Rectangle 5">
                <a:extLst>
                  <a:ext uri="{FF2B5EF4-FFF2-40B4-BE49-F238E27FC236}">
                    <a16:creationId xmlns:a16="http://schemas.microsoft.com/office/drawing/2014/main" id="{DDCD1C11-491C-3F6B-6A68-17B2EC25CBF5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26" name="Rectangle 6">
                <a:extLst>
                  <a:ext uri="{FF2B5EF4-FFF2-40B4-BE49-F238E27FC236}">
                    <a16:creationId xmlns:a16="http://schemas.microsoft.com/office/drawing/2014/main" id="{7A7F62E1-4271-8070-31C9-A81006392A9A}"/>
                  </a:ext>
                </a:extLst>
              </p:cNvPr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27" name="Line 7">
                <a:extLst>
                  <a:ext uri="{FF2B5EF4-FFF2-40B4-BE49-F238E27FC236}">
                    <a16:creationId xmlns:a16="http://schemas.microsoft.com/office/drawing/2014/main" id="{1E0A0303-911D-9E27-178D-C7F15A7B7E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5128" name="Group 8">
              <a:extLst>
                <a:ext uri="{FF2B5EF4-FFF2-40B4-BE49-F238E27FC236}">
                  <a16:creationId xmlns:a16="http://schemas.microsoft.com/office/drawing/2014/main" id="{545BD603-113A-D388-E728-1DBBD84768A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5129" name="Rectangle 9">
                <a:extLst>
                  <a:ext uri="{FF2B5EF4-FFF2-40B4-BE49-F238E27FC236}">
                    <a16:creationId xmlns:a16="http://schemas.microsoft.com/office/drawing/2014/main" id="{E60F6A19-B088-C8C6-5F63-AD5552B1D3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0" name="Line 10">
                <a:extLst>
                  <a:ext uri="{FF2B5EF4-FFF2-40B4-BE49-F238E27FC236}">
                    <a16:creationId xmlns:a16="http://schemas.microsoft.com/office/drawing/2014/main" id="{9D810FFC-DDC8-F0D1-EE62-7FD68DED4B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5131" name="Rectangle 11">
            <a:extLst>
              <a:ext uri="{FF2B5EF4-FFF2-40B4-BE49-F238E27FC236}">
                <a16:creationId xmlns:a16="http://schemas.microsoft.com/office/drawing/2014/main" id="{A6122038-39B3-E21F-418E-C61A4A58CD0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132" name="Rectangle 12">
            <a:extLst>
              <a:ext uri="{FF2B5EF4-FFF2-40B4-BE49-F238E27FC236}">
                <a16:creationId xmlns:a16="http://schemas.microsoft.com/office/drawing/2014/main" id="{2601BB52-E041-70A2-7807-7F1B9E34301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133" name="Rectangle 13">
            <a:extLst>
              <a:ext uri="{FF2B5EF4-FFF2-40B4-BE49-F238E27FC236}">
                <a16:creationId xmlns:a16="http://schemas.microsoft.com/office/drawing/2014/main" id="{FB9CA620-6F09-B669-EF90-8DB7301C15D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34" name="Rectangle 14">
            <a:extLst>
              <a:ext uri="{FF2B5EF4-FFF2-40B4-BE49-F238E27FC236}">
                <a16:creationId xmlns:a16="http://schemas.microsoft.com/office/drawing/2014/main" id="{09083D43-6E59-5CD9-7194-5BF8A86ACB8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35" name="Rectangle 15">
            <a:extLst>
              <a:ext uri="{FF2B5EF4-FFF2-40B4-BE49-F238E27FC236}">
                <a16:creationId xmlns:a16="http://schemas.microsoft.com/office/drawing/2014/main" id="{60A11DDB-D229-72C3-B101-D492767CAA3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3FDD30E-814E-4376-B6DF-60D8D587A22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32827-3F55-0A31-0718-800010F60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968E5D-728D-2634-DB82-5E649FC7E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D8EC9E-028E-7EA3-0752-D90F80D9F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33DFF-D29D-8F17-0205-90110AC2D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BB28F-F94E-90F3-0DF7-0E96D718A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1001B-C3B3-4A76-9EAE-5DA48A6BB9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1298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20E93D-4C57-4E05-6A40-DA0EBDB582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020F69-92D0-9C91-C7B0-7540B5D9A7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707E91-7880-0EDC-DC62-E2458E519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DF2DD-B28B-7220-6F2E-9CCA0E36C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DCB16-382A-6BCC-AB6D-4A54549E4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0B28A2-E07D-41DE-976F-D9873694C1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1187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A6265-5AEE-790F-DF63-CF1CCC7DC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297DF-EA8A-4C2E-1509-6385CF5A8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86EB0-CA06-4EBC-8A2D-E47B00737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A266FC-232B-590C-4116-C712248B3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BD905A-8708-7B91-D908-33782D304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DDD587-F53B-4F4E-9E7A-976A67FB1D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1705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209A5-5D11-F46D-4FDF-A242701D8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5551AB-CA7C-376C-F8BB-70F2BFD2BB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FDE5B2-5053-616A-3111-9771D554D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B2B67-EF71-BFAB-CFBC-3DE1080E9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B36134-7C58-66B9-1518-F0ED4499C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E7763F-CEB7-49D1-8437-6D71BD5D20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7569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CACE0-6CBB-D70E-E0AC-7C5935197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CC540-0A4F-CA99-DDB3-2AD1257340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4107BB-8E02-90AA-24D0-1A47969058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761895-C3EB-0BEA-ACA0-C7F9E55F9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444470-CB32-22EF-2AE0-FC042F9A8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27AB29-B5F0-BD0E-A1EF-97AA7C46E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697262-F439-4B43-B418-FD70CAE7E1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8044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28BA7-0A73-B843-1BD6-BAD9B949B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C42225-9008-DA88-21D6-360CD747C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9E5464-EFC9-C158-1E29-3F6182A093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561A08-B46E-37EF-4489-EF4EFB7A41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D7CA8D-1346-FE53-7BB8-E4DD19AAEB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FA73DE-EF6B-263D-0742-D84DA51B2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9937F0-4204-BD3B-1ACD-FC8A10BE6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E494D0-126F-3154-65CB-E249491DE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0D8993-C3CC-49B5-A070-5D71E44A94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2850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626B3-A080-0F54-18E9-14D6BC739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A28B8F-D35B-989C-3522-258E8D114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D70C38-F3E7-03D0-59FE-FEC27FBD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ED8974-53D0-3994-2335-17CCAE9D8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6A7423-6A10-4988-85E9-92D50040CD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6535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AA50D7-4825-3D7B-380E-6A4FCD6F3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E06A96-118B-1CB8-4A93-73FB86286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336CB1-EAD9-13CA-0C11-589C68F54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3185F9-1198-4EAD-8C98-F3F56E6673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5067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1B401-C82E-5FDC-8E08-C43F4B24B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86197-080D-A5E1-D90B-C1358907A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CE2574-C8FD-6358-C0BF-50370813E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89FF92-014A-598F-90CA-DA484F1DC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F9062E-86AD-5AF2-63C4-E50E1B586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CEA855-07DF-6B1F-26EB-18BE622B8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D2C809-89E7-4706-B146-C3FE92CDA5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042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AA854-C8C8-F533-4F5B-6F20F427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EE0C03-5048-DE2C-49B0-FBDF5F7234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F5F7ED-C0E5-34B0-951C-319E9640E7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6A3087-CE54-0230-5E3B-B0314F589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547927-661E-7FD6-CE74-9394A08AB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DD5A69-C960-A322-2E23-96D352F80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4986B-3EC0-440B-890B-E5CF6F09AC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4470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9F6B2DD5-31D6-793F-B92E-DB6C18792FC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4099" name="Rectangle 3">
              <a:extLst>
                <a:ext uri="{FF2B5EF4-FFF2-40B4-BE49-F238E27FC236}">
                  <a16:creationId xmlns:a16="http://schemas.microsoft.com/office/drawing/2014/main" id="{3A2FABF1-D971-DA51-CA24-55D4D3092A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4100" name="Group 4">
              <a:extLst>
                <a:ext uri="{FF2B5EF4-FFF2-40B4-BE49-F238E27FC236}">
                  <a16:creationId xmlns:a16="http://schemas.microsoft.com/office/drawing/2014/main" id="{0DB7B38A-1F64-8B36-0B9C-69D19C215F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4101" name="Rectangle 5">
                <a:extLst>
                  <a:ext uri="{FF2B5EF4-FFF2-40B4-BE49-F238E27FC236}">
                    <a16:creationId xmlns:a16="http://schemas.microsoft.com/office/drawing/2014/main" id="{44F4D6DD-4DFE-CCCE-E6FF-B3B1D36737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102" name="Line 6">
                <a:extLst>
                  <a:ext uri="{FF2B5EF4-FFF2-40B4-BE49-F238E27FC236}">
                    <a16:creationId xmlns:a16="http://schemas.microsoft.com/office/drawing/2014/main" id="{39491ED1-74DB-267E-DACF-9A18D33BCB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4103" name="Rectangle 7">
            <a:extLst>
              <a:ext uri="{FF2B5EF4-FFF2-40B4-BE49-F238E27FC236}">
                <a16:creationId xmlns:a16="http://schemas.microsoft.com/office/drawing/2014/main" id="{E3BB2BD3-4D85-2646-2308-4382F3ECF8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4" name="Rectangle 8">
            <a:extLst>
              <a:ext uri="{FF2B5EF4-FFF2-40B4-BE49-F238E27FC236}">
                <a16:creationId xmlns:a16="http://schemas.microsoft.com/office/drawing/2014/main" id="{99A43FA3-717D-0687-C3B5-03990716C4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42DFCCDC-59D4-7599-F845-E4CAD16CC47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4106" name="Rectangle 10">
            <a:extLst>
              <a:ext uri="{FF2B5EF4-FFF2-40B4-BE49-F238E27FC236}">
                <a16:creationId xmlns:a16="http://schemas.microsoft.com/office/drawing/2014/main" id="{14B8FD3B-664B-15B8-660F-4BE82C8BC84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4107" name="Rectangle 11">
            <a:extLst>
              <a:ext uri="{FF2B5EF4-FFF2-40B4-BE49-F238E27FC236}">
                <a16:creationId xmlns:a16="http://schemas.microsoft.com/office/drawing/2014/main" id="{B907F17E-4EC5-88DC-0CAA-7F5AE921909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75DBBD7C-6F9D-456D-A88F-432DEEEB669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8" name="Line 12">
            <a:extLst>
              <a:ext uri="{FF2B5EF4-FFF2-40B4-BE49-F238E27FC236}">
                <a16:creationId xmlns:a16="http://schemas.microsoft.com/office/drawing/2014/main" id="{74E07A11-9CE4-82C2-8304-319015ADB92B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421F8A2-80EE-FF16-CAB9-312C59C22CC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en-US" sz="10000" b="1"/>
              <a:t>SATs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D1BE216-CBFD-468A-E07E-33E755AC283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z="6500" b="1"/>
              <a:t>Writing Paper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C5A7B3A3-4539-36E4-6083-56BECDD738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/>
              <a:t>Structures: Endings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C6D9F40-A589-D2B4-B0AF-901D950D2A4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3600" b="1"/>
              <a:t>DO…</a:t>
            </a:r>
            <a:endParaRPr lang="en-US" altLang="en-US" sz="3600" b="1"/>
          </a:p>
          <a:p>
            <a:pPr>
              <a:lnSpc>
                <a:spcPct val="90000"/>
              </a:lnSpc>
            </a:pPr>
            <a:r>
              <a:rPr lang="en-US" altLang="en-US" sz="3200"/>
              <a:t>Sum up your ideas,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3200"/>
          </a:p>
          <a:p>
            <a:pPr>
              <a:lnSpc>
                <a:spcPct val="90000"/>
              </a:lnSpc>
            </a:pPr>
            <a:r>
              <a:rPr lang="en-US" altLang="en-US" sz="3200"/>
              <a:t>End confidently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3200"/>
          </a:p>
          <a:p>
            <a:pPr>
              <a:lnSpc>
                <a:spcPct val="90000"/>
              </a:lnSpc>
            </a:pPr>
            <a:r>
              <a:rPr lang="en-US" altLang="en-US" sz="3200"/>
              <a:t>Make your ending striking and give it impact	    	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3200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1377829A-038C-6FDE-E00E-494360D8A9F0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3200" b="1"/>
              <a:t>DON’T…</a:t>
            </a:r>
            <a:endParaRPr lang="en-US" altLang="en-US" sz="3200" b="1"/>
          </a:p>
          <a:p>
            <a:pPr>
              <a:lnSpc>
                <a:spcPct val="90000"/>
              </a:lnSpc>
            </a:pPr>
            <a:r>
              <a:rPr lang="en-US" altLang="en-US" sz="2600"/>
              <a:t>Leave it hanging the reader needs to make up their mind about things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600"/>
          </a:p>
          <a:p>
            <a:pPr>
              <a:lnSpc>
                <a:spcPct val="90000"/>
              </a:lnSpc>
            </a:pPr>
            <a:r>
              <a:rPr lang="en-US" altLang="en-US" sz="2600"/>
              <a:t>Fizzle out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600"/>
          </a:p>
          <a:p>
            <a:pPr>
              <a:lnSpc>
                <a:spcPct val="90000"/>
              </a:lnSpc>
            </a:pPr>
            <a:r>
              <a:rPr lang="en-US" altLang="en-US" sz="2600"/>
              <a:t>End with death and destruction or   	         ‘then I woke up’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74416C1-53E4-F78E-3AF0-96092C3C92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5500" b="1"/>
              <a:t>Paragraphs:</a:t>
            </a:r>
            <a:endParaRPr lang="en-US" altLang="en-US" sz="5500" b="1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6C07CE8-66B8-C4E6-11CF-20DE307D62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 b="1"/>
              <a:t>New paragraph</a:t>
            </a:r>
            <a:r>
              <a:rPr lang="en-US" altLang="en-US" sz="3600"/>
              <a:t> - each time you start a </a:t>
            </a:r>
            <a:r>
              <a:rPr lang="en-US" altLang="en-US" sz="3600" b="1" i="1"/>
              <a:t>new topic</a:t>
            </a:r>
            <a:r>
              <a:rPr lang="en-US" altLang="en-US" sz="3600"/>
              <a:t> in or when a </a:t>
            </a:r>
            <a:r>
              <a:rPr lang="en-US" altLang="en-US" sz="3600" b="1" i="1"/>
              <a:t>new speaker</a:t>
            </a:r>
            <a:r>
              <a:rPr lang="en-US" altLang="en-US" sz="3600"/>
              <a:t> says something.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600"/>
          </a:p>
          <a:p>
            <a:r>
              <a:rPr lang="en-GB" altLang="en-US" sz="3600"/>
              <a:t>Vary your sentence length</a:t>
            </a:r>
            <a:endParaRPr lang="en-US" altLang="en-US" sz="3600"/>
          </a:p>
          <a:p>
            <a:pPr>
              <a:buFont typeface="Wingdings" panose="05000000000000000000" pitchFamily="2" charset="2"/>
              <a:buNone/>
            </a:pPr>
            <a:endParaRPr lang="en-US" altLang="en-US" sz="3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2570D5D8-8825-569B-8213-2B74B80E61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6000" b="1"/>
              <a:t>Sentences:</a:t>
            </a:r>
            <a:endParaRPr lang="en-US" altLang="en-US" sz="6000" b="1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78E0AEA3-7098-09B3-F28A-8BFF3A5B43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/>
              <a:t>Simple sentences: </a:t>
            </a:r>
            <a:r>
              <a:rPr lang="en-GB" altLang="en-US"/>
              <a:t>subject  object  verb</a:t>
            </a:r>
            <a:endParaRPr lang="en-US" altLang="en-US"/>
          </a:p>
          <a:p>
            <a:r>
              <a:rPr lang="en-US" altLang="en-US" b="1"/>
              <a:t>E.g. </a:t>
            </a:r>
            <a:r>
              <a:rPr lang="en-US" altLang="en-US"/>
              <a:t>The boys walked down the road.</a:t>
            </a:r>
          </a:p>
          <a:p>
            <a:r>
              <a:rPr lang="en-US" altLang="en-US" b="1"/>
              <a:t>Used to:</a:t>
            </a:r>
          </a:p>
          <a:p>
            <a:pPr lvl="1"/>
            <a:r>
              <a:rPr lang="en-US" altLang="en-US"/>
              <a:t>keep things </a:t>
            </a:r>
            <a:r>
              <a:rPr lang="en-US" altLang="en-US" b="1"/>
              <a:t>simple</a:t>
            </a:r>
            <a:r>
              <a:rPr lang="en-US" altLang="en-US"/>
              <a:t>, especially for a young audience. </a:t>
            </a:r>
          </a:p>
          <a:p>
            <a:pPr lvl="1"/>
            <a:r>
              <a:rPr lang="en-US" altLang="en-US"/>
              <a:t>make points </a:t>
            </a:r>
            <a:r>
              <a:rPr lang="en-US" altLang="en-US" b="1"/>
              <a:t>clear</a:t>
            </a:r>
            <a:r>
              <a:rPr lang="en-US" altLang="en-US"/>
              <a:t> in instructions, information or explanations. </a:t>
            </a:r>
          </a:p>
          <a:p>
            <a:pPr lvl="1"/>
            <a:r>
              <a:rPr lang="en-US" altLang="en-US"/>
              <a:t>create </a:t>
            </a:r>
            <a:r>
              <a:rPr lang="en-US" altLang="en-US" b="1"/>
              <a:t>drama</a:t>
            </a:r>
            <a:r>
              <a:rPr lang="en-US" altLang="en-US"/>
              <a:t>, </a:t>
            </a:r>
            <a:r>
              <a:rPr lang="en-US" altLang="en-US" b="1"/>
              <a:t>tension</a:t>
            </a:r>
            <a:r>
              <a:rPr lang="en-US" altLang="en-US"/>
              <a:t> or a </a:t>
            </a:r>
            <a:r>
              <a:rPr lang="en-US" altLang="en-US" b="1"/>
              <a:t>fast pace</a:t>
            </a:r>
            <a:r>
              <a:rPr lang="en-US" altLang="en-US"/>
              <a:t> in descriptive or persuasive writing. </a:t>
            </a:r>
          </a:p>
          <a:p>
            <a:endParaRPr lang="en-US" altLang="en-US" i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7BB42328-1B73-6CCE-DC4A-F3AC4F6123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6000" b="1"/>
              <a:t>Sentences: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EA852573-5809-0EAA-CF62-5E4AD5F68B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200" b="1"/>
              <a:t>Compound sentences: </a:t>
            </a:r>
            <a:r>
              <a:rPr lang="en-US" altLang="en-US" sz="3200"/>
              <a:t>two simple sentences connected by </a:t>
            </a:r>
            <a:r>
              <a:rPr lang="en-US" altLang="en-US" sz="3200" b="1"/>
              <a:t>and, but, so, because</a:t>
            </a:r>
          </a:p>
          <a:p>
            <a:r>
              <a:rPr lang="en-US" altLang="en-US" sz="3200" b="1"/>
              <a:t>E.g. </a:t>
            </a:r>
            <a:r>
              <a:rPr lang="en-US" altLang="en-US" sz="3200"/>
              <a:t>The boys walked down the road </a:t>
            </a:r>
            <a:r>
              <a:rPr lang="en-US" altLang="en-US" sz="3200" b="1"/>
              <a:t>and</a:t>
            </a:r>
            <a:r>
              <a:rPr lang="en-US" altLang="en-US" sz="3200"/>
              <a:t> their parents waved from the house. </a:t>
            </a:r>
          </a:p>
          <a:p>
            <a:r>
              <a:rPr lang="en-US" altLang="en-US" sz="3200"/>
              <a:t>Advantage:</a:t>
            </a:r>
          </a:p>
          <a:p>
            <a:pPr lvl="1"/>
            <a:r>
              <a:rPr lang="en-US" altLang="en-US" sz="3200"/>
              <a:t> they allow you to build more detail into your writing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67C0AEC3-A6ED-3E0D-B6BF-ECD36AFBC4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6000" b="1"/>
              <a:t>Sentences: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EE7D46EC-EC95-7D16-3EA2-51DC82B9F1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300" b="1"/>
              <a:t>Complex sentences: </a:t>
            </a:r>
            <a:r>
              <a:rPr lang="en-US" altLang="en-US" sz="3300"/>
              <a:t>main clause (simple sentence) and subordinate clause (doesn’t make sense on its own)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300"/>
          </a:p>
          <a:p>
            <a:r>
              <a:rPr lang="en-US" altLang="en-US" sz="3300"/>
              <a:t>The boys walked quickly down the road, feeling a little nervous because today was their first exam. </a:t>
            </a:r>
          </a:p>
          <a:p>
            <a:endParaRPr lang="en-US" altLang="en-US" sz="33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5B4FD6E-5BC8-C207-38E5-66E94DD065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5500" b="1"/>
              <a:t>Connectives:</a:t>
            </a:r>
            <a:endParaRPr lang="en-US" altLang="en-US" sz="5500" b="1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2364CC21-79CF-7B53-F14F-EC3333B81D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b="1"/>
              <a:t>Adding: </a:t>
            </a:r>
            <a:r>
              <a:rPr lang="en-GB" altLang="en-US"/>
              <a:t>and, also, as well as, too</a:t>
            </a:r>
          </a:p>
          <a:p>
            <a:pPr>
              <a:lnSpc>
                <a:spcPct val="90000"/>
              </a:lnSpc>
            </a:pPr>
            <a:r>
              <a:rPr lang="en-GB" altLang="en-US" b="1"/>
              <a:t>Sequencing:</a:t>
            </a:r>
            <a:r>
              <a:rPr lang="en-GB" altLang="en-US"/>
              <a:t> next, then, first second third, 	   	                 finally, after</a:t>
            </a:r>
          </a:p>
          <a:p>
            <a:pPr>
              <a:lnSpc>
                <a:spcPct val="90000"/>
              </a:lnSpc>
            </a:pPr>
            <a:r>
              <a:rPr lang="en-GB" altLang="en-US" b="1"/>
              <a:t>Cause and effect: </a:t>
            </a:r>
            <a:r>
              <a:rPr lang="en-GB" altLang="en-US"/>
              <a:t>because, so, therefore</a:t>
            </a:r>
          </a:p>
          <a:p>
            <a:pPr>
              <a:lnSpc>
                <a:spcPct val="90000"/>
              </a:lnSpc>
            </a:pPr>
            <a:r>
              <a:rPr lang="en-GB" altLang="en-US" b="1"/>
              <a:t>Qualifying:</a:t>
            </a:r>
            <a:r>
              <a:rPr lang="en-GB" altLang="en-US"/>
              <a:t> however, although, unless, 	 		     except, if, as long as, yet</a:t>
            </a:r>
          </a:p>
          <a:p>
            <a:pPr>
              <a:lnSpc>
                <a:spcPct val="90000"/>
              </a:lnSpc>
            </a:pPr>
            <a:r>
              <a:rPr lang="en-GB" altLang="en-US" b="1"/>
              <a:t>Illustrating: </a:t>
            </a:r>
            <a:r>
              <a:rPr lang="en-GB" altLang="en-US"/>
              <a:t>for example, such as, for 	 		               instance</a:t>
            </a:r>
          </a:p>
          <a:p>
            <a:pPr>
              <a:lnSpc>
                <a:spcPct val="90000"/>
              </a:lnSpc>
            </a:pPr>
            <a:r>
              <a:rPr lang="en-GB" altLang="en-US" b="1"/>
              <a:t>Contrasting: </a:t>
            </a:r>
            <a:r>
              <a:rPr lang="en-GB" altLang="en-US"/>
              <a:t>whereas, instead of, 	 		                 alternatively</a:t>
            </a:r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>
            <a:extLst>
              <a:ext uri="{FF2B5EF4-FFF2-40B4-BE49-F238E27FC236}">
                <a16:creationId xmlns:a16="http://schemas.microsoft.com/office/drawing/2014/main" id="{D49B5FA7-8C48-2F31-AEDB-C3199E8B4C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5500" b="1"/>
              <a:t>Tone:</a:t>
            </a:r>
            <a:endParaRPr lang="en-US" altLang="en-US" sz="5500" b="1"/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B16FD626-1095-3EA0-A411-E5E371B425B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GB" altLang="en-US" sz="3000" b="1"/>
              <a:t>Formal Tones</a:t>
            </a:r>
          </a:p>
          <a:p>
            <a:r>
              <a:rPr lang="en-US" altLang="en-US" sz="2400" b="1"/>
              <a:t>Formal – </a:t>
            </a:r>
            <a:r>
              <a:rPr lang="en-US" altLang="en-US" sz="2400"/>
              <a:t>if you don’t know your reader and/or they’re older than you.</a:t>
            </a:r>
          </a:p>
          <a:p>
            <a:pPr lvl="1"/>
            <a:r>
              <a:rPr lang="en-US" altLang="en-US" sz="2200" b="1"/>
              <a:t>Speech to school governors</a:t>
            </a:r>
            <a:r>
              <a:rPr lang="en-US" altLang="en-US" sz="2200"/>
              <a:t> – formal</a:t>
            </a:r>
          </a:p>
          <a:p>
            <a:pPr lvl="1"/>
            <a:r>
              <a:rPr lang="en-US" altLang="en-US" sz="2200" b="1"/>
              <a:t>Letter to a shop manager</a:t>
            </a:r>
            <a:r>
              <a:rPr lang="en-US" altLang="en-US" sz="2200"/>
              <a:t> – formal 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b="1"/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6C202112-D35D-7AFB-E43F-0FEB0BA1FED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GB" altLang="en-US" sz="3000" b="1"/>
              <a:t>Informal Tones</a:t>
            </a:r>
          </a:p>
          <a:p>
            <a:r>
              <a:rPr lang="en-US" altLang="en-US" sz="2400" b="1"/>
              <a:t>Informal – </a:t>
            </a:r>
            <a:r>
              <a:rPr lang="en-US" altLang="en-US" sz="2400"/>
              <a:t>if you know your reader well and/or you’re the same age</a:t>
            </a:r>
          </a:p>
          <a:p>
            <a:pPr lvl="1"/>
            <a:r>
              <a:rPr lang="en-US" altLang="en-US" sz="2200" b="1"/>
              <a:t>Speech to your year group – </a:t>
            </a:r>
            <a:r>
              <a:rPr lang="en-US" altLang="en-US" sz="2200"/>
              <a:t>lively and informal </a:t>
            </a:r>
          </a:p>
          <a:p>
            <a:pPr lvl="1"/>
            <a:r>
              <a:rPr lang="en-US" altLang="en-US" sz="2200" b="1"/>
              <a:t>Advice for a friend</a:t>
            </a:r>
            <a:r>
              <a:rPr lang="en-US" altLang="en-US" sz="2200"/>
              <a:t> – informal </a:t>
            </a:r>
            <a:endParaRPr lang="en-US" altLang="en-US" sz="2200" b="1"/>
          </a:p>
          <a:p>
            <a:pPr>
              <a:buFont typeface="Wingdings" panose="05000000000000000000" pitchFamily="2" charset="2"/>
              <a:buNone/>
            </a:pPr>
            <a:endParaRPr lang="en-US" altLang="en-US" sz="2400" b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60143138-A84A-330C-95BC-489A023C57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And Finally:</a:t>
            </a:r>
            <a:endParaRPr lang="en-US" altLang="en-US" b="1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267BAB9E-993B-2956-BC29-5F3D04D596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endParaRPr lang="en-GB" altLang="en-US" sz="5000"/>
          </a:p>
          <a:p>
            <a:pPr algn="ctr">
              <a:buFont typeface="Wingdings" panose="05000000000000000000" pitchFamily="2" charset="2"/>
              <a:buNone/>
            </a:pPr>
            <a:r>
              <a:rPr lang="en-GB" altLang="en-US" sz="5000"/>
              <a:t>Don’t panic!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GB" altLang="en-US" sz="5000"/>
              <a:t>Do your best!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GB" altLang="en-US" sz="5000"/>
              <a:t>and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GB" altLang="en-US" sz="5000"/>
              <a:t>Good luck!</a:t>
            </a:r>
          </a:p>
          <a:p>
            <a:pPr algn="ctr">
              <a:buFont typeface="Wingdings" panose="05000000000000000000" pitchFamily="2" charset="2"/>
              <a:buNone/>
            </a:pPr>
            <a:endParaRPr lang="en-US" altLang="en-US" sz="5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>
            <a:extLst>
              <a:ext uri="{FF2B5EF4-FFF2-40B4-BE49-F238E27FC236}">
                <a16:creationId xmlns:a16="http://schemas.microsoft.com/office/drawing/2014/main" id="{838119C3-7C2A-39C1-5C3D-AD8885D8B9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400"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r>
              <a:rPr lang="en-GB" altLang="en-US" sz="2400"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7B8D7EB-DAC6-461F-47EE-3BCC016893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500" b="1"/>
              <a:t>Let’s Look At: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67E81AD5-3274-3418-428E-59EEE5F96C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4000"/>
              <a:t>Planning</a:t>
            </a:r>
          </a:p>
          <a:p>
            <a:r>
              <a:rPr lang="en-US" altLang="en-US" sz="4000"/>
              <a:t>Paragraphs and Structure</a:t>
            </a:r>
          </a:p>
          <a:p>
            <a:r>
              <a:rPr lang="en-US" altLang="en-US" sz="4000"/>
              <a:t>Sentences and Punctuation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4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D88A947-3B3B-5CB4-E833-480680DB8B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500" b="1"/>
              <a:t>Planning:</a:t>
            </a:r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E09CFFA3-9B74-7EC9-001A-87A8AB1DEA8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3200"/>
              <a:t>Long Writing Task:</a:t>
            </a:r>
          </a:p>
          <a:p>
            <a:pPr lvl="1"/>
            <a:r>
              <a:rPr lang="en-US" altLang="en-US" sz="3200"/>
              <a:t>Plan – 15 mins</a:t>
            </a:r>
          </a:p>
          <a:p>
            <a:pPr lvl="1"/>
            <a:r>
              <a:rPr lang="en-US" altLang="en-US" sz="3200"/>
              <a:t>Write – 25 mins</a:t>
            </a:r>
          </a:p>
          <a:p>
            <a:pPr lvl="1"/>
            <a:r>
              <a:rPr lang="en-US" altLang="en-US" sz="3200"/>
              <a:t>Check – 5 mins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27965829-F085-435C-6736-CD16623A9EFB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3200"/>
              <a:t>Short Writing Task:</a:t>
            </a:r>
          </a:p>
          <a:p>
            <a:pPr lvl="1"/>
            <a:r>
              <a:rPr lang="en-US" altLang="en-US" sz="3200"/>
              <a:t>Plan – 10 mins</a:t>
            </a:r>
          </a:p>
          <a:p>
            <a:pPr lvl="1"/>
            <a:r>
              <a:rPr lang="en-US" altLang="en-US" sz="3200"/>
              <a:t>Write – 15 mins</a:t>
            </a:r>
          </a:p>
          <a:p>
            <a:pPr lvl="1"/>
            <a:r>
              <a:rPr lang="en-US" altLang="en-US" sz="3200"/>
              <a:t>Check – 5 mins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63D88FF6-1758-3507-0277-9A1B462B33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600" b="1"/>
              <a:t>Text Types – A Reminder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6B42A34-3D03-891B-E505-77450054F9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Persuasive letter</a:t>
            </a:r>
          </a:p>
          <a:p>
            <a:r>
              <a:rPr lang="en-US" altLang="en-US"/>
              <a:t>Imaginary newspaper report</a:t>
            </a:r>
          </a:p>
          <a:p>
            <a:r>
              <a:rPr lang="en-US" altLang="en-US"/>
              <a:t>Description of a person, a place, or, event</a:t>
            </a:r>
          </a:p>
          <a:p>
            <a:r>
              <a:rPr lang="en-US" altLang="en-US"/>
              <a:t>Magazine article to give advice</a:t>
            </a:r>
          </a:p>
          <a:p>
            <a:r>
              <a:rPr lang="en-US" altLang="en-US"/>
              <a:t>Informative letter</a:t>
            </a:r>
          </a:p>
          <a:p>
            <a:r>
              <a:rPr lang="en-US" altLang="en-US"/>
              <a:t>Review of film or story</a:t>
            </a:r>
          </a:p>
          <a:p>
            <a:r>
              <a:rPr lang="en-US" altLang="en-US"/>
              <a:t>Analysis or commentary about a subject</a:t>
            </a:r>
          </a:p>
          <a:p>
            <a:r>
              <a:rPr lang="en-US" altLang="en-US"/>
              <a:t>Report giving to sides of an argument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A26C20F-BD10-5802-B5F1-558CCDFC2F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5500" b="1"/>
              <a:t>P F A (FAP)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BE67782-5082-BB9C-218A-54D1B7C93B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200"/>
              <a:t>A.K.A – Purpose, Form, Audience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200"/>
          </a:p>
          <a:p>
            <a:r>
              <a:rPr lang="en-US" altLang="en-US" sz="3200"/>
              <a:t>Purpose</a:t>
            </a:r>
            <a:r>
              <a:rPr lang="en-US" altLang="en-US"/>
              <a:t> – why was it written?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r>
              <a:rPr lang="en-US" altLang="en-US" sz="3200"/>
              <a:t>Form</a:t>
            </a:r>
            <a:r>
              <a:rPr lang="en-US" altLang="en-US"/>
              <a:t> – what type of text is it?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r>
              <a:rPr lang="en-US" altLang="en-US" sz="3200"/>
              <a:t>Audience</a:t>
            </a:r>
            <a:r>
              <a:rPr lang="en-US" altLang="en-US"/>
              <a:t> – who was it written for?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80AB1D70-8F5E-8237-7D56-284ECE593E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600" b="1"/>
              <a:t>Planning Techniques: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B8077392-0E44-01FE-C0AE-454EB9BAF9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200"/>
              <a:t>Firstly – </a:t>
            </a:r>
            <a:r>
              <a:rPr lang="en-US" altLang="en-US"/>
              <a:t>READ the question.  Make sure     		you know what the question is 		         asking </a:t>
            </a:r>
          </a:p>
          <a:p>
            <a:pPr>
              <a:lnSpc>
                <a:spcPct val="90000"/>
              </a:lnSpc>
            </a:pPr>
            <a:r>
              <a:rPr lang="en-US" altLang="en-US" sz="3200"/>
              <a:t>Secondly – </a:t>
            </a:r>
            <a:r>
              <a:rPr lang="en-US" altLang="en-US"/>
              <a:t>Circle/underline/highlight key     		       words.  This will help you focus.</a:t>
            </a:r>
            <a:endParaRPr lang="en-US" altLang="en-US" sz="3200"/>
          </a:p>
          <a:p>
            <a:pPr>
              <a:lnSpc>
                <a:spcPct val="90000"/>
              </a:lnSpc>
            </a:pPr>
            <a:r>
              <a:rPr lang="en-US" altLang="en-US" sz="3200"/>
              <a:t>Thirdly – </a:t>
            </a:r>
            <a:r>
              <a:rPr lang="en-US" altLang="en-US"/>
              <a:t>Jot down what you think the PFA     		  are</a:t>
            </a:r>
          </a:p>
          <a:p>
            <a:pPr>
              <a:lnSpc>
                <a:spcPct val="90000"/>
              </a:lnSpc>
            </a:pPr>
            <a:r>
              <a:rPr lang="en-US" altLang="en-US" sz="3200"/>
              <a:t>Finally – </a:t>
            </a:r>
            <a:r>
              <a:rPr lang="en-US" altLang="en-US"/>
              <a:t>Plan, you are focused and 			          understand exactly what you’ve got    	          to do</a:t>
            </a:r>
            <a:endParaRPr lang="en-US" altLang="en-US" sz="3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19976DDE-D864-B51F-160D-0C1EBE295A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600" b="1"/>
              <a:t>Structure and Paragraphs: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2A8B22F-A5C3-B994-A5A1-E068E3063A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/>
              <a:t>This could be make or break</a:t>
            </a:r>
          </a:p>
          <a:p>
            <a:r>
              <a:rPr lang="en-US" altLang="en-US" sz="3600"/>
              <a:t>Imagine your work is a building</a:t>
            </a:r>
          </a:p>
          <a:p>
            <a:r>
              <a:rPr lang="en-US" altLang="en-US" sz="3600"/>
              <a:t>Buildings need:</a:t>
            </a:r>
          </a:p>
          <a:p>
            <a:pPr lvl="2"/>
            <a:r>
              <a:rPr lang="en-US" altLang="en-US" sz="3600"/>
              <a:t>Firm foundations</a:t>
            </a:r>
          </a:p>
          <a:p>
            <a:pPr lvl="2"/>
            <a:r>
              <a:rPr lang="en-US" altLang="en-US" sz="3600"/>
              <a:t>Strong girders</a:t>
            </a:r>
          </a:p>
          <a:p>
            <a:r>
              <a:rPr lang="en-US" altLang="en-US" sz="3600"/>
              <a:t>Without these things, they will COLLAPSE</a:t>
            </a:r>
          </a:p>
          <a:p>
            <a:endParaRPr lang="en-US" altLang="en-US" sz="3600"/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D0DE5CA0-E185-3032-479C-8F95B82559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/>
              <a:t>Structures: Beginnings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845F213-3223-CD93-54F2-74FAE3F2EE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Examiner: set the scene and create interest, if 		   you do this you will achieve most 		   marks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r>
              <a:rPr lang="en-US" altLang="en-US" b="1"/>
              <a:t>DO</a:t>
            </a:r>
            <a:r>
              <a:rPr lang="en-US" altLang="en-US"/>
              <a:t> – </a:t>
            </a:r>
            <a:r>
              <a:rPr lang="en-US" altLang="en-US" b="1" i="1"/>
              <a:t>‘Have you ever wondered how many 	      	    people use Campsall Park?’</a:t>
            </a:r>
          </a:p>
          <a:p>
            <a:r>
              <a:rPr lang="en-US" altLang="en-US" b="1"/>
              <a:t>DON’T</a:t>
            </a:r>
            <a:r>
              <a:rPr lang="en-US" altLang="en-US"/>
              <a:t> – </a:t>
            </a:r>
            <a:r>
              <a:rPr lang="en-US" altLang="en-US" b="1" i="1"/>
              <a:t>‘The subject I am going to write 		          about is blah, blah, blah.’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EEF4A44C-98BC-1C2F-843F-7F7A520F73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/>
              <a:t>Structures: Middles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87AB5EF4-C797-B185-7826-56FB30D73D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400"/>
              <a:t>Middle section needs 3-5 paragraphs</a:t>
            </a:r>
          </a:p>
          <a:p>
            <a:r>
              <a:rPr lang="en-US" altLang="en-US" sz="3400"/>
              <a:t>Develop ideas that you included on planning sheet</a:t>
            </a:r>
          </a:p>
          <a:p>
            <a:r>
              <a:rPr lang="en-US" altLang="en-US" sz="3400"/>
              <a:t>Start a new paragraph when you start a new point</a:t>
            </a:r>
          </a:p>
          <a:p>
            <a:r>
              <a:rPr lang="en-US" altLang="en-US" sz="3400"/>
              <a:t>In the question there may be prompts suggesting what you can include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267</TotalTime>
  <Words>807</Words>
  <Application>Microsoft Office PowerPoint</Application>
  <PresentationFormat>On-screen Show (4:3)</PresentationFormat>
  <Paragraphs>133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Times New Roman</vt:lpstr>
      <vt:lpstr>Wingdings</vt:lpstr>
      <vt:lpstr>Layers</vt:lpstr>
      <vt:lpstr>SATs</vt:lpstr>
      <vt:lpstr>Let’s Look At:</vt:lpstr>
      <vt:lpstr>Planning:</vt:lpstr>
      <vt:lpstr>Text Types – A Reminder</vt:lpstr>
      <vt:lpstr>P F A (FAP)</vt:lpstr>
      <vt:lpstr>Planning Techniques:</vt:lpstr>
      <vt:lpstr>Structure and Paragraphs:</vt:lpstr>
      <vt:lpstr>Structures: Beginnings</vt:lpstr>
      <vt:lpstr>Structures: Middles</vt:lpstr>
      <vt:lpstr>Structures: Endings</vt:lpstr>
      <vt:lpstr>Paragraphs:</vt:lpstr>
      <vt:lpstr>Sentences:</vt:lpstr>
      <vt:lpstr>Sentences:</vt:lpstr>
      <vt:lpstr>Sentences:</vt:lpstr>
      <vt:lpstr>Connectives:</vt:lpstr>
      <vt:lpstr>Tone:</vt:lpstr>
      <vt:lpstr>And Finally:</vt:lpstr>
      <vt:lpstr>PowerPoint Presentation</vt:lpstr>
    </vt:vector>
  </TitlesOfParts>
  <Company>campsmount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SATs Revision</dc:title>
  <dc:creator>al</dc:creator>
  <cp:lastModifiedBy>Nayan GRIFFITHS</cp:lastModifiedBy>
  <cp:revision>13</cp:revision>
  <dcterms:created xsi:type="dcterms:W3CDTF">2005-04-18T10:16:58Z</dcterms:created>
  <dcterms:modified xsi:type="dcterms:W3CDTF">2023-03-21T15:26:58Z</dcterms:modified>
</cp:coreProperties>
</file>