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9" r:id="rId9"/>
    <p:sldId id="263" r:id="rId10"/>
    <p:sldId id="265" r:id="rId11"/>
    <p:sldId id="266" r:id="rId12"/>
    <p:sldId id="264" r:id="rId13"/>
    <p:sldId id="268" r:id="rId14"/>
    <p:sldId id="267" r:id="rId15"/>
    <p:sldId id="270"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B1561"/>
    <a:srgbClr val="EBF0AE"/>
    <a:srgbClr val="993300"/>
    <a:srgbClr val="996600"/>
    <a:srgbClr val="663300"/>
    <a:srgbClr val="930B0E"/>
    <a:srgbClr val="8E3A0C"/>
    <a:srgbClr val="09125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E571B-51D0-5634-C65A-0058E11D75E8}"/>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8704627-CA5C-2051-82E6-096A84DE8E63}"/>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AC65190-17DF-54D6-216F-3B0F1D045CD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1B84A25-1F9A-4709-0264-E5BA1FCBCA70}"/>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B0CC91E5-EB37-C306-2A43-80B69A9D7F64}"/>
              </a:ext>
            </a:extLst>
          </p:cNvPr>
          <p:cNvSpPr>
            <a:spLocks noGrp="1"/>
          </p:cNvSpPr>
          <p:nvPr>
            <p:ph type="sldNum" sz="quarter" idx="12"/>
          </p:nvPr>
        </p:nvSpPr>
        <p:spPr/>
        <p:txBody>
          <a:bodyPr/>
          <a:lstStyle>
            <a:lvl1pPr>
              <a:defRPr/>
            </a:lvl1pPr>
          </a:lstStyle>
          <a:p>
            <a:fld id="{ED72ABAA-76E0-4C63-8D7C-87AABD95BECC}" type="slidenum">
              <a:rPr lang="en-US" altLang="en-US"/>
              <a:pPr/>
              <a:t>‹#›</a:t>
            </a:fld>
            <a:endParaRPr lang="en-US" altLang="en-US"/>
          </a:p>
        </p:txBody>
      </p:sp>
    </p:spTree>
    <p:extLst>
      <p:ext uri="{BB962C8B-B14F-4D97-AF65-F5344CB8AC3E}">
        <p14:creationId xmlns:p14="http://schemas.microsoft.com/office/powerpoint/2010/main" val="3535103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D969C-DF4F-863B-8B73-F9C6DDF3E55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9914224-A7DB-05D4-6BFA-9F48A40FDC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55263C6-9EB4-7523-E716-051CF5D4E64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752623B-FE15-C666-81A2-59DD359DC896}"/>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802F2E2-5066-974F-516A-B9575F19AF43}"/>
              </a:ext>
            </a:extLst>
          </p:cNvPr>
          <p:cNvSpPr>
            <a:spLocks noGrp="1"/>
          </p:cNvSpPr>
          <p:nvPr>
            <p:ph type="sldNum" sz="quarter" idx="12"/>
          </p:nvPr>
        </p:nvSpPr>
        <p:spPr/>
        <p:txBody>
          <a:bodyPr/>
          <a:lstStyle>
            <a:lvl1pPr>
              <a:defRPr/>
            </a:lvl1pPr>
          </a:lstStyle>
          <a:p>
            <a:fld id="{98100AE4-1081-4D63-BFE1-BCA6F20DF51B}" type="slidenum">
              <a:rPr lang="en-US" altLang="en-US"/>
              <a:pPr/>
              <a:t>‹#›</a:t>
            </a:fld>
            <a:endParaRPr lang="en-US" altLang="en-US"/>
          </a:p>
        </p:txBody>
      </p:sp>
    </p:spTree>
    <p:extLst>
      <p:ext uri="{BB962C8B-B14F-4D97-AF65-F5344CB8AC3E}">
        <p14:creationId xmlns:p14="http://schemas.microsoft.com/office/powerpoint/2010/main" val="411691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027A07-9BCE-F827-B18D-53A0969AE6F9}"/>
              </a:ext>
            </a:extLst>
          </p:cNvPr>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1902547-DA13-780A-0CE4-8CCAD92828A8}"/>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068510-DEE9-66B1-1ECA-6D4D46D713D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9A7C6A27-0D3C-7243-08AE-A97B880CB1A7}"/>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337C0C0-34F7-B792-2909-771090649AB0}"/>
              </a:ext>
            </a:extLst>
          </p:cNvPr>
          <p:cNvSpPr>
            <a:spLocks noGrp="1"/>
          </p:cNvSpPr>
          <p:nvPr>
            <p:ph type="sldNum" sz="quarter" idx="12"/>
          </p:nvPr>
        </p:nvSpPr>
        <p:spPr/>
        <p:txBody>
          <a:bodyPr/>
          <a:lstStyle>
            <a:lvl1pPr>
              <a:defRPr/>
            </a:lvl1pPr>
          </a:lstStyle>
          <a:p>
            <a:fld id="{99497D7A-1691-43C0-AE8A-C1667E1BAF1B}" type="slidenum">
              <a:rPr lang="en-US" altLang="en-US"/>
              <a:pPr/>
              <a:t>‹#›</a:t>
            </a:fld>
            <a:endParaRPr lang="en-US" altLang="en-US"/>
          </a:p>
        </p:txBody>
      </p:sp>
    </p:spTree>
    <p:extLst>
      <p:ext uri="{BB962C8B-B14F-4D97-AF65-F5344CB8AC3E}">
        <p14:creationId xmlns:p14="http://schemas.microsoft.com/office/powerpoint/2010/main" val="2658314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6CF37-0F1C-AF39-B2A1-BBE92825A22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EB191EE-0966-C11C-EA61-B1A8A70C310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1DB65B-42F3-7B9D-5D87-C2763B47DD39}"/>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6D7E053F-FA1F-334A-5E35-5728885504BF}"/>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51C1EA4-C077-4EDF-5AF3-B9C8C3C5D562}"/>
              </a:ext>
            </a:extLst>
          </p:cNvPr>
          <p:cNvSpPr>
            <a:spLocks noGrp="1"/>
          </p:cNvSpPr>
          <p:nvPr>
            <p:ph type="sldNum" sz="quarter" idx="12"/>
          </p:nvPr>
        </p:nvSpPr>
        <p:spPr/>
        <p:txBody>
          <a:bodyPr/>
          <a:lstStyle>
            <a:lvl1pPr>
              <a:defRPr/>
            </a:lvl1pPr>
          </a:lstStyle>
          <a:p>
            <a:fld id="{93059706-0457-4FEE-9ED2-7CC0AA0357CC}" type="slidenum">
              <a:rPr lang="en-US" altLang="en-US"/>
              <a:pPr/>
              <a:t>‹#›</a:t>
            </a:fld>
            <a:endParaRPr lang="en-US" altLang="en-US"/>
          </a:p>
        </p:txBody>
      </p:sp>
    </p:spTree>
    <p:extLst>
      <p:ext uri="{BB962C8B-B14F-4D97-AF65-F5344CB8AC3E}">
        <p14:creationId xmlns:p14="http://schemas.microsoft.com/office/powerpoint/2010/main" val="1322265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A6305-2435-7E85-765D-4A9CB25249AC}"/>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4490D71-EE48-16A7-770F-095B03CC3EF7}"/>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7AC3AF37-A9C6-CF56-BD48-A497F8064675}"/>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CB063A5-6771-0D08-1321-93FC0FF5C586}"/>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6806746-0A89-B873-F459-EE8746A32022}"/>
              </a:ext>
            </a:extLst>
          </p:cNvPr>
          <p:cNvSpPr>
            <a:spLocks noGrp="1"/>
          </p:cNvSpPr>
          <p:nvPr>
            <p:ph type="sldNum" sz="quarter" idx="12"/>
          </p:nvPr>
        </p:nvSpPr>
        <p:spPr/>
        <p:txBody>
          <a:bodyPr/>
          <a:lstStyle>
            <a:lvl1pPr>
              <a:defRPr/>
            </a:lvl1pPr>
          </a:lstStyle>
          <a:p>
            <a:fld id="{5349868D-FBCE-495D-901A-9CEDB90AB5BC}" type="slidenum">
              <a:rPr lang="en-US" altLang="en-US"/>
              <a:pPr/>
              <a:t>‹#›</a:t>
            </a:fld>
            <a:endParaRPr lang="en-US" altLang="en-US"/>
          </a:p>
        </p:txBody>
      </p:sp>
    </p:spTree>
    <p:extLst>
      <p:ext uri="{BB962C8B-B14F-4D97-AF65-F5344CB8AC3E}">
        <p14:creationId xmlns:p14="http://schemas.microsoft.com/office/powerpoint/2010/main" val="1823758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2C5CB-A5BA-E359-0841-49C02489BDF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3C7DE99-FCFE-98EE-333C-6FA3D8854BD6}"/>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E2EF298-A33B-C6FA-16EE-A1E44F713902}"/>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1891FCF-EFA2-966B-3CC0-EB1608417026}"/>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5977F6AE-1DF0-D48F-85E3-2091B5E3355C}"/>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6FAA150-86DC-776F-71BD-4A7ED34C69F3}"/>
              </a:ext>
            </a:extLst>
          </p:cNvPr>
          <p:cNvSpPr>
            <a:spLocks noGrp="1"/>
          </p:cNvSpPr>
          <p:nvPr>
            <p:ph type="sldNum" sz="quarter" idx="12"/>
          </p:nvPr>
        </p:nvSpPr>
        <p:spPr/>
        <p:txBody>
          <a:bodyPr/>
          <a:lstStyle>
            <a:lvl1pPr>
              <a:defRPr/>
            </a:lvl1pPr>
          </a:lstStyle>
          <a:p>
            <a:fld id="{295CBE3F-AE5A-422B-B03E-0A240696ACB2}" type="slidenum">
              <a:rPr lang="en-US" altLang="en-US"/>
              <a:pPr/>
              <a:t>‹#›</a:t>
            </a:fld>
            <a:endParaRPr lang="en-US" altLang="en-US"/>
          </a:p>
        </p:txBody>
      </p:sp>
    </p:spTree>
    <p:extLst>
      <p:ext uri="{BB962C8B-B14F-4D97-AF65-F5344CB8AC3E}">
        <p14:creationId xmlns:p14="http://schemas.microsoft.com/office/powerpoint/2010/main" val="3295824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7DAA-071F-9881-637D-43B42D2EE931}"/>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8B235F7-A070-8B6D-EBDC-1788137A4FA7}"/>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23EBBC-E93C-6E7E-BEF4-F75E1CCF1D07}"/>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3A4E815-E0E0-2E7E-2E22-0ECB3A6549BB}"/>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329CE8-0512-8386-F34C-2E359EC9836B}"/>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DEBE803-1AC6-0C8E-62A3-48A341E6726E}"/>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9A589FC5-3236-FEA3-8CB5-A47786747634}"/>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D4CD6CE0-31F3-34C2-4527-48E32566A64D}"/>
              </a:ext>
            </a:extLst>
          </p:cNvPr>
          <p:cNvSpPr>
            <a:spLocks noGrp="1"/>
          </p:cNvSpPr>
          <p:nvPr>
            <p:ph type="sldNum" sz="quarter" idx="12"/>
          </p:nvPr>
        </p:nvSpPr>
        <p:spPr/>
        <p:txBody>
          <a:bodyPr/>
          <a:lstStyle>
            <a:lvl1pPr>
              <a:defRPr/>
            </a:lvl1pPr>
          </a:lstStyle>
          <a:p>
            <a:fld id="{8BF5B924-322D-4041-929A-B8449C980590}" type="slidenum">
              <a:rPr lang="en-US" altLang="en-US"/>
              <a:pPr/>
              <a:t>‹#›</a:t>
            </a:fld>
            <a:endParaRPr lang="en-US" altLang="en-US"/>
          </a:p>
        </p:txBody>
      </p:sp>
    </p:spTree>
    <p:extLst>
      <p:ext uri="{BB962C8B-B14F-4D97-AF65-F5344CB8AC3E}">
        <p14:creationId xmlns:p14="http://schemas.microsoft.com/office/powerpoint/2010/main" val="3628881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093EC-B0D3-A7EB-65FD-8481180CFDF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C103234-A7C4-4C6E-686E-0EE252E8326A}"/>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AE30CA3C-D3FB-D8BA-C359-03D44F7124ED}"/>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9E3A2E76-FFC7-BC2F-DEA4-DC6AEF367D39}"/>
              </a:ext>
            </a:extLst>
          </p:cNvPr>
          <p:cNvSpPr>
            <a:spLocks noGrp="1"/>
          </p:cNvSpPr>
          <p:nvPr>
            <p:ph type="sldNum" sz="quarter" idx="12"/>
          </p:nvPr>
        </p:nvSpPr>
        <p:spPr/>
        <p:txBody>
          <a:bodyPr/>
          <a:lstStyle>
            <a:lvl1pPr>
              <a:defRPr/>
            </a:lvl1pPr>
          </a:lstStyle>
          <a:p>
            <a:fld id="{B18D9560-798B-41D1-8141-7F7B0A86BDC8}" type="slidenum">
              <a:rPr lang="en-US" altLang="en-US"/>
              <a:pPr/>
              <a:t>‹#›</a:t>
            </a:fld>
            <a:endParaRPr lang="en-US" altLang="en-US"/>
          </a:p>
        </p:txBody>
      </p:sp>
    </p:spTree>
    <p:extLst>
      <p:ext uri="{BB962C8B-B14F-4D97-AF65-F5344CB8AC3E}">
        <p14:creationId xmlns:p14="http://schemas.microsoft.com/office/powerpoint/2010/main" val="3415054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97622E-93A7-6C57-AC69-D28DB6E2A486}"/>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F0908F88-13C7-4FE8-DEEC-74FE67975DF2}"/>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2A22585C-D4EC-137E-7F7C-86DDD36D3E08}"/>
              </a:ext>
            </a:extLst>
          </p:cNvPr>
          <p:cNvSpPr>
            <a:spLocks noGrp="1"/>
          </p:cNvSpPr>
          <p:nvPr>
            <p:ph type="sldNum" sz="quarter" idx="12"/>
          </p:nvPr>
        </p:nvSpPr>
        <p:spPr/>
        <p:txBody>
          <a:bodyPr/>
          <a:lstStyle>
            <a:lvl1pPr>
              <a:defRPr/>
            </a:lvl1pPr>
          </a:lstStyle>
          <a:p>
            <a:fld id="{D4CE1301-9899-4EFA-B592-263561F90C31}" type="slidenum">
              <a:rPr lang="en-US" altLang="en-US"/>
              <a:pPr/>
              <a:t>‹#›</a:t>
            </a:fld>
            <a:endParaRPr lang="en-US" altLang="en-US"/>
          </a:p>
        </p:txBody>
      </p:sp>
    </p:spTree>
    <p:extLst>
      <p:ext uri="{BB962C8B-B14F-4D97-AF65-F5344CB8AC3E}">
        <p14:creationId xmlns:p14="http://schemas.microsoft.com/office/powerpoint/2010/main" val="3725253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4BB7C-0895-4E0C-3E7A-E713289D103B}"/>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8A06D2B-7FC1-8CBA-5D8C-491F8A7D12E0}"/>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2F59A8A-D910-4C39-E831-E6DFB171E36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B006D6-3255-2BA4-418B-D5E82726C4C9}"/>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DD3713B-3849-3C48-C909-651FEFC85D21}"/>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DD54668-2EBD-B9BB-C6FE-0C1E19E1BD56}"/>
              </a:ext>
            </a:extLst>
          </p:cNvPr>
          <p:cNvSpPr>
            <a:spLocks noGrp="1"/>
          </p:cNvSpPr>
          <p:nvPr>
            <p:ph type="sldNum" sz="quarter" idx="12"/>
          </p:nvPr>
        </p:nvSpPr>
        <p:spPr/>
        <p:txBody>
          <a:bodyPr/>
          <a:lstStyle>
            <a:lvl1pPr>
              <a:defRPr/>
            </a:lvl1pPr>
          </a:lstStyle>
          <a:p>
            <a:fld id="{4C611173-18F1-43D7-9573-E37AAD3FB406}" type="slidenum">
              <a:rPr lang="en-US" altLang="en-US"/>
              <a:pPr/>
              <a:t>‹#›</a:t>
            </a:fld>
            <a:endParaRPr lang="en-US" altLang="en-US"/>
          </a:p>
        </p:txBody>
      </p:sp>
    </p:spTree>
    <p:extLst>
      <p:ext uri="{BB962C8B-B14F-4D97-AF65-F5344CB8AC3E}">
        <p14:creationId xmlns:p14="http://schemas.microsoft.com/office/powerpoint/2010/main" val="1690079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26D12-51AB-B822-46EB-AB8F7EEE727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97C4C16-E23C-127E-6C16-C975EBEE22BE}"/>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864CF22-1A72-8D86-96AD-B4D60ACCF09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297A1A-48AB-F088-2341-559766504F90}"/>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519BC0BB-1CB3-01B7-925B-1D375E4DAC45}"/>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27F7C8EA-F46B-7B56-8D06-B1AC655C7F73}"/>
              </a:ext>
            </a:extLst>
          </p:cNvPr>
          <p:cNvSpPr>
            <a:spLocks noGrp="1"/>
          </p:cNvSpPr>
          <p:nvPr>
            <p:ph type="sldNum" sz="quarter" idx="12"/>
          </p:nvPr>
        </p:nvSpPr>
        <p:spPr/>
        <p:txBody>
          <a:bodyPr/>
          <a:lstStyle>
            <a:lvl1pPr>
              <a:defRPr/>
            </a:lvl1pPr>
          </a:lstStyle>
          <a:p>
            <a:fld id="{ED2F982A-AF94-4CA0-B82D-32ABC3E6E1ED}" type="slidenum">
              <a:rPr lang="en-US" altLang="en-US"/>
              <a:pPr/>
              <a:t>‹#›</a:t>
            </a:fld>
            <a:endParaRPr lang="en-US" altLang="en-US"/>
          </a:p>
        </p:txBody>
      </p:sp>
    </p:spTree>
    <p:extLst>
      <p:ext uri="{BB962C8B-B14F-4D97-AF65-F5344CB8AC3E}">
        <p14:creationId xmlns:p14="http://schemas.microsoft.com/office/powerpoint/2010/main" val="448682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C675A68-2F7B-D7C7-F651-08535BD5A96A}"/>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9D7B7F3-2F2D-4CD5-06A4-6975989010B6}"/>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64879F79-EC94-9E4E-2405-10092161A027}"/>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a:extLst>
              <a:ext uri="{FF2B5EF4-FFF2-40B4-BE49-F238E27FC236}">
                <a16:creationId xmlns:a16="http://schemas.microsoft.com/office/drawing/2014/main" id="{E9CECB26-6519-8126-BFF5-7F5B9E7AC1A6}"/>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a:extLst>
              <a:ext uri="{FF2B5EF4-FFF2-40B4-BE49-F238E27FC236}">
                <a16:creationId xmlns:a16="http://schemas.microsoft.com/office/drawing/2014/main" id="{417FFF5D-DF28-20EF-1FE1-070B31B95E98}"/>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4554925F-4486-4B02-B8EA-C8A7B7C966D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worldofteaching.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audio" Target="../media/audio1.wav"/><Relationship Id="rId5" Type="http://schemas.openxmlformats.org/officeDocument/2006/relationships/image" Target="../media/image9.jpeg"/><Relationship Id="rId4" Type="http://schemas.openxmlformats.org/officeDocument/2006/relationships/hyperlink" Target="http://j.avatopia.com/images/monster.png"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054" name="Picture 6">
            <a:extLst>
              <a:ext uri="{FF2B5EF4-FFF2-40B4-BE49-F238E27FC236}">
                <a16:creationId xmlns:a16="http://schemas.microsoft.com/office/drawing/2014/main" id="{A31E642E-1BE2-917F-06D8-20D2D30ED0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990600"/>
            <a:ext cx="3171825" cy="3933825"/>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sp>
        <p:nvSpPr>
          <p:cNvPr id="2050" name="Rectangle 2">
            <a:extLst>
              <a:ext uri="{FF2B5EF4-FFF2-40B4-BE49-F238E27FC236}">
                <a16:creationId xmlns:a16="http://schemas.microsoft.com/office/drawing/2014/main" id="{D194D543-9222-58A5-1DF1-43B5D7B86223}"/>
              </a:ext>
            </a:extLst>
          </p:cNvPr>
          <p:cNvSpPr>
            <a:spLocks noGrp="1" noChangeArrowheads="1"/>
          </p:cNvSpPr>
          <p:nvPr>
            <p:ph type="ctrTitle"/>
          </p:nvPr>
        </p:nvSpPr>
        <p:spPr>
          <a:xfrm>
            <a:off x="685800" y="609600"/>
            <a:ext cx="7772400" cy="1524000"/>
          </a:xfrm>
        </p:spPr>
        <p:txBody>
          <a:bodyPr anchor="ctr"/>
          <a:lstStyle/>
          <a:p>
            <a:r>
              <a:rPr lang="en-US" altLang="en-US" sz="4400" b="1">
                <a:solidFill>
                  <a:srgbClr val="0066FF"/>
                </a:solidFill>
              </a:rPr>
              <a:t>Scary Monsters from World Mythology</a:t>
            </a:r>
          </a:p>
        </p:txBody>
      </p:sp>
      <p:sp>
        <p:nvSpPr>
          <p:cNvPr id="2051" name="Rectangle 3">
            <a:extLst>
              <a:ext uri="{FF2B5EF4-FFF2-40B4-BE49-F238E27FC236}">
                <a16:creationId xmlns:a16="http://schemas.microsoft.com/office/drawing/2014/main" id="{6127C3BD-FF27-419F-FC65-2001B7132510}"/>
              </a:ext>
            </a:extLst>
          </p:cNvPr>
          <p:cNvSpPr>
            <a:spLocks noGrp="1" noChangeArrowheads="1"/>
          </p:cNvSpPr>
          <p:nvPr>
            <p:ph type="subTitle" idx="1"/>
          </p:nvPr>
        </p:nvSpPr>
        <p:spPr>
          <a:xfrm>
            <a:off x="1371600" y="4724400"/>
            <a:ext cx="6400800" cy="1752600"/>
          </a:xfrm>
        </p:spPr>
        <p:txBody>
          <a:bodyPr/>
          <a:lstStyle/>
          <a:p>
            <a:pPr>
              <a:lnSpc>
                <a:spcPct val="80000"/>
              </a:lnSpc>
              <a:spcBef>
                <a:spcPct val="0"/>
              </a:spcBef>
            </a:pPr>
            <a:r>
              <a:rPr lang="en-US" altLang="en-US" sz="2000">
                <a:solidFill>
                  <a:srgbClr val="0066FF"/>
                </a:solidFill>
              </a:rPr>
              <a:t>One weekend I was reading an article on MSN by the author Tamim Ansary, and found some scary monsters from cultures besides ancient Greece.  Since this unit includes Medusa, the Chimera, the Hydra, the Minotaur, and the Harpies, among others, I thought it would be fun to see what other cultures saw as scary.</a:t>
            </a:r>
          </a:p>
          <a:p>
            <a:pPr>
              <a:lnSpc>
                <a:spcPct val="80000"/>
              </a:lnSpc>
            </a:pPr>
            <a:endParaRPr lang="en-US" altLang="en-US" sz="2000">
              <a:solidFill>
                <a:srgbClr val="0066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dissolve">
                                      <p:cBhvr>
                                        <p:cTn id="7" dur="500"/>
                                        <p:tgtEl>
                                          <p:spTgt spid="2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dissolve">
                                      <p:cBhvr>
                                        <p:cTn id="12" dur="500"/>
                                        <p:tgtEl>
                                          <p:spTgt spid="20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F5C1B309-2BDC-B6F5-5C2E-1948700543D1}"/>
              </a:ext>
            </a:extLst>
          </p:cNvPr>
          <p:cNvSpPr>
            <a:spLocks noGrp="1" noChangeArrowheads="1"/>
          </p:cNvSpPr>
          <p:nvPr>
            <p:ph type="title"/>
          </p:nvPr>
        </p:nvSpPr>
        <p:spPr>
          <a:xfrm>
            <a:off x="381000" y="228600"/>
            <a:ext cx="8229600" cy="1143000"/>
          </a:xfrm>
          <a:solidFill>
            <a:schemeClr val="tx1"/>
          </a:solidFill>
        </p:spPr>
        <p:txBody>
          <a:bodyPr/>
          <a:lstStyle/>
          <a:p>
            <a:r>
              <a:rPr lang="en-US" altLang="en-US" sz="4000" b="1">
                <a:solidFill>
                  <a:schemeClr val="accent1"/>
                </a:solidFill>
              </a:rPr>
              <a:t>Banshees</a:t>
            </a:r>
            <a:br>
              <a:rPr lang="en-US" altLang="en-US" sz="4000">
                <a:solidFill>
                  <a:schemeClr val="tx1"/>
                </a:solidFill>
              </a:rPr>
            </a:br>
            <a:endParaRPr lang="en-US" altLang="en-US" sz="4000">
              <a:solidFill>
                <a:schemeClr val="tx1"/>
              </a:solidFill>
            </a:endParaRPr>
          </a:p>
        </p:txBody>
      </p:sp>
      <p:sp>
        <p:nvSpPr>
          <p:cNvPr id="11268" name="Rectangle 4">
            <a:extLst>
              <a:ext uri="{FF2B5EF4-FFF2-40B4-BE49-F238E27FC236}">
                <a16:creationId xmlns:a16="http://schemas.microsoft.com/office/drawing/2014/main" id="{56B07989-9B76-BA3E-4ED2-36A04AEAC90B}"/>
              </a:ext>
            </a:extLst>
          </p:cNvPr>
          <p:cNvSpPr>
            <a:spLocks noChangeArrowheads="1"/>
          </p:cNvSpPr>
          <p:nvPr/>
        </p:nvSpPr>
        <p:spPr bwMode="auto">
          <a:xfrm>
            <a:off x="381000" y="1066800"/>
            <a:ext cx="4419600" cy="2838450"/>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tLang="en-US"/>
          </a:p>
          <a:p>
            <a:r>
              <a:rPr lang="en-US" altLang="en-US">
                <a:solidFill>
                  <a:schemeClr val="accent1"/>
                </a:solidFill>
              </a:rPr>
              <a:t>Celtic</a:t>
            </a:r>
          </a:p>
          <a:p>
            <a:r>
              <a:rPr lang="en-US" altLang="en-US">
                <a:solidFill>
                  <a:schemeClr val="accent1"/>
                </a:solidFill>
              </a:rPr>
              <a:t>-Means “Women of the hills”</a:t>
            </a:r>
          </a:p>
          <a:p>
            <a:r>
              <a:rPr lang="en-US" altLang="en-US">
                <a:solidFill>
                  <a:schemeClr val="accent1"/>
                </a:solidFill>
              </a:rPr>
              <a:t>-Women who died in childbirth and now are doomed to spend the remaining years of their allotted time washing out the grave garments of those who are about to die</a:t>
            </a:r>
          </a:p>
          <a:p>
            <a:r>
              <a:rPr lang="en-US" altLang="en-US">
                <a:solidFill>
                  <a:schemeClr val="accent1"/>
                </a:solidFill>
              </a:rPr>
              <a:t>-When the wail of the banshee is heard, someone in your family is about to die.</a:t>
            </a:r>
          </a:p>
        </p:txBody>
      </p:sp>
      <p:pic>
        <p:nvPicPr>
          <p:cNvPr id="11269" name="Picture 5">
            <a:extLst>
              <a:ext uri="{FF2B5EF4-FFF2-40B4-BE49-F238E27FC236}">
                <a16:creationId xmlns:a16="http://schemas.microsoft.com/office/drawing/2014/main" id="{BEFD7C69-90D0-03C2-59D8-E4340F1E579A}"/>
              </a:ext>
            </a:extLst>
          </p:cNvPr>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5105400" y="2209800"/>
            <a:ext cx="3810000" cy="3886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nodeType="withEffect">
                                  <p:stCondLst>
                                    <p:cond delay="0"/>
                                  </p:stCondLst>
                                  <p:childTnLst>
                                    <p:set>
                                      <p:cBhvr>
                                        <p:cTn id="6" dur="1" fill="hold">
                                          <p:stCondLst>
                                            <p:cond delay="0"/>
                                          </p:stCondLst>
                                        </p:cTn>
                                        <p:tgtEl>
                                          <p:spTgt spid="11266">
                                            <p:txEl>
                                              <p:charRg st="4294967295" end="4294967295"/>
                                            </p:txEl>
                                          </p:spTgt>
                                        </p:tgtEl>
                                        <p:attrNameLst>
                                          <p:attrName>style.visibility</p:attrName>
                                        </p:attrNameLst>
                                      </p:cBhvr>
                                      <p:to>
                                        <p:strVal val="visible"/>
                                      </p:to>
                                    </p:set>
                                    <p:animEffect transition="in" filter="fade">
                                      <p:cBhvr>
                                        <p:cTn id="7" dur="768" decel="100000"/>
                                        <p:tgtEl>
                                          <p:spTgt spid="11266">
                                            <p:txEl>
                                              <p:charRg st="4294967295" end="4294967295"/>
                                            </p:txEl>
                                          </p:spTgt>
                                        </p:tgtEl>
                                      </p:cBhvr>
                                    </p:animEffect>
                                    <p:animScale>
                                      <p:cBhvr>
                                        <p:cTn id="8" dur="768" decel="100000"/>
                                        <p:tgtEl>
                                          <p:spTgt spid="11266">
                                            <p:txEl>
                                              <p:charRg st="4294967295" end="4294967295"/>
                                            </p:txEl>
                                          </p:spTgt>
                                        </p:tgtEl>
                                      </p:cBhvr>
                                      <p:from x="10000" y="10000"/>
                                      <p:to x="200000" y="450000"/>
                                    </p:animScale>
                                    <p:animScale>
                                      <p:cBhvr>
                                        <p:cTn id="9" dur="1230" accel="100000" fill="hold">
                                          <p:stCondLst>
                                            <p:cond delay="768"/>
                                          </p:stCondLst>
                                        </p:cTn>
                                        <p:tgtEl>
                                          <p:spTgt spid="11266">
                                            <p:txEl>
                                              <p:charRg st="4294967295" end="4294967295"/>
                                            </p:txEl>
                                          </p:spTgt>
                                        </p:tgtEl>
                                      </p:cBhvr>
                                      <p:from x="200000" y="450000"/>
                                      <p:to x="100000" y="100000"/>
                                    </p:animScale>
                                    <p:set>
                                      <p:cBhvr>
                                        <p:cTn id="10" dur="768" fill="hold"/>
                                        <p:tgtEl>
                                          <p:spTgt spid="11266">
                                            <p:txEl>
                                              <p:charRg st="4294967295" end="4294967295"/>
                                            </p:txEl>
                                          </p:spTgt>
                                        </p:tgtEl>
                                        <p:attrNameLst>
                                          <p:attrName>ppt_x</p:attrName>
                                        </p:attrNameLst>
                                      </p:cBhvr>
                                      <p:to>
                                        <p:strVal val="(0.5)"/>
                                      </p:to>
                                    </p:set>
                                    <p:anim from="(0.5)" to="(#ppt_x)" calcmode="lin" valueType="num">
                                      <p:cBhvr>
                                        <p:cTn id="11" dur="1230" accel="100000" fill="hold">
                                          <p:stCondLst>
                                            <p:cond delay="768"/>
                                          </p:stCondLst>
                                        </p:cTn>
                                        <p:tgtEl>
                                          <p:spTgt spid="11266">
                                            <p:txEl>
                                              <p:charRg st="4294967295" end="4294967295"/>
                                            </p:txEl>
                                          </p:spTgt>
                                        </p:tgtEl>
                                        <p:attrNameLst>
                                          <p:attrName>ppt_x</p:attrName>
                                        </p:attrNameLst>
                                      </p:cBhvr>
                                    </p:anim>
                                    <p:set>
                                      <p:cBhvr>
                                        <p:cTn id="12" dur="768" fill="hold"/>
                                        <p:tgtEl>
                                          <p:spTgt spid="11266">
                                            <p:txEl>
                                              <p:charRg st="4294967295" end="4294967295"/>
                                            </p:txEl>
                                          </p:spTgt>
                                        </p:tgtEl>
                                        <p:attrNameLst>
                                          <p:attrName>ppt_y</p:attrName>
                                        </p:attrNameLst>
                                      </p:cBhvr>
                                      <p:to>
                                        <p:strVal val="(#ppt_y+0.4)"/>
                                      </p:to>
                                    </p:set>
                                    <p:anim from="(#ppt_y+0.4)" to="(#ppt_y)" calcmode="lin" valueType="num">
                                      <p:cBhvr>
                                        <p:cTn id="13" dur="1230" accel="100000" fill="hold">
                                          <p:stCondLst>
                                            <p:cond delay="768"/>
                                          </p:stCondLst>
                                        </p:cTn>
                                        <p:tgtEl>
                                          <p:spTgt spid="11266">
                                            <p:txEl>
                                              <p:charRg st="4294967295" end="4294967295"/>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45A4044C-12B0-13AA-0596-0EAD2DDDFB2E}"/>
              </a:ext>
            </a:extLst>
          </p:cNvPr>
          <p:cNvSpPr>
            <a:spLocks noGrp="1" noChangeArrowheads="1"/>
          </p:cNvSpPr>
          <p:nvPr>
            <p:ph type="title"/>
          </p:nvPr>
        </p:nvSpPr>
        <p:spPr>
          <a:solidFill>
            <a:schemeClr val="tx1"/>
          </a:solidFill>
        </p:spPr>
        <p:txBody>
          <a:bodyPr/>
          <a:lstStyle/>
          <a:p>
            <a:r>
              <a:rPr lang="en-US" altLang="en-US" b="1">
                <a:solidFill>
                  <a:srgbClr val="FFCC66"/>
                </a:solidFill>
              </a:rPr>
              <a:t>Ghouls</a:t>
            </a:r>
          </a:p>
        </p:txBody>
      </p:sp>
      <p:sp>
        <p:nvSpPr>
          <p:cNvPr id="12291" name="Rectangle 3">
            <a:extLst>
              <a:ext uri="{FF2B5EF4-FFF2-40B4-BE49-F238E27FC236}">
                <a16:creationId xmlns:a16="http://schemas.microsoft.com/office/drawing/2014/main" id="{E14EF390-BBFE-3AA7-66C7-3CE242B2AE7F}"/>
              </a:ext>
            </a:extLst>
          </p:cNvPr>
          <p:cNvSpPr>
            <a:spLocks noGrp="1" noChangeArrowheads="1"/>
          </p:cNvSpPr>
          <p:nvPr>
            <p:ph type="body" idx="1"/>
          </p:nvPr>
        </p:nvSpPr>
        <p:spPr/>
        <p:txBody>
          <a:bodyPr/>
          <a:lstStyle/>
          <a:p>
            <a:endParaRPr lang="en-US" altLang="en-US"/>
          </a:p>
        </p:txBody>
      </p:sp>
      <p:sp>
        <p:nvSpPr>
          <p:cNvPr id="12292" name="Rectangle 4">
            <a:extLst>
              <a:ext uri="{FF2B5EF4-FFF2-40B4-BE49-F238E27FC236}">
                <a16:creationId xmlns:a16="http://schemas.microsoft.com/office/drawing/2014/main" id="{24C1CDD8-1152-702E-FD69-7416EADCE1D4}"/>
              </a:ext>
            </a:extLst>
          </p:cNvPr>
          <p:cNvSpPr>
            <a:spLocks noChangeArrowheads="1"/>
          </p:cNvSpPr>
          <p:nvPr/>
        </p:nvSpPr>
        <p:spPr bwMode="auto">
          <a:xfrm>
            <a:off x="381000" y="2667000"/>
            <a:ext cx="4572000" cy="1465263"/>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1">
                <a:solidFill>
                  <a:srgbClr val="FFCC66"/>
                </a:solidFill>
              </a:rPr>
              <a:t>Ghouls</a:t>
            </a:r>
            <a:endParaRPr lang="en-US" altLang="en-US">
              <a:solidFill>
                <a:srgbClr val="FFCC66"/>
              </a:solidFill>
            </a:endParaRPr>
          </a:p>
          <a:p>
            <a:r>
              <a:rPr lang="en-US" altLang="en-US">
                <a:solidFill>
                  <a:srgbClr val="FFCC66"/>
                </a:solidFill>
              </a:rPr>
              <a:t>Islamic</a:t>
            </a:r>
          </a:p>
          <a:p>
            <a:r>
              <a:rPr lang="en-US" altLang="en-US">
                <a:solidFill>
                  <a:srgbClr val="FFCC66"/>
                </a:solidFill>
              </a:rPr>
              <a:t>-Means “the grabber”</a:t>
            </a:r>
          </a:p>
          <a:p>
            <a:r>
              <a:rPr lang="en-US" altLang="en-US">
                <a:solidFill>
                  <a:srgbClr val="FFCC66"/>
                </a:solidFill>
              </a:rPr>
              <a:t>-Corpses which come back to life after burial and feast on their fellow dead</a:t>
            </a:r>
          </a:p>
        </p:txBody>
      </p:sp>
      <p:pic>
        <p:nvPicPr>
          <p:cNvPr id="12294" name="Picture 6">
            <a:extLst>
              <a:ext uri="{FF2B5EF4-FFF2-40B4-BE49-F238E27FC236}">
                <a16:creationId xmlns:a16="http://schemas.microsoft.com/office/drawing/2014/main" id="{F3095C93-70DA-0A3F-8334-7896D950BE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1600200"/>
            <a:ext cx="4038600" cy="46958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2" presetClass="entr" presetSubtype="0" fill="hold" nodeType="withEffect">
                                  <p:stCondLst>
                                    <p:cond delay="0"/>
                                  </p:stCondLst>
                                  <p:childTnLst>
                                    <p:set>
                                      <p:cBhvr>
                                        <p:cTn id="6" dur="1" fill="hold">
                                          <p:stCondLst>
                                            <p:cond delay="0"/>
                                          </p:stCondLst>
                                        </p:cTn>
                                        <p:tgtEl>
                                          <p:spTgt spid="12290">
                                            <p:txEl>
                                              <p:charRg st="4294967295" end="4294967295"/>
                                            </p:txEl>
                                          </p:spTgt>
                                        </p:tgtEl>
                                        <p:attrNameLst>
                                          <p:attrName>style.visibility</p:attrName>
                                        </p:attrNameLst>
                                      </p:cBhvr>
                                      <p:to>
                                        <p:strVal val="visible"/>
                                      </p:to>
                                    </p:set>
                                    <p:anim calcmode="lin" valueType="num">
                                      <p:cBhvr>
                                        <p:cTn id="7" dur="2000" fill="hold"/>
                                        <p:tgtEl>
                                          <p:spTgt spid="12290">
                                            <p:txEl>
                                              <p:charRg st="4294967295" end="4294967295"/>
                                            </p:txEl>
                                          </p:spTgt>
                                        </p:tgtEl>
                                        <p:attrNameLst>
                                          <p:attrName>ppt_w</p:attrName>
                                        </p:attrNameLst>
                                      </p:cBhvr>
                                      <p:tavLst>
                                        <p:tav tm="0">
                                          <p:val>
                                            <p:strVal val="#ppt_w*2.5"/>
                                          </p:val>
                                        </p:tav>
                                        <p:tav tm="100000">
                                          <p:val>
                                            <p:strVal val="#ppt_w"/>
                                          </p:val>
                                        </p:tav>
                                      </p:tavLst>
                                    </p:anim>
                                    <p:anim calcmode="lin" valueType="num">
                                      <p:cBhvr>
                                        <p:cTn id="8" dur="2000" fill="hold"/>
                                        <p:tgtEl>
                                          <p:spTgt spid="12290">
                                            <p:txEl>
                                              <p:charRg st="4294967295" end="4294967295"/>
                                            </p:txEl>
                                          </p:spTgt>
                                        </p:tgtEl>
                                        <p:attrNameLst>
                                          <p:attrName>ppt_h</p:attrName>
                                        </p:attrNameLst>
                                      </p:cBhvr>
                                      <p:tavLst>
                                        <p:tav tm="0">
                                          <p:val>
                                            <p:strVal val="#ppt_h"/>
                                          </p:val>
                                        </p:tav>
                                        <p:tav tm="100000">
                                          <p:val>
                                            <p:strVal val="#ppt_h"/>
                                          </p:val>
                                        </p:tav>
                                      </p:tavLst>
                                    </p:anim>
                                    <p:anim calcmode="lin" valueType="num">
                                      <p:cBhvr>
                                        <p:cTn id="9" dur="2000" fill="hold"/>
                                        <p:tgtEl>
                                          <p:spTgt spid="12290">
                                            <p:txEl>
                                              <p:charRg st="4294967295" end="4294967295"/>
                                            </p:txEl>
                                          </p:spTgt>
                                        </p:tgtEl>
                                        <p:attrNameLst>
                                          <p:attrName>ppt_x</p:attrName>
                                        </p:attrNameLst>
                                      </p:cBhvr>
                                      <p:tavLst>
                                        <p:tav tm="0">
                                          <p:val>
                                            <p:strVal val="#ppt_x-.2"/>
                                          </p:val>
                                        </p:tav>
                                        <p:tav tm="50000">
                                          <p:val>
                                            <p:strVal val="#ppt_x+.1"/>
                                          </p:val>
                                        </p:tav>
                                        <p:tav tm="100000">
                                          <p:val>
                                            <p:strVal val="#ppt_x"/>
                                          </p:val>
                                        </p:tav>
                                      </p:tavLst>
                                    </p:anim>
                                    <p:anim calcmode="lin" valueType="num">
                                      <p:cBhvr>
                                        <p:cTn id="10" dur="2000" fill="hold"/>
                                        <p:tgtEl>
                                          <p:spTgt spid="12290">
                                            <p:txEl>
                                              <p:charRg st="4294967295" end="4294967295"/>
                                            </p:txEl>
                                          </p:spTgt>
                                        </p:tgtEl>
                                        <p:attrNameLst>
                                          <p:attrName>ppt_y</p:attrName>
                                        </p:attrNameLst>
                                      </p:cBhvr>
                                      <p:tavLst>
                                        <p:tav tm="0">
                                          <p:val>
                                            <p:strVal val="#ppt_y+1"/>
                                          </p:val>
                                        </p:tav>
                                        <p:tav tm="50000">
                                          <p:val>
                                            <p:strVal val="#ppt_y+.5"/>
                                          </p:val>
                                        </p:tav>
                                        <p:tav tm="100000">
                                          <p:val>
                                            <p:strVal val="#ppt_y"/>
                                          </p:val>
                                        </p:tav>
                                      </p:tavLst>
                                    </p:anim>
                                    <p:animEffect transition="in" filter="fade">
                                      <p:cBhvr>
                                        <p:cTn id="11" dur="2000"/>
                                        <p:tgtEl>
                                          <p:spTgt spid="12290">
                                            <p:txEl>
                                              <p:charRg st="4294967295" end="4294967295"/>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nodeType="clickEffect" nodePh="1">
                                  <p:stCondLst>
                                    <p:cond delay="0"/>
                                  </p:stCondLst>
                                  <p:endCondLst>
                                    <p:cond evt="begin" delay="0">
                                      <p:tn val="14"/>
                                    </p:cond>
                                  </p:endCondLst>
                                  <p:childTnLst>
                                    <p:set>
                                      <p:cBhvr>
                                        <p:cTn id="15" dur="1" fill="hold">
                                          <p:stCondLst>
                                            <p:cond delay="0"/>
                                          </p:stCondLst>
                                        </p:cTn>
                                        <p:tgtEl>
                                          <p:spTgt spid="12291">
                                            <p:txEl>
                                              <p:pRg st="0" end="0"/>
                                            </p:txEl>
                                          </p:spTgt>
                                        </p:tgtEl>
                                        <p:attrNameLst>
                                          <p:attrName>style.visibility</p:attrName>
                                        </p:attrNameLst>
                                      </p:cBhvr>
                                      <p:to>
                                        <p:strVal val="visible"/>
                                      </p:to>
                                    </p:set>
                                    <p:animEffect transition="in" filter="wipe(left)">
                                      <p:cBhvr>
                                        <p:cTn id="16" dur="500"/>
                                        <p:tgtEl>
                                          <p:spTgt spid="1229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1"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2408FEAF-F6E6-45BC-B16D-84B9CC052059}"/>
              </a:ext>
            </a:extLst>
          </p:cNvPr>
          <p:cNvSpPr>
            <a:spLocks noGrp="1" noChangeArrowheads="1"/>
          </p:cNvSpPr>
          <p:nvPr>
            <p:ph type="title"/>
          </p:nvPr>
        </p:nvSpPr>
        <p:spPr>
          <a:xfrm>
            <a:off x="2209800" y="0"/>
            <a:ext cx="6934200" cy="1143000"/>
          </a:xfrm>
          <a:solidFill>
            <a:srgbClr val="091253"/>
          </a:solidFill>
          <a:ln>
            <a:solidFill>
              <a:schemeClr val="tx1"/>
            </a:solidFill>
            <a:miter lim="800000"/>
            <a:headEnd/>
            <a:tailEnd/>
          </a:ln>
        </p:spPr>
        <p:txBody>
          <a:bodyPr/>
          <a:lstStyle/>
          <a:p>
            <a:r>
              <a:rPr lang="en-US" altLang="en-US" sz="4000" b="1">
                <a:solidFill>
                  <a:srgbClr val="CC9900"/>
                </a:solidFill>
              </a:rPr>
              <a:t>Windigo</a:t>
            </a:r>
            <a:br>
              <a:rPr lang="en-US" altLang="en-US" sz="4000">
                <a:solidFill>
                  <a:schemeClr val="tx1"/>
                </a:solidFill>
              </a:rPr>
            </a:br>
            <a:endParaRPr lang="en-US" altLang="en-US" sz="4000">
              <a:solidFill>
                <a:schemeClr val="tx1"/>
              </a:solidFill>
            </a:endParaRPr>
          </a:p>
        </p:txBody>
      </p:sp>
      <p:sp>
        <p:nvSpPr>
          <p:cNvPr id="10243" name="Rectangle 3">
            <a:extLst>
              <a:ext uri="{FF2B5EF4-FFF2-40B4-BE49-F238E27FC236}">
                <a16:creationId xmlns:a16="http://schemas.microsoft.com/office/drawing/2014/main" id="{75CE7B37-8AA2-3845-973C-7F301F6B9B90}"/>
              </a:ext>
            </a:extLst>
          </p:cNvPr>
          <p:cNvSpPr>
            <a:spLocks noGrp="1" noChangeArrowheads="1"/>
          </p:cNvSpPr>
          <p:nvPr>
            <p:ph type="body" idx="1"/>
          </p:nvPr>
        </p:nvSpPr>
        <p:spPr/>
        <p:txBody>
          <a:bodyPr/>
          <a:lstStyle/>
          <a:p>
            <a:pPr>
              <a:buFontTx/>
              <a:buNone/>
            </a:pPr>
            <a:endParaRPr lang="en-US" altLang="en-US"/>
          </a:p>
        </p:txBody>
      </p:sp>
      <p:sp>
        <p:nvSpPr>
          <p:cNvPr id="10244" name="Rectangle 4">
            <a:extLst>
              <a:ext uri="{FF2B5EF4-FFF2-40B4-BE49-F238E27FC236}">
                <a16:creationId xmlns:a16="http://schemas.microsoft.com/office/drawing/2014/main" id="{0930ECD2-F80B-1D90-E7C9-096F415E7849}"/>
              </a:ext>
            </a:extLst>
          </p:cNvPr>
          <p:cNvSpPr>
            <a:spLocks noChangeArrowheads="1"/>
          </p:cNvSpPr>
          <p:nvPr/>
        </p:nvSpPr>
        <p:spPr bwMode="auto">
          <a:xfrm>
            <a:off x="3733800" y="1104900"/>
            <a:ext cx="4572000" cy="5762625"/>
          </a:xfrm>
          <a:prstGeom prst="rect">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tLang="en-US"/>
          </a:p>
          <a:p>
            <a:r>
              <a:rPr lang="en-US" altLang="en-US" sz="2400"/>
              <a:t>Native American (specifically Cree and Ojibwa)</a:t>
            </a:r>
          </a:p>
          <a:p>
            <a:r>
              <a:rPr lang="en-US" altLang="en-US" sz="2400"/>
              <a:t>-Lives in the subarctic forested regions of North America</a:t>
            </a:r>
          </a:p>
          <a:p>
            <a:r>
              <a:rPr lang="en-US" altLang="en-US" sz="2400"/>
              <a:t>-20 to 30 feet tall, lipless mouth, and jagged teeth</a:t>
            </a:r>
          </a:p>
          <a:p>
            <a:r>
              <a:rPr lang="en-US" altLang="en-US" sz="2400"/>
              <a:t>-footprints in the snow are full of blood</a:t>
            </a:r>
          </a:p>
          <a:p>
            <a:r>
              <a:rPr lang="en-US" altLang="en-US" sz="2400"/>
              <a:t>-Hissing breath can be heard for miles</a:t>
            </a:r>
          </a:p>
          <a:p>
            <a:r>
              <a:rPr lang="en-US" altLang="en-US" sz="2400"/>
              <a:t>-Eats people, or, if it catches you alone in the forest, it can possess you and turn you into a windigo</a:t>
            </a:r>
          </a:p>
          <a:p>
            <a:r>
              <a:rPr lang="en-US" altLang="en-US"/>
              <a:t> </a:t>
            </a:r>
          </a:p>
        </p:txBody>
      </p:sp>
      <p:pic>
        <p:nvPicPr>
          <p:cNvPr id="10246" name="Picture 6">
            <a:extLst>
              <a:ext uri="{FF2B5EF4-FFF2-40B4-BE49-F238E27FC236}">
                <a16:creationId xmlns:a16="http://schemas.microsoft.com/office/drawing/2014/main" id="{EB6F5F4C-E169-187B-6C9D-BB78DC41B5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 y="46038"/>
            <a:ext cx="2057400" cy="27336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10242">
                                            <p:txEl>
                                              <p:charRg st="4294967295" end="4294967295"/>
                                            </p:txEl>
                                          </p:spTgt>
                                        </p:tgtEl>
                                        <p:attrNameLst>
                                          <p:attrName>style.visibility</p:attrName>
                                        </p:attrNameLst>
                                      </p:cBhvr>
                                      <p:to>
                                        <p:strVal val="visible"/>
                                      </p:to>
                                    </p:set>
                                    <p:anim calcmode="lin" valueType="num">
                                      <p:cBhvr additive="base">
                                        <p:cTn id="7" dur="500" fill="hold"/>
                                        <p:tgtEl>
                                          <p:spTgt spid="10242">
                                            <p:txEl>
                                              <p:charRg st="4294967295" end="429496729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2">
                                            <p:txEl>
                                              <p:charRg st="4294967295" end="4294967295"/>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7" presetClass="entr" presetSubtype="0" fill="hold" nodeType="clickEffect" nodePh="1">
                                  <p:stCondLst>
                                    <p:cond delay="0"/>
                                  </p:stCondLst>
                                  <p:endCondLst>
                                    <p:cond evt="begin" delay="0">
                                      <p:tn val="11"/>
                                    </p:cond>
                                  </p:endCondLst>
                                  <p:childTnLst>
                                    <p:set>
                                      <p:cBhvr>
                                        <p:cTn id="12" dur="1" fill="hold">
                                          <p:stCondLst>
                                            <p:cond delay="0"/>
                                          </p:stCondLst>
                                        </p:cTn>
                                        <p:tgtEl>
                                          <p:spTgt spid="10243">
                                            <p:txEl>
                                              <p:pRg st="0" end="0"/>
                                            </p:txEl>
                                          </p:spTgt>
                                        </p:tgtEl>
                                        <p:attrNameLst>
                                          <p:attrName>style.visibility</p:attrName>
                                        </p:attrNameLst>
                                      </p:cBhvr>
                                      <p:to>
                                        <p:strVal val="visible"/>
                                      </p:to>
                                    </p:set>
                                    <p:animEffect transition="in" filter="fade">
                                      <p:cBhvr>
                                        <p:cTn id="13" dur="1000"/>
                                        <p:tgtEl>
                                          <p:spTgt spid="10243">
                                            <p:txEl>
                                              <p:pRg st="0" end="0"/>
                                            </p:txEl>
                                          </p:spTgt>
                                        </p:tgtEl>
                                      </p:cBhvr>
                                    </p:animEffect>
                                    <p:anim calcmode="lin" valueType="num">
                                      <p:cBhvr>
                                        <p:cTn id="14" dur="10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p:cTn id="15" dur="898" decel="100000" fill="hold"/>
                                        <p:tgtEl>
                                          <p:spTgt spid="10243">
                                            <p:txEl>
                                              <p:pRg st="0" end="0"/>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898"/>
                                          </p:stCondLst>
                                        </p:cTn>
                                        <p:tgtEl>
                                          <p:spTgt spid="1024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 presetClass="entr" presetSubtype="16" fill="hold" nodeType="clickEffect">
                                  <p:stCondLst>
                                    <p:cond delay="0"/>
                                  </p:stCondLst>
                                  <p:childTnLst>
                                    <p:set>
                                      <p:cBhvr>
                                        <p:cTn id="20" dur="1" fill="hold">
                                          <p:stCondLst>
                                            <p:cond delay="0"/>
                                          </p:stCondLst>
                                        </p:cTn>
                                        <p:tgtEl>
                                          <p:spTgt spid="10246"/>
                                        </p:tgtEl>
                                        <p:attrNameLst>
                                          <p:attrName>style.visibility</p:attrName>
                                        </p:attrNameLst>
                                      </p:cBhvr>
                                      <p:to>
                                        <p:strVal val="visible"/>
                                      </p:to>
                                    </p:set>
                                    <p:animEffect transition="in" filter="box(in)">
                                      <p:cBhvr>
                                        <p:cTn id="21" dur="500"/>
                                        <p:tgtEl>
                                          <p:spTgt spid="10246"/>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8" presetClass="emph" presetSubtype="0" fill="hold" nodeType="clickEffect">
                                  <p:stCondLst>
                                    <p:cond delay="0"/>
                                  </p:stCondLst>
                                  <p:childTnLst>
                                    <p:animRot by="21600000">
                                      <p:cBhvr>
                                        <p:cTn id="25" dur="2000" fill="hold"/>
                                        <p:tgtEl>
                                          <p:spTgt spid="1024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3">
            <a:extLst>
              <a:ext uri="{FF2B5EF4-FFF2-40B4-BE49-F238E27FC236}">
                <a16:creationId xmlns:a16="http://schemas.microsoft.com/office/drawing/2014/main" id="{E28EA1AC-9009-E842-8844-3841D51F367A}"/>
              </a:ext>
            </a:extLst>
          </p:cNvPr>
          <p:cNvSpPr>
            <a:spLocks noGrp="1" noChangeArrowheads="1"/>
          </p:cNvSpPr>
          <p:nvPr>
            <p:ph type="body" idx="1"/>
          </p:nvPr>
        </p:nvSpPr>
        <p:spPr>
          <a:xfrm>
            <a:off x="0" y="0"/>
            <a:ext cx="9144000" cy="6858000"/>
          </a:xfrm>
          <a:solidFill>
            <a:srgbClr val="996600"/>
          </a:solidFill>
          <a:ln>
            <a:solidFill>
              <a:srgbClr val="663300"/>
            </a:solidFill>
            <a:miter lim="800000"/>
            <a:headEnd/>
            <a:tailEnd/>
          </a:ln>
        </p:spPr>
        <p:txBody>
          <a:bodyPr/>
          <a:lstStyle/>
          <a:p>
            <a:endParaRPr lang="en-US" altLang="en-US"/>
          </a:p>
        </p:txBody>
      </p:sp>
      <p:sp>
        <p:nvSpPr>
          <p:cNvPr id="15364" name="Rectangle 4">
            <a:extLst>
              <a:ext uri="{FF2B5EF4-FFF2-40B4-BE49-F238E27FC236}">
                <a16:creationId xmlns:a16="http://schemas.microsoft.com/office/drawing/2014/main" id="{7BDF4BEC-1F24-CBD9-EE3E-BC8863AB3E01}"/>
              </a:ext>
            </a:extLst>
          </p:cNvPr>
          <p:cNvSpPr>
            <a:spLocks noChangeArrowheads="1"/>
          </p:cNvSpPr>
          <p:nvPr/>
        </p:nvSpPr>
        <p:spPr bwMode="auto">
          <a:xfrm>
            <a:off x="609600" y="3246438"/>
            <a:ext cx="8382000" cy="1554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3200"/>
              <a:t>**Are people more afraid of a monster killing them or of a monster turning them into another monster?</a:t>
            </a:r>
          </a:p>
        </p:txBody>
      </p:sp>
      <p:pic>
        <p:nvPicPr>
          <p:cNvPr id="15366" name="Picture 6">
            <a:extLst>
              <a:ext uri="{FF2B5EF4-FFF2-40B4-BE49-F238E27FC236}">
                <a16:creationId xmlns:a16="http://schemas.microsoft.com/office/drawing/2014/main" id="{AC986FC7-F417-775F-A980-47B0BE08E7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304800"/>
            <a:ext cx="3429000" cy="2667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presetSubtype="0" fill="hold" nodeType="clickEffect" nodePh="1">
                                  <p:stCondLst>
                                    <p:cond delay="0"/>
                                  </p:stCondLst>
                                  <p:endCondLst>
                                    <p:cond evt="begin" delay="0">
                                      <p:tn val="5"/>
                                    </p:cond>
                                  </p:endCondLst>
                                  <p:iterate type="lt">
                                    <p:tmPct val="10000"/>
                                  </p:iterate>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fade">
                                      <p:cBhvr>
                                        <p:cTn id="7" dur="1000"/>
                                        <p:tgtEl>
                                          <p:spTgt spid="15363">
                                            <p:txEl>
                                              <p:pRg st="0" end="0"/>
                                            </p:txEl>
                                          </p:spTgt>
                                        </p:tgtEl>
                                      </p:cBhvr>
                                    </p:animEffect>
                                    <p:anim calcmode="lin" valueType="num">
                                      <p:cBhvr>
                                        <p:cTn id="8" dur="1000" fill="hold"/>
                                        <p:tgtEl>
                                          <p:spTgt spid="15363">
                                            <p:txEl>
                                              <p:pRg st="0" end="0"/>
                                            </p:txEl>
                                          </p:spTgt>
                                        </p:tgtEl>
                                        <p:attrNameLst>
                                          <p:attrName>ppt_x</p:attrName>
                                        </p:attrNameLst>
                                      </p:cBhvr>
                                      <p:tavLst>
                                        <p:tav tm="0">
                                          <p:val>
                                            <p:strVal val="#ppt_x-.1"/>
                                          </p:val>
                                        </p:tav>
                                        <p:tav tm="100000">
                                          <p:val>
                                            <p:strVal val="#ppt_x"/>
                                          </p:val>
                                        </p:tav>
                                      </p:tavLst>
                                    </p:anim>
                                    <p:anim calcmode="lin" valueType="num">
                                      <p:cBhvr>
                                        <p:cTn id="9" dur="1000" fill="hold"/>
                                        <p:tgtEl>
                                          <p:spTgt spid="153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8" presetClass="emph" presetSubtype="0" fill="hold" nodeType="clickEffect">
                                  <p:stCondLst>
                                    <p:cond delay="0"/>
                                  </p:stCondLst>
                                  <p:childTnLst>
                                    <p:animRot by="21600000">
                                      <p:cBhvr>
                                        <p:cTn id="13" dur="2000" fill="hold"/>
                                        <p:tgtEl>
                                          <p:spTgt spid="1536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82297ABC-CC88-F9D7-9415-E3BE648172A2}"/>
              </a:ext>
            </a:extLst>
          </p:cNvPr>
          <p:cNvSpPr>
            <a:spLocks noGrp="1" noChangeArrowheads="1"/>
          </p:cNvSpPr>
          <p:nvPr>
            <p:ph type="title"/>
          </p:nvPr>
        </p:nvSpPr>
        <p:spPr>
          <a:xfrm>
            <a:off x="0" y="0"/>
            <a:ext cx="9144000" cy="1828800"/>
          </a:xfrm>
          <a:solidFill>
            <a:schemeClr val="accent2"/>
          </a:solidFill>
          <a:ln>
            <a:solidFill>
              <a:srgbClr val="0B1561"/>
            </a:solidFill>
            <a:miter lim="800000"/>
            <a:headEnd/>
            <a:tailEnd/>
          </a:ln>
        </p:spPr>
        <p:txBody>
          <a:bodyPr/>
          <a:lstStyle/>
          <a:p>
            <a:r>
              <a:rPr lang="en-US" altLang="en-US"/>
              <a:t>Monsters then and now</a:t>
            </a:r>
          </a:p>
        </p:txBody>
      </p:sp>
      <p:sp>
        <p:nvSpPr>
          <p:cNvPr id="13315" name="Rectangle 3">
            <a:extLst>
              <a:ext uri="{FF2B5EF4-FFF2-40B4-BE49-F238E27FC236}">
                <a16:creationId xmlns:a16="http://schemas.microsoft.com/office/drawing/2014/main" id="{8CF0C501-C1F6-D6F6-D628-EE81C247A299}"/>
              </a:ext>
            </a:extLst>
          </p:cNvPr>
          <p:cNvSpPr>
            <a:spLocks noGrp="1" noChangeArrowheads="1"/>
          </p:cNvSpPr>
          <p:nvPr>
            <p:ph type="body" idx="1"/>
          </p:nvPr>
        </p:nvSpPr>
        <p:spPr>
          <a:xfrm>
            <a:off x="457200" y="1371600"/>
            <a:ext cx="8229600" cy="4754563"/>
          </a:xfrm>
        </p:spPr>
        <p:txBody>
          <a:bodyPr/>
          <a:lstStyle/>
          <a:p>
            <a:endParaRPr lang="en-US" altLang="en-US"/>
          </a:p>
        </p:txBody>
      </p:sp>
      <p:sp>
        <p:nvSpPr>
          <p:cNvPr id="13316" name="Rectangle 4">
            <a:extLst>
              <a:ext uri="{FF2B5EF4-FFF2-40B4-BE49-F238E27FC236}">
                <a16:creationId xmlns:a16="http://schemas.microsoft.com/office/drawing/2014/main" id="{F6B6BF07-5E59-E331-334B-4F76B595DD97}"/>
              </a:ext>
            </a:extLst>
          </p:cNvPr>
          <p:cNvSpPr>
            <a:spLocks noChangeArrowheads="1"/>
          </p:cNvSpPr>
          <p:nvPr/>
        </p:nvSpPr>
        <p:spPr bwMode="auto">
          <a:xfrm>
            <a:off x="0" y="1524000"/>
            <a:ext cx="9144000" cy="3397250"/>
          </a:xfrm>
          <a:prstGeom prst="rect">
            <a:avLst/>
          </a:prstGeom>
          <a:solidFill>
            <a:schemeClr val="accent1"/>
          </a:solidFill>
          <a:ln w="9525">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600"/>
              <a:t>**Are there similarities between these culture’s monsters and the notorious monsters of our culture today?  If so, what are possible explanations for these similarities? </a:t>
            </a:r>
          </a:p>
          <a:p>
            <a:endParaRPr lang="en-US" altLang="en-US" sz="3600"/>
          </a:p>
        </p:txBody>
      </p:sp>
      <p:pic>
        <p:nvPicPr>
          <p:cNvPr id="13318" name="Picture 6">
            <a:extLst>
              <a:ext uri="{FF2B5EF4-FFF2-40B4-BE49-F238E27FC236}">
                <a16:creationId xmlns:a16="http://schemas.microsoft.com/office/drawing/2014/main" id="{82FF9FC6-C1A6-E57A-4967-4351B50A9D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343400"/>
            <a:ext cx="9144000" cy="2514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nodeType="withEffect">
                                  <p:stCondLst>
                                    <p:cond delay="0"/>
                                  </p:stCondLst>
                                  <p:childTnLst>
                                    <p:set>
                                      <p:cBhvr>
                                        <p:cTn id="6" dur="1" fill="hold">
                                          <p:stCondLst>
                                            <p:cond delay="0"/>
                                          </p:stCondLst>
                                        </p:cTn>
                                        <p:tgtEl>
                                          <p:spTgt spid="13314">
                                            <p:txEl>
                                              <p:charRg st="4294967295" end="4294967295"/>
                                            </p:txEl>
                                          </p:spTgt>
                                        </p:tgtEl>
                                        <p:attrNameLst>
                                          <p:attrName>style.visibility</p:attrName>
                                        </p:attrNameLst>
                                      </p:cBhvr>
                                      <p:to>
                                        <p:strVal val="visible"/>
                                      </p:to>
                                    </p:set>
                                    <p:anim calcmode="lin" valueType="num">
                                      <p:cBhvr>
                                        <p:cTn id="7" dur="1000" fill="hold"/>
                                        <p:tgtEl>
                                          <p:spTgt spid="13314">
                                            <p:txEl>
                                              <p:charRg st="4294967295" end="4294967295"/>
                                            </p:txEl>
                                          </p:spTgt>
                                        </p:tgtEl>
                                        <p:attrNameLst>
                                          <p:attrName>ppt_w</p:attrName>
                                        </p:attrNameLst>
                                      </p:cBhvr>
                                      <p:tavLst>
                                        <p:tav tm="0">
                                          <p:val>
                                            <p:strVal val="#ppt_w+.3"/>
                                          </p:val>
                                        </p:tav>
                                        <p:tav tm="100000">
                                          <p:val>
                                            <p:strVal val="#ppt_w"/>
                                          </p:val>
                                        </p:tav>
                                      </p:tavLst>
                                    </p:anim>
                                    <p:anim calcmode="lin" valueType="num">
                                      <p:cBhvr>
                                        <p:cTn id="8" dur="1000" fill="hold"/>
                                        <p:tgtEl>
                                          <p:spTgt spid="13314">
                                            <p:txEl>
                                              <p:charRg st="4294967295" end="4294967295"/>
                                            </p:txEl>
                                          </p:spTgt>
                                        </p:tgtEl>
                                        <p:attrNameLst>
                                          <p:attrName>ppt_h</p:attrName>
                                        </p:attrNameLst>
                                      </p:cBhvr>
                                      <p:tavLst>
                                        <p:tav tm="0">
                                          <p:val>
                                            <p:strVal val="#ppt_h"/>
                                          </p:val>
                                        </p:tav>
                                        <p:tav tm="100000">
                                          <p:val>
                                            <p:strVal val="#ppt_h"/>
                                          </p:val>
                                        </p:tav>
                                      </p:tavLst>
                                    </p:anim>
                                    <p:animEffect transition="in" filter="fade">
                                      <p:cBhvr>
                                        <p:cTn id="9" dur="1000"/>
                                        <p:tgtEl>
                                          <p:spTgt spid="13314">
                                            <p:txEl>
                                              <p:charRg st="4294967295" end="4294967295"/>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nodeType="clickEffect" nodePh="1">
                                  <p:stCondLst>
                                    <p:cond delay="0"/>
                                  </p:stCondLst>
                                  <p:endCondLst>
                                    <p:cond evt="begin" delay="0">
                                      <p:tn val="12"/>
                                    </p:cond>
                                  </p:endCondLst>
                                  <p:childTnLst>
                                    <p:set>
                                      <p:cBhvr>
                                        <p:cTn id="13" dur="1" fill="hold">
                                          <p:stCondLst>
                                            <p:cond delay="0"/>
                                          </p:stCondLst>
                                        </p:cTn>
                                        <p:tgtEl>
                                          <p:spTgt spid="13315">
                                            <p:txEl>
                                              <p:pRg st="0" end="0"/>
                                            </p:txEl>
                                          </p:spTgt>
                                        </p:tgtEl>
                                        <p:attrNameLst>
                                          <p:attrName>style.visibility</p:attrName>
                                        </p:attrNameLst>
                                      </p:cBhvr>
                                      <p:to>
                                        <p:strVal val="visible"/>
                                      </p:to>
                                    </p:set>
                                    <p:anim calcmode="lin" valueType="num">
                                      <p:cBhvr>
                                        <p:cTn id="14" dur="1000" fill="hold"/>
                                        <p:tgtEl>
                                          <p:spTgt spid="13315">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13315">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133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331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a:extLst>
              <a:ext uri="{FF2B5EF4-FFF2-40B4-BE49-F238E27FC236}">
                <a16:creationId xmlns:a16="http://schemas.microsoft.com/office/drawing/2014/main" id="{2806361A-36ED-0680-28CC-B4A699F17F8A}"/>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sz="2400">
                <a:cs typeface="Arial" panose="020B0604020202020204" pitchFamily="34" charset="0"/>
              </a:rPr>
              <a:t>This powerpoint was kindly donated to </a:t>
            </a:r>
            <a:r>
              <a:rPr lang="en-GB" altLang="en-US" sz="2400">
                <a:cs typeface="Arial" panose="020B0604020202020204" pitchFamily="34" charset="0"/>
                <a:hlinkClick r:id="rId2"/>
              </a:rPr>
              <a:t>www.worldofteaching.com</a:t>
            </a:r>
            <a:endParaRPr lang="en-GB" altLang="en-US" sz="2400">
              <a:cs typeface="Arial" panose="020B0604020202020204" pitchFamily="34" charset="0"/>
            </a:endParaRPr>
          </a:p>
          <a:p>
            <a:endParaRPr lang="en-GB" altLang="en-US" sz="2400">
              <a:cs typeface="Arial" panose="020B0604020202020204" pitchFamily="34" charset="0"/>
            </a:endParaRPr>
          </a:p>
          <a:p>
            <a:endParaRPr lang="en-GB" altLang="en-US" sz="2400">
              <a:cs typeface="Arial" panose="020B0604020202020204" pitchFamily="34" charset="0"/>
            </a:endParaRPr>
          </a:p>
          <a:p>
            <a:endParaRPr lang="en-GB" altLang="en-US" sz="2400">
              <a:cs typeface="Arial" panose="020B0604020202020204" pitchFamily="34" charset="0"/>
            </a:endParaRPr>
          </a:p>
          <a:p>
            <a:endParaRPr lang="en-GB" altLang="en-US" sz="2400">
              <a:cs typeface="Arial" panose="020B0604020202020204" pitchFamily="34" charset="0"/>
            </a:endParaRPr>
          </a:p>
          <a:p>
            <a:r>
              <a:rPr lang="en-GB" altLang="en-US" sz="2400">
                <a:cs typeface="Arial" panose="020B0604020202020204" pitchFamily="34" charset="0"/>
                <a:hlinkClick r:id="rId2"/>
              </a:rPr>
              <a:t>http://www.worldofteaching.com</a:t>
            </a:r>
            <a:r>
              <a:rPr lang="en-GB" altLang="en-US" sz="240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sz="240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4F24661-48FD-AF9F-FD62-5BE77A92E447}"/>
              </a:ext>
            </a:extLst>
          </p:cNvPr>
          <p:cNvSpPr>
            <a:spLocks noGrp="1" noChangeArrowheads="1"/>
          </p:cNvSpPr>
          <p:nvPr>
            <p:ph type="title"/>
          </p:nvPr>
        </p:nvSpPr>
        <p:spPr/>
        <p:txBody>
          <a:bodyPr/>
          <a:lstStyle/>
          <a:p>
            <a:r>
              <a:rPr lang="en-US" altLang="en-US" sz="4000" b="1"/>
              <a:t>Hai-uru</a:t>
            </a:r>
            <a:r>
              <a:rPr lang="en-US" altLang="en-US" sz="4000"/>
              <a:t> AKA </a:t>
            </a:r>
            <a:r>
              <a:rPr lang="en-US" altLang="en-US" sz="4000" b="1"/>
              <a:t>Tikdoshe and Androa</a:t>
            </a:r>
          </a:p>
        </p:txBody>
      </p:sp>
      <p:sp>
        <p:nvSpPr>
          <p:cNvPr id="3075" name="Rectangle 3">
            <a:extLst>
              <a:ext uri="{FF2B5EF4-FFF2-40B4-BE49-F238E27FC236}">
                <a16:creationId xmlns:a16="http://schemas.microsoft.com/office/drawing/2014/main" id="{0AEAFE4E-8B2B-03B5-1053-17BD053BFE90}"/>
              </a:ext>
            </a:extLst>
          </p:cNvPr>
          <p:cNvSpPr>
            <a:spLocks noGrp="1" noChangeArrowheads="1"/>
          </p:cNvSpPr>
          <p:nvPr>
            <p:ph type="body" idx="1"/>
          </p:nvPr>
        </p:nvSpPr>
        <p:spPr>
          <a:xfrm>
            <a:off x="457200" y="2286000"/>
            <a:ext cx="8229600" cy="3840163"/>
          </a:xfrm>
        </p:spPr>
        <p:txBody>
          <a:bodyPr/>
          <a:lstStyle/>
          <a:p>
            <a:r>
              <a:rPr lang="en-US" altLang="en-US"/>
              <a:t>African</a:t>
            </a:r>
          </a:p>
          <a:p>
            <a:r>
              <a:rPr lang="en-US" altLang="en-US"/>
              <a:t>Hunts human prey,</a:t>
            </a:r>
          </a:p>
          <a:p>
            <a:r>
              <a:rPr lang="en-US" altLang="en-US"/>
              <a:t>Will kill if he can, but if beaten by an opponent gives magic powers</a:t>
            </a:r>
          </a:p>
          <a:p>
            <a:r>
              <a:rPr lang="en-US" altLang="en-US"/>
              <a:t>Has only half a body- One eye, one leg, one arm etc.</a:t>
            </a:r>
          </a:p>
          <a:p>
            <a:endParaRPr lang="en-US" altLang="en-US"/>
          </a:p>
        </p:txBody>
      </p:sp>
      <p:pic>
        <p:nvPicPr>
          <p:cNvPr id="3077" name="Picture 5">
            <a:extLst>
              <a:ext uri="{FF2B5EF4-FFF2-40B4-BE49-F238E27FC236}">
                <a16:creationId xmlns:a16="http://schemas.microsoft.com/office/drawing/2014/main" id="{7F93FEEC-FB4B-0548-B9F4-10037DF8DA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1143000"/>
            <a:ext cx="2990850" cy="2190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tgtEl>
                                          <p:spTgt spid="3075">
                                            <p:txEl>
                                              <p:pRg st="0" end="0"/>
                                            </p:txEl>
                                          </p:spTgt>
                                        </p:tgtEl>
                                      </p:cBhvr>
                                    </p:animEffect>
                                    <p:anim calcmode="lin" valueType="num">
                                      <p:cBhvr>
                                        <p:cTn id="8"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075">
                                            <p:txEl>
                                              <p:pRg st="1" end="1"/>
                                            </p:txEl>
                                          </p:spTgt>
                                        </p:tgtEl>
                                        <p:attrNameLst>
                                          <p:attrName>style.visibility</p:attrName>
                                        </p:attrNameLst>
                                      </p:cBhvr>
                                      <p:to>
                                        <p:strVal val="visible"/>
                                      </p:to>
                                    </p:set>
                                    <p:animEffect transition="in" filter="fade">
                                      <p:cBhvr>
                                        <p:cTn id="14" dur="1000"/>
                                        <p:tgtEl>
                                          <p:spTgt spid="3075">
                                            <p:txEl>
                                              <p:pRg st="1" end="1"/>
                                            </p:txEl>
                                          </p:spTgt>
                                        </p:tgtEl>
                                      </p:cBhvr>
                                    </p:animEffect>
                                    <p:anim calcmode="lin" valueType="num">
                                      <p:cBhvr>
                                        <p:cTn id="15"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3075">
                                            <p:txEl>
                                              <p:pRg st="2" end="2"/>
                                            </p:txEl>
                                          </p:spTgt>
                                        </p:tgtEl>
                                        <p:attrNameLst>
                                          <p:attrName>style.visibility</p:attrName>
                                        </p:attrNameLst>
                                      </p:cBhvr>
                                      <p:to>
                                        <p:strVal val="visible"/>
                                      </p:to>
                                    </p:set>
                                    <p:animEffect transition="in" filter="fade">
                                      <p:cBhvr>
                                        <p:cTn id="21" dur="1000"/>
                                        <p:tgtEl>
                                          <p:spTgt spid="3075">
                                            <p:txEl>
                                              <p:pRg st="2" end="2"/>
                                            </p:txEl>
                                          </p:spTgt>
                                        </p:tgtEl>
                                      </p:cBhvr>
                                    </p:animEffect>
                                    <p:anim calcmode="lin" valueType="num">
                                      <p:cBhvr>
                                        <p:cTn id="22"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3075">
                                            <p:txEl>
                                              <p:pRg st="3" end="3"/>
                                            </p:txEl>
                                          </p:spTgt>
                                        </p:tgtEl>
                                        <p:attrNameLst>
                                          <p:attrName>style.visibility</p:attrName>
                                        </p:attrNameLst>
                                      </p:cBhvr>
                                      <p:to>
                                        <p:strVal val="visible"/>
                                      </p:to>
                                    </p:set>
                                    <p:animEffect transition="in" filter="fade">
                                      <p:cBhvr>
                                        <p:cTn id="28" dur="1000"/>
                                        <p:tgtEl>
                                          <p:spTgt spid="3075">
                                            <p:txEl>
                                              <p:pRg st="3" end="3"/>
                                            </p:txEl>
                                          </p:spTgt>
                                        </p:tgtEl>
                                      </p:cBhvr>
                                    </p:animEffect>
                                    <p:anim calcmode="lin" valueType="num">
                                      <p:cBhvr>
                                        <p:cTn id="29"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8" presetClass="emph" presetSubtype="0" fill="hold" nodeType="clickEffect">
                                  <p:stCondLst>
                                    <p:cond delay="0"/>
                                  </p:stCondLst>
                                  <p:childTnLst>
                                    <p:animRot by="21600000">
                                      <p:cBhvr>
                                        <p:cTn id="34" dur="2000" fill="hold"/>
                                        <p:tgtEl>
                                          <p:spTgt spid="307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FFB387B8-F191-A61B-5E0B-2A2E4EDDF5AA}"/>
              </a:ext>
            </a:extLst>
          </p:cNvPr>
          <p:cNvSpPr>
            <a:spLocks noGrp="1" noChangeArrowheads="1"/>
          </p:cNvSpPr>
          <p:nvPr>
            <p:ph type="title"/>
          </p:nvPr>
        </p:nvSpPr>
        <p:spPr>
          <a:solidFill>
            <a:srgbClr val="8E3A0C"/>
          </a:solidFill>
          <a:ln>
            <a:solidFill>
              <a:schemeClr val="tx1"/>
            </a:solidFill>
            <a:miter lim="800000"/>
            <a:headEnd/>
            <a:tailEnd/>
          </a:ln>
        </p:spPr>
        <p:txBody>
          <a:bodyPr/>
          <a:lstStyle/>
          <a:p>
            <a:r>
              <a:rPr lang="en-US" altLang="en-US" b="1">
                <a:solidFill>
                  <a:schemeClr val="tx1"/>
                </a:solidFill>
              </a:rPr>
              <a:t>Raktabija</a:t>
            </a:r>
          </a:p>
        </p:txBody>
      </p:sp>
      <p:sp>
        <p:nvSpPr>
          <p:cNvPr id="4099" name="Rectangle 3">
            <a:extLst>
              <a:ext uri="{FF2B5EF4-FFF2-40B4-BE49-F238E27FC236}">
                <a16:creationId xmlns:a16="http://schemas.microsoft.com/office/drawing/2014/main" id="{70A4BF21-311D-A7AA-558C-5240CB047B8C}"/>
              </a:ext>
            </a:extLst>
          </p:cNvPr>
          <p:cNvSpPr>
            <a:spLocks noGrp="1" noChangeArrowheads="1"/>
          </p:cNvSpPr>
          <p:nvPr>
            <p:ph type="body" idx="1"/>
          </p:nvPr>
        </p:nvSpPr>
        <p:spPr/>
        <p:txBody>
          <a:bodyPr/>
          <a:lstStyle/>
          <a:p>
            <a:pPr lvl="1"/>
            <a:endParaRPr lang="en-US" altLang="en-US"/>
          </a:p>
        </p:txBody>
      </p:sp>
      <p:sp>
        <p:nvSpPr>
          <p:cNvPr id="4100" name="Rectangle 4">
            <a:extLst>
              <a:ext uri="{FF2B5EF4-FFF2-40B4-BE49-F238E27FC236}">
                <a16:creationId xmlns:a16="http://schemas.microsoft.com/office/drawing/2014/main" id="{CA11D438-7C08-1160-08EF-8D8F90F3AD19}"/>
              </a:ext>
            </a:extLst>
          </p:cNvPr>
          <p:cNvSpPr>
            <a:spLocks noChangeArrowheads="1"/>
          </p:cNvSpPr>
          <p:nvPr/>
        </p:nvSpPr>
        <p:spPr bwMode="auto">
          <a:xfrm>
            <a:off x="457200" y="1600200"/>
            <a:ext cx="6629400" cy="2024063"/>
          </a:xfrm>
          <a:prstGeom prst="rect">
            <a:avLst/>
          </a:prstGeom>
          <a:solidFill>
            <a:srgbClr val="BC4D1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tLang="en-US"/>
          </a:p>
          <a:p>
            <a:r>
              <a:rPr lang="en-US" altLang="en-US">
                <a:solidFill>
                  <a:srgbClr val="FFCC66"/>
                </a:solidFill>
              </a:rPr>
              <a:t>Indian</a:t>
            </a:r>
          </a:p>
          <a:p>
            <a:r>
              <a:rPr lang="en-US" altLang="en-US">
                <a:solidFill>
                  <a:srgbClr val="FFCC66"/>
                </a:solidFill>
              </a:rPr>
              <a:t>-Couldn’t be killed because every drop of his blood that touched the ground became a new demon</a:t>
            </a:r>
          </a:p>
          <a:p>
            <a:r>
              <a:rPr lang="en-US" altLang="en-US">
                <a:solidFill>
                  <a:srgbClr val="FFCC66"/>
                </a:solidFill>
              </a:rPr>
              <a:t>-Killed by Kali, goddess of death, who stuck out her tongue until it covered the world and then chopped off his head.  Thus, any blood spilled was swallowed.</a:t>
            </a:r>
          </a:p>
        </p:txBody>
      </p:sp>
      <p:pic>
        <p:nvPicPr>
          <p:cNvPr id="4102" name="Picture 6">
            <a:extLst>
              <a:ext uri="{FF2B5EF4-FFF2-40B4-BE49-F238E27FC236}">
                <a16:creationId xmlns:a16="http://schemas.microsoft.com/office/drawing/2014/main" id="{C32C4C10-E822-4C0F-B28E-4F299A027E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3429000"/>
            <a:ext cx="2743200" cy="3124200"/>
          </a:xfrm>
          <a:prstGeom prst="rect">
            <a:avLst/>
          </a:prstGeom>
          <a:noFill/>
          <a:ln w="9525">
            <a:solidFill>
              <a:srgbClr val="930B0E"/>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nodeType="withEffect">
                                  <p:stCondLst>
                                    <p:cond delay="0"/>
                                  </p:stCondLst>
                                  <p:iterate type="lt">
                                    <p:tmPct val="10000"/>
                                  </p:iterate>
                                  <p:childTnLst>
                                    <p:set>
                                      <p:cBhvr>
                                        <p:cTn id="6" dur="1" fill="hold">
                                          <p:stCondLst>
                                            <p:cond delay="0"/>
                                          </p:stCondLst>
                                        </p:cTn>
                                        <p:tgtEl>
                                          <p:spTgt spid="4098">
                                            <p:txEl>
                                              <p:charRg st="4294967295" end="4294967295"/>
                                            </p:txEl>
                                          </p:spTgt>
                                        </p:tgtEl>
                                        <p:attrNameLst>
                                          <p:attrName>style.visibility</p:attrName>
                                        </p:attrNameLst>
                                      </p:cBhvr>
                                      <p:to>
                                        <p:strVal val="visible"/>
                                      </p:to>
                                    </p:set>
                                    <p:anim calcmode="lin" valueType="num">
                                      <p:cBhvr additive="base">
                                        <p:cTn id="7" dur="800" fill="hold">
                                          <p:stCondLst>
                                            <p:cond delay="0"/>
                                          </p:stCondLst>
                                        </p:cTn>
                                        <p:tgtEl>
                                          <p:spTgt spid="4098">
                                            <p:txEl>
                                              <p:charRg st="4294967295" end="4294967295"/>
                                            </p:txEl>
                                          </p:spTgt>
                                        </p:tgtEl>
                                        <p:attrNameLst>
                                          <p:attrName>ppt_x</p:attrName>
                                        </p:attrNameLst>
                                      </p:cBhvr>
                                      <p:tavLst>
                                        <p:tav tm="0">
                                          <p:val>
                                            <p:strVal val="0-#ppt_w/2"/>
                                          </p:val>
                                        </p:tav>
                                        <p:tav tm="100000">
                                          <p:val>
                                            <p:strVal val="#ppt_x"/>
                                          </p:val>
                                        </p:tav>
                                      </p:tavLst>
                                    </p:anim>
                                    <p:anim calcmode="lin" valueType="num">
                                      <p:cBhvr additive="base">
                                        <p:cTn id="8" dur="800" fill="hold">
                                          <p:stCondLst>
                                            <p:cond delay="0"/>
                                          </p:stCondLst>
                                        </p:cTn>
                                        <p:tgtEl>
                                          <p:spTgt spid="4098">
                                            <p:txEl>
                                              <p:charRg st="4294967295" end="4294967295"/>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0" presetClass="entr" presetSubtype="0" fill="hold" nodeType="clickEffect" nodePh="1">
                                  <p:stCondLst>
                                    <p:cond delay="0"/>
                                  </p:stCondLst>
                                  <p:endCondLst>
                                    <p:cond evt="begin" delay="0">
                                      <p:tn val="11"/>
                                    </p:cond>
                                  </p:endCondLst>
                                  <p:iterate type="lt">
                                    <p:tmPct val="10000"/>
                                  </p:iterate>
                                  <p:childTnLst>
                                    <p:set>
                                      <p:cBhvr>
                                        <p:cTn id="12" dur="1" fill="hold">
                                          <p:stCondLst>
                                            <p:cond delay="0"/>
                                          </p:stCondLst>
                                        </p:cTn>
                                        <p:tgtEl>
                                          <p:spTgt spid="4099">
                                            <p:txEl>
                                              <p:pRg st="0" end="0"/>
                                            </p:txEl>
                                          </p:spTgt>
                                        </p:tgtEl>
                                        <p:attrNameLst>
                                          <p:attrName>style.visibility</p:attrName>
                                        </p:attrNameLst>
                                      </p:cBhvr>
                                      <p:to>
                                        <p:strVal val="visible"/>
                                      </p:to>
                                    </p:set>
                                    <p:animEffect transition="in" filter="fade">
                                      <p:cBhvr>
                                        <p:cTn id="13" dur="1000"/>
                                        <p:tgtEl>
                                          <p:spTgt spid="4099">
                                            <p:txEl>
                                              <p:pRg st="0" end="0"/>
                                            </p:txEl>
                                          </p:spTgt>
                                        </p:tgtEl>
                                      </p:cBhvr>
                                    </p:animEffect>
                                    <p:anim calcmode="lin" valueType="num">
                                      <p:cBhvr>
                                        <p:cTn id="14" dur="1000" fill="hold"/>
                                        <p:tgtEl>
                                          <p:spTgt spid="4099">
                                            <p:txEl>
                                              <p:pRg st="0" end="0"/>
                                            </p:txEl>
                                          </p:spTgt>
                                        </p:tgtEl>
                                        <p:attrNameLst>
                                          <p:attrName>ppt_x</p:attrName>
                                        </p:attrNameLst>
                                      </p:cBhvr>
                                      <p:tavLst>
                                        <p:tav tm="0">
                                          <p:val>
                                            <p:strVal val="#ppt_x-.1"/>
                                          </p:val>
                                        </p:tav>
                                        <p:tav tm="100000">
                                          <p:val>
                                            <p:strVal val="#ppt_x"/>
                                          </p:val>
                                        </p:tav>
                                      </p:tavLst>
                                    </p:anim>
                                    <p:anim calcmode="lin" valueType="num">
                                      <p:cBhvr>
                                        <p:cTn id="15" dur="1000" fill="hold"/>
                                        <p:tgtEl>
                                          <p:spTgt spid="409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E2E1C2CD-8C7F-DD3C-7C92-9D7693572E00}"/>
              </a:ext>
            </a:extLst>
          </p:cNvPr>
          <p:cNvSpPr>
            <a:spLocks noGrp="1" noChangeArrowheads="1"/>
          </p:cNvSpPr>
          <p:nvPr>
            <p:ph type="title"/>
          </p:nvPr>
        </p:nvSpPr>
        <p:spPr>
          <a:xfrm>
            <a:off x="4267200" y="274638"/>
            <a:ext cx="4419600" cy="1143000"/>
          </a:xfrm>
          <a:solidFill>
            <a:srgbClr val="663300"/>
          </a:solidFill>
        </p:spPr>
        <p:txBody>
          <a:bodyPr/>
          <a:lstStyle/>
          <a:p>
            <a:r>
              <a:rPr lang="en-US" altLang="en-US"/>
              <a:t>Chindis</a:t>
            </a:r>
          </a:p>
        </p:txBody>
      </p:sp>
      <p:sp>
        <p:nvSpPr>
          <p:cNvPr id="5123" name="Rectangle 3">
            <a:extLst>
              <a:ext uri="{FF2B5EF4-FFF2-40B4-BE49-F238E27FC236}">
                <a16:creationId xmlns:a16="http://schemas.microsoft.com/office/drawing/2014/main" id="{E7B9A6D6-1751-F7D7-5179-38A71908D97F}"/>
              </a:ext>
            </a:extLst>
          </p:cNvPr>
          <p:cNvSpPr>
            <a:spLocks noGrp="1" noChangeArrowheads="1"/>
          </p:cNvSpPr>
          <p:nvPr>
            <p:ph type="body" idx="1"/>
          </p:nvPr>
        </p:nvSpPr>
        <p:spPr/>
        <p:txBody>
          <a:bodyPr/>
          <a:lstStyle/>
          <a:p>
            <a:endParaRPr lang="en-US" altLang="en-US"/>
          </a:p>
        </p:txBody>
      </p:sp>
      <p:sp>
        <p:nvSpPr>
          <p:cNvPr id="5124" name="Rectangle 4">
            <a:extLst>
              <a:ext uri="{FF2B5EF4-FFF2-40B4-BE49-F238E27FC236}">
                <a16:creationId xmlns:a16="http://schemas.microsoft.com/office/drawing/2014/main" id="{821D2DD5-5ECA-E907-1152-426B402DB61D}"/>
              </a:ext>
            </a:extLst>
          </p:cNvPr>
          <p:cNvSpPr>
            <a:spLocks noChangeArrowheads="1"/>
          </p:cNvSpPr>
          <p:nvPr/>
        </p:nvSpPr>
        <p:spPr bwMode="auto">
          <a:xfrm>
            <a:off x="1371600" y="2286000"/>
            <a:ext cx="7086600" cy="3297238"/>
          </a:xfrm>
          <a:prstGeom prst="rect">
            <a:avLst/>
          </a:prstGeom>
          <a:solidFill>
            <a:srgbClr val="663300"/>
          </a:solidFill>
          <a:ln w="9525">
            <a:solidFill>
              <a:srgbClr val="66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tLang="en-US"/>
          </a:p>
          <a:p>
            <a:r>
              <a:rPr lang="en-US" altLang="en-US" sz="2400"/>
              <a:t>Navajo</a:t>
            </a:r>
          </a:p>
          <a:p>
            <a:r>
              <a:rPr lang="en-US" altLang="en-US" sz="2400"/>
              <a:t>-According to Navajo belief, after a person dies, the evil in him or her lives on</a:t>
            </a:r>
          </a:p>
          <a:p>
            <a:r>
              <a:rPr lang="en-US" altLang="en-US" sz="2400"/>
              <a:t>-Evil spirits, which exist after the death of a person who has done evil, are called Chindis</a:t>
            </a:r>
          </a:p>
          <a:p>
            <a:r>
              <a:rPr lang="en-US" altLang="en-US" sz="2400"/>
              <a:t>-Are frightening because if you do evil, a Chindi can attach itself to you, and the only way to detach it is through the aid of the wronged person</a:t>
            </a:r>
          </a:p>
        </p:txBody>
      </p:sp>
      <p:pic>
        <p:nvPicPr>
          <p:cNvPr id="5126" name="Picture 6">
            <a:extLst>
              <a:ext uri="{FF2B5EF4-FFF2-40B4-BE49-F238E27FC236}">
                <a16:creationId xmlns:a16="http://schemas.microsoft.com/office/drawing/2014/main" id="{832D59E2-F6AD-2BE6-A926-11A9BFD044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 y="46038"/>
            <a:ext cx="4111625" cy="2011362"/>
          </a:xfrm>
          <a:prstGeom prst="rect">
            <a:avLst/>
          </a:prstGeom>
          <a:solidFill>
            <a:srgbClr val="663300"/>
          </a:solidFill>
          <a:ln w="9525">
            <a:solidFill>
              <a:srgbClr val="663300"/>
            </a:solid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withEffect">
                                  <p:stCondLst>
                                    <p:cond delay="0"/>
                                  </p:stCondLst>
                                  <p:childTnLst>
                                    <p:set>
                                      <p:cBhvr>
                                        <p:cTn id="6" dur="1" fill="hold">
                                          <p:stCondLst>
                                            <p:cond delay="0"/>
                                          </p:stCondLst>
                                        </p:cTn>
                                        <p:tgtEl>
                                          <p:spTgt spid="5122">
                                            <p:txEl>
                                              <p:charRg st="4294967295" end="4294967295"/>
                                            </p:txEl>
                                          </p:spTgt>
                                        </p:tgtEl>
                                        <p:attrNameLst>
                                          <p:attrName>style.visibility</p:attrName>
                                        </p:attrNameLst>
                                      </p:cBhvr>
                                      <p:to>
                                        <p:strVal val="visible"/>
                                      </p:to>
                                    </p:set>
                                    <p:anim calcmode="lin" valueType="num">
                                      <p:cBhvr>
                                        <p:cTn id="7" dur="500" fill="hold"/>
                                        <p:tgtEl>
                                          <p:spTgt spid="5122">
                                            <p:txEl>
                                              <p:charRg st="4294967295" end="4294967295"/>
                                            </p:txEl>
                                          </p:spTgt>
                                        </p:tgtEl>
                                        <p:attrNameLst>
                                          <p:attrName>ppt_w</p:attrName>
                                        </p:attrNameLst>
                                      </p:cBhvr>
                                      <p:tavLst>
                                        <p:tav tm="0">
                                          <p:val>
                                            <p:fltVal val="0"/>
                                          </p:val>
                                        </p:tav>
                                        <p:tav tm="100000">
                                          <p:val>
                                            <p:strVal val="#ppt_w"/>
                                          </p:val>
                                        </p:tav>
                                      </p:tavLst>
                                    </p:anim>
                                    <p:anim calcmode="lin" valueType="num">
                                      <p:cBhvr>
                                        <p:cTn id="8" dur="500" fill="hold"/>
                                        <p:tgtEl>
                                          <p:spTgt spid="5122">
                                            <p:txEl>
                                              <p:charRg st="4294967295" end="4294967295"/>
                                            </p:txEl>
                                          </p:spTgt>
                                        </p:tgtEl>
                                        <p:attrNameLst>
                                          <p:attrName>ppt_h</p:attrName>
                                        </p:attrNameLst>
                                      </p:cBhvr>
                                      <p:tavLst>
                                        <p:tav tm="0">
                                          <p:val>
                                            <p:fltVal val="0"/>
                                          </p:val>
                                        </p:tav>
                                        <p:tav tm="100000">
                                          <p:val>
                                            <p:strVal val="#ppt_h"/>
                                          </p:val>
                                        </p:tav>
                                      </p:tavLst>
                                    </p:anim>
                                    <p:animEffect transition="in" filter="fade">
                                      <p:cBhvr>
                                        <p:cTn id="9" dur="500"/>
                                        <p:tgtEl>
                                          <p:spTgt spid="5122">
                                            <p:txEl>
                                              <p:charRg st="4294967295" end="4294967295"/>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nodeType="clickEffect" nodePh="1">
                                  <p:stCondLst>
                                    <p:cond delay="0"/>
                                  </p:stCondLst>
                                  <p:endCondLst>
                                    <p:cond evt="begin" delay="0">
                                      <p:tn val="12"/>
                                    </p:cond>
                                  </p:endCondLst>
                                  <p:childTnLst>
                                    <p:set>
                                      <p:cBhvr>
                                        <p:cTn id="13" dur="1" fill="hold">
                                          <p:stCondLst>
                                            <p:cond delay="0"/>
                                          </p:stCondLst>
                                        </p:cTn>
                                        <p:tgtEl>
                                          <p:spTgt spid="5123">
                                            <p:txEl>
                                              <p:pRg st="0" end="0"/>
                                            </p:txEl>
                                          </p:spTgt>
                                        </p:tgtEl>
                                        <p:attrNameLst>
                                          <p:attrName>style.visibility</p:attrName>
                                        </p:attrNameLst>
                                      </p:cBhvr>
                                      <p:to>
                                        <p:strVal val="visible"/>
                                      </p:to>
                                    </p:set>
                                    <p:animEffect transition="in" filter="fade">
                                      <p:cBhvr>
                                        <p:cTn id="14" dur="1000">
                                          <p:stCondLst>
                                            <p:cond delay="0"/>
                                          </p:stCondLst>
                                        </p:cTn>
                                        <p:tgtEl>
                                          <p:spTgt spid="51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1F0A4DE0-3228-80C5-3C12-5DD8B786C9FA}"/>
              </a:ext>
            </a:extLst>
          </p:cNvPr>
          <p:cNvSpPr>
            <a:spLocks noGrp="1" noChangeArrowheads="1"/>
          </p:cNvSpPr>
          <p:nvPr>
            <p:ph type="title"/>
          </p:nvPr>
        </p:nvSpPr>
        <p:spPr>
          <a:ln>
            <a:solidFill>
              <a:srgbClr val="996600"/>
            </a:solidFill>
            <a:miter lim="800000"/>
            <a:headEnd/>
            <a:tailEnd/>
          </a:ln>
        </p:spPr>
        <p:txBody>
          <a:bodyPr/>
          <a:lstStyle/>
          <a:p>
            <a:r>
              <a:rPr lang="en-US" altLang="en-US" b="1">
                <a:solidFill>
                  <a:schemeClr val="tx1"/>
                </a:solidFill>
              </a:rPr>
              <a:t>Golem</a:t>
            </a:r>
          </a:p>
        </p:txBody>
      </p:sp>
      <p:sp>
        <p:nvSpPr>
          <p:cNvPr id="6147" name="Rectangle 3">
            <a:extLst>
              <a:ext uri="{FF2B5EF4-FFF2-40B4-BE49-F238E27FC236}">
                <a16:creationId xmlns:a16="http://schemas.microsoft.com/office/drawing/2014/main" id="{381E9201-F1E7-E5BF-3F80-C519238CD801}"/>
              </a:ext>
            </a:extLst>
          </p:cNvPr>
          <p:cNvSpPr>
            <a:spLocks noGrp="1" noChangeArrowheads="1"/>
          </p:cNvSpPr>
          <p:nvPr>
            <p:ph type="body" idx="1"/>
          </p:nvPr>
        </p:nvSpPr>
        <p:spPr/>
        <p:txBody>
          <a:bodyPr/>
          <a:lstStyle/>
          <a:p>
            <a:endParaRPr lang="en-US" altLang="en-US"/>
          </a:p>
        </p:txBody>
      </p:sp>
      <p:sp>
        <p:nvSpPr>
          <p:cNvPr id="6148" name="Rectangle 4">
            <a:extLst>
              <a:ext uri="{FF2B5EF4-FFF2-40B4-BE49-F238E27FC236}">
                <a16:creationId xmlns:a16="http://schemas.microsoft.com/office/drawing/2014/main" id="{6756FD35-9403-D3EF-624F-CD9B3C119F41}"/>
              </a:ext>
            </a:extLst>
          </p:cNvPr>
          <p:cNvSpPr>
            <a:spLocks noChangeArrowheads="1"/>
          </p:cNvSpPr>
          <p:nvPr/>
        </p:nvSpPr>
        <p:spPr bwMode="auto">
          <a:xfrm>
            <a:off x="3276600" y="1676400"/>
            <a:ext cx="4572000" cy="4392613"/>
          </a:xfrm>
          <a:prstGeom prst="rect">
            <a:avLst/>
          </a:prstGeom>
          <a:solidFill>
            <a:schemeClr val="bg2"/>
          </a:solidFill>
          <a:ln w="9525">
            <a:solidFill>
              <a:srgbClr val="9966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tLang="en-US"/>
          </a:p>
          <a:p>
            <a:r>
              <a:rPr lang="en-US" altLang="en-US" sz="2400">
                <a:solidFill>
                  <a:srgbClr val="996600"/>
                </a:solidFill>
              </a:rPr>
              <a:t>Jewish</a:t>
            </a:r>
          </a:p>
          <a:p>
            <a:r>
              <a:rPr lang="en-US" altLang="en-US" sz="2400">
                <a:solidFill>
                  <a:srgbClr val="996600"/>
                </a:solidFill>
              </a:rPr>
              <a:t>-Powerful pile of mindless matter created by a rabbi to function as a tireless servant</a:t>
            </a:r>
          </a:p>
          <a:p>
            <a:r>
              <a:rPr lang="en-US" altLang="en-US" sz="2400">
                <a:solidFill>
                  <a:srgbClr val="996600"/>
                </a:solidFill>
              </a:rPr>
              <a:t>-Clay shaped basically like a human and brought to life by an incantation.</a:t>
            </a:r>
          </a:p>
          <a:p>
            <a:r>
              <a:rPr lang="en-US" altLang="en-US" sz="2400">
                <a:solidFill>
                  <a:srgbClr val="996600"/>
                </a:solidFill>
              </a:rPr>
              <a:t>**What happens when a creature like this is created?</a:t>
            </a:r>
          </a:p>
          <a:p>
            <a:r>
              <a:rPr lang="en-US" altLang="en-US" sz="2400">
                <a:solidFill>
                  <a:srgbClr val="996600"/>
                </a:solidFill>
              </a:rPr>
              <a:t>- Can you say, Frankenstein?  How about “I, Robot”?</a:t>
            </a:r>
          </a:p>
        </p:txBody>
      </p:sp>
      <p:pic>
        <p:nvPicPr>
          <p:cNvPr id="6150" name="Picture 6">
            <a:extLst>
              <a:ext uri="{FF2B5EF4-FFF2-40B4-BE49-F238E27FC236}">
                <a16:creationId xmlns:a16="http://schemas.microsoft.com/office/drawing/2014/main" id="{144C0467-4CEA-FB71-C6E6-97A3FD70CE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752600"/>
            <a:ext cx="1752600" cy="4114800"/>
          </a:xfrm>
          <a:prstGeom prst="rect">
            <a:avLst/>
          </a:prstGeom>
          <a:noFill/>
          <a:ln w="9525">
            <a:solidFill>
              <a:srgbClr val="9966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nodeType="withEffect">
                                  <p:stCondLst>
                                    <p:cond delay="0"/>
                                  </p:stCondLst>
                                  <p:childTnLst>
                                    <p:set>
                                      <p:cBhvr>
                                        <p:cTn id="6" dur="1" fill="hold">
                                          <p:stCondLst>
                                            <p:cond delay="0"/>
                                          </p:stCondLst>
                                        </p:cTn>
                                        <p:tgtEl>
                                          <p:spTgt spid="6146">
                                            <p:txEl>
                                              <p:charRg st="4294967295" end="4294967295"/>
                                            </p:txEl>
                                          </p:spTgt>
                                        </p:tgtEl>
                                        <p:attrNameLst>
                                          <p:attrName>style.visibility</p:attrName>
                                        </p:attrNameLst>
                                      </p:cBhvr>
                                      <p:to>
                                        <p:strVal val="visible"/>
                                      </p:to>
                                    </p:set>
                                    <p:animEffect transition="in" filter="fade">
                                      <p:cBhvr>
                                        <p:cTn id="7" dur="800" decel="100000"/>
                                        <p:tgtEl>
                                          <p:spTgt spid="6146">
                                            <p:txEl>
                                              <p:charRg st="4294967295" end="4294967295"/>
                                            </p:txEl>
                                          </p:spTgt>
                                        </p:tgtEl>
                                      </p:cBhvr>
                                    </p:animEffect>
                                    <p:anim calcmode="lin" valueType="num">
                                      <p:cBhvr>
                                        <p:cTn id="8" dur="800" decel="100000" fill="hold"/>
                                        <p:tgtEl>
                                          <p:spTgt spid="6146">
                                            <p:txEl>
                                              <p:charRg st="4294967295" end="4294967295"/>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6146">
                                            <p:txEl>
                                              <p:charRg st="4294967295" end="4294967295"/>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xEl>
                                              <p:charRg st="4294967295" end="4294967295"/>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xEl>
                                              <p:charRg st="4294967295" end="4294967295"/>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xEl>
                                              <p:charRg st="4294967295" end="4294967295"/>
                                            </p:txEl>
                                          </p:spTgt>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47" presetClass="entr" presetSubtype="0" fill="hold" nodeType="clickEffect" nodePh="1">
                                  <p:stCondLst>
                                    <p:cond delay="0"/>
                                  </p:stCondLst>
                                  <p:endCondLst>
                                    <p:cond evt="begin" delay="0">
                                      <p:tn val="15"/>
                                    </p:cond>
                                  </p:endCondLst>
                                  <p:childTnLst>
                                    <p:set>
                                      <p:cBhvr>
                                        <p:cTn id="16" dur="1" fill="hold">
                                          <p:stCondLst>
                                            <p:cond delay="0"/>
                                          </p:stCondLst>
                                        </p:cTn>
                                        <p:tgtEl>
                                          <p:spTgt spid="6147">
                                            <p:txEl>
                                              <p:pRg st="0" end="0"/>
                                            </p:txEl>
                                          </p:spTgt>
                                        </p:tgtEl>
                                        <p:attrNameLst>
                                          <p:attrName>style.visibility</p:attrName>
                                        </p:attrNameLst>
                                      </p:cBhvr>
                                      <p:to>
                                        <p:strVal val="visible"/>
                                      </p:to>
                                    </p:set>
                                    <p:animEffect transition="in" filter="fade">
                                      <p:cBhvr>
                                        <p:cTn id="17" dur="1000"/>
                                        <p:tgtEl>
                                          <p:spTgt spid="6147">
                                            <p:txEl>
                                              <p:pRg st="0" end="0"/>
                                            </p:txEl>
                                          </p:spTgt>
                                        </p:tgtEl>
                                      </p:cBhvr>
                                    </p:animEffect>
                                    <p:anim calcmode="lin" valueType="num">
                                      <p:cBhvr>
                                        <p:cTn id="18" dur="1000" fill="hold"/>
                                        <p:tgtEl>
                                          <p:spTgt spid="6147">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614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47"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359BF8DA-28E9-FC5C-89FD-338B31F54761}"/>
              </a:ext>
            </a:extLst>
          </p:cNvPr>
          <p:cNvSpPr>
            <a:spLocks noGrp="1" noChangeArrowheads="1"/>
          </p:cNvSpPr>
          <p:nvPr>
            <p:ph type="title"/>
          </p:nvPr>
        </p:nvSpPr>
        <p:spPr>
          <a:solidFill>
            <a:schemeClr val="bg2"/>
          </a:solidFill>
          <a:ln>
            <a:solidFill>
              <a:schemeClr val="tx1"/>
            </a:solidFill>
            <a:miter lim="800000"/>
            <a:headEnd/>
            <a:tailEnd/>
          </a:ln>
        </p:spPr>
        <p:txBody>
          <a:bodyPr/>
          <a:lstStyle/>
          <a:p>
            <a:r>
              <a:rPr lang="en-US" altLang="en-US" b="1">
                <a:solidFill>
                  <a:schemeClr val="tx1"/>
                </a:solidFill>
              </a:rPr>
              <a:t>Giang Shi</a:t>
            </a:r>
          </a:p>
        </p:txBody>
      </p:sp>
      <p:sp>
        <p:nvSpPr>
          <p:cNvPr id="7171" name="Rectangle 3">
            <a:extLst>
              <a:ext uri="{FF2B5EF4-FFF2-40B4-BE49-F238E27FC236}">
                <a16:creationId xmlns:a16="http://schemas.microsoft.com/office/drawing/2014/main" id="{579BA74C-9940-2B2B-CE57-0253B99DAF0D}"/>
              </a:ext>
            </a:extLst>
          </p:cNvPr>
          <p:cNvSpPr>
            <a:spLocks noGrp="1" noChangeArrowheads="1"/>
          </p:cNvSpPr>
          <p:nvPr>
            <p:ph type="body" idx="1"/>
          </p:nvPr>
        </p:nvSpPr>
        <p:spPr/>
        <p:txBody>
          <a:bodyPr/>
          <a:lstStyle/>
          <a:p>
            <a:endParaRPr lang="en-US" altLang="en-US"/>
          </a:p>
        </p:txBody>
      </p:sp>
      <p:sp>
        <p:nvSpPr>
          <p:cNvPr id="7172" name="Rectangle 4">
            <a:extLst>
              <a:ext uri="{FF2B5EF4-FFF2-40B4-BE49-F238E27FC236}">
                <a16:creationId xmlns:a16="http://schemas.microsoft.com/office/drawing/2014/main" id="{A5220689-A875-0C02-F1E3-BD52D824003A}"/>
              </a:ext>
            </a:extLst>
          </p:cNvPr>
          <p:cNvSpPr>
            <a:spLocks noChangeArrowheads="1"/>
          </p:cNvSpPr>
          <p:nvPr/>
        </p:nvSpPr>
        <p:spPr bwMode="auto">
          <a:xfrm>
            <a:off x="1295400" y="2590800"/>
            <a:ext cx="4572000" cy="1990725"/>
          </a:xfrm>
          <a:prstGeom prst="rect">
            <a:avLst/>
          </a:prstGeom>
          <a:solidFill>
            <a:srgbClr val="930B0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tLang="en-US" sz="2800"/>
          </a:p>
          <a:p>
            <a:r>
              <a:rPr lang="en-US" altLang="en-US" sz="3200"/>
              <a:t>Chinese</a:t>
            </a:r>
          </a:p>
          <a:p>
            <a:r>
              <a:rPr lang="en-US" altLang="en-US" sz="3200"/>
              <a:t>-Basically a vampire, pre-“Vlad the Impaler”</a:t>
            </a:r>
          </a:p>
        </p:txBody>
      </p:sp>
      <p:pic>
        <p:nvPicPr>
          <p:cNvPr id="7174" name="Picture 6">
            <a:extLst>
              <a:ext uri="{FF2B5EF4-FFF2-40B4-BE49-F238E27FC236}">
                <a16:creationId xmlns:a16="http://schemas.microsoft.com/office/drawing/2014/main" id="{ACB890C5-DA14-F948-2D51-A25C9F7D99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2133600"/>
            <a:ext cx="1943100" cy="2209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nodeType="withEffect">
                                  <p:stCondLst>
                                    <p:cond delay="0"/>
                                  </p:stCondLst>
                                  <p:childTnLst>
                                    <p:set>
                                      <p:cBhvr>
                                        <p:cTn id="6" dur="1" fill="hold">
                                          <p:stCondLst>
                                            <p:cond delay="0"/>
                                          </p:stCondLst>
                                        </p:cTn>
                                        <p:tgtEl>
                                          <p:spTgt spid="7170">
                                            <p:txEl>
                                              <p:charRg st="4294967295" end="4294967295"/>
                                            </p:txEl>
                                          </p:spTgt>
                                        </p:tgtEl>
                                        <p:attrNameLst>
                                          <p:attrName>style.visibility</p:attrName>
                                        </p:attrNameLst>
                                      </p:cBhvr>
                                      <p:to>
                                        <p:strVal val="visible"/>
                                      </p:to>
                                    </p:set>
                                    <p:anim calcmode="lin" valueType="num">
                                      <p:cBhvr>
                                        <p:cTn id="7" dur="2000" fill="hold"/>
                                        <p:tgtEl>
                                          <p:spTgt spid="7170">
                                            <p:txEl>
                                              <p:charRg st="4294967295" end="4294967295"/>
                                            </p:txEl>
                                          </p:spTgt>
                                        </p:tgtEl>
                                        <p:attrNameLst>
                                          <p:attrName>ppt_w</p:attrName>
                                        </p:attrNameLst>
                                      </p:cBhvr>
                                      <p:tavLst>
                                        <p:tav tm="0">
                                          <p:val>
                                            <p:strVal val="#ppt_w"/>
                                          </p:val>
                                        </p:tav>
                                        <p:tav tm="100000">
                                          <p:val>
                                            <p:strVal val="#ppt_w"/>
                                          </p:val>
                                        </p:tav>
                                      </p:tavLst>
                                    </p:anim>
                                    <p:anim calcmode="lin" valueType="num">
                                      <p:cBhvr>
                                        <p:cTn id="8" dur="2000" fill="hold"/>
                                        <p:tgtEl>
                                          <p:spTgt spid="7170">
                                            <p:txEl>
                                              <p:charRg st="4294967295" end="4294967295"/>
                                            </p:txEl>
                                          </p:spTgt>
                                        </p:tgtEl>
                                        <p:attrNameLst>
                                          <p:attrName>ppt_h</p:attrName>
                                        </p:attrNameLst>
                                      </p:cBhvr>
                                      <p:tavLst>
                                        <p:tav tm="0">
                                          <p:val>
                                            <p:strVal val="#ppt_h"/>
                                          </p:val>
                                        </p:tav>
                                        <p:tav tm="30000">
                                          <p:val>
                                            <p:strVal val="#ppt_h/2"/>
                                          </p:val>
                                        </p:tav>
                                        <p:tav tm="40000">
                                          <p:val>
                                            <p:strVal val="#ppt_h"/>
                                          </p:val>
                                        </p:tav>
                                        <p:tav tm="50000">
                                          <p:val>
                                            <p:strVal val="#ppt_h/2"/>
                                          </p:val>
                                        </p:tav>
                                        <p:tav tm="60000">
                                          <p:val>
                                            <p:strVal val="#ppt_h"/>
                                          </p:val>
                                        </p:tav>
                                        <p:tav tm="69900">
                                          <p:val>
                                            <p:strVal val="#ppt_h/2"/>
                                          </p:val>
                                        </p:tav>
                                        <p:tav tm="80000">
                                          <p:val>
                                            <p:strVal val="#ppt_h"/>
                                          </p:val>
                                        </p:tav>
                                        <p:tav tm="100000">
                                          <p:val>
                                            <p:strVal val="#ppt_h"/>
                                          </p:val>
                                        </p:tav>
                                      </p:tavLst>
                                    </p:anim>
                                    <p:anim calcmode="lin" valueType="num">
                                      <p:cBhvr>
                                        <p:cTn id="9" dur="2000" fill="hold"/>
                                        <p:tgtEl>
                                          <p:spTgt spid="7170">
                                            <p:txEl>
                                              <p:charRg st="4294967295" end="4294967295"/>
                                            </p:txEl>
                                          </p:spTgt>
                                        </p:tgtEl>
                                        <p:attrNameLst>
                                          <p:attrName>ppt_x</p:attrName>
                                        </p:attrNameLst>
                                      </p:cBhvr>
                                      <p:tavLst>
                                        <p:tav tm="0">
                                          <p:val>
                                            <p:strVal val="#ppt_x-.4"/>
                                          </p:val>
                                        </p:tav>
                                        <p:tav tm="100000">
                                          <p:val>
                                            <p:strVal val="#ppt_x"/>
                                          </p:val>
                                        </p:tav>
                                      </p:tavLst>
                                    </p:anim>
                                    <p:anim calcmode="lin" valueType="num">
                                      <p:cBhvr>
                                        <p:cTn id="10" dur="2000" fill="hold"/>
                                        <p:tgtEl>
                                          <p:spTgt spid="7170">
                                            <p:txEl>
                                              <p:charRg st="4294967295" end="4294967295"/>
                                            </p:txEl>
                                          </p:spTgt>
                                        </p:tgtEl>
                                        <p:attrNameLst>
                                          <p:attrName>ppt_y</p:attrName>
                                        </p:attrNameLst>
                                      </p:cBhvr>
                                      <p:tavLst>
                                        <p:tav tm="0">
                                          <p:val>
                                            <p:strVal val="#ppt_y-.5"/>
                                          </p:val>
                                        </p:tav>
                                        <p:tav tm="20000">
                                          <p:val>
                                            <p:strVal val="#ppt_y-.2"/>
                                          </p:val>
                                        </p:tav>
                                        <p:tav tm="30000">
                                          <p:val>
                                            <p:strVal val="#ppt_y"/>
                                          </p:val>
                                        </p:tav>
                                        <p:tav tm="40000">
                                          <p:val>
                                            <p:strVal val="#ppt_y-.15"/>
                                          </p:val>
                                        </p:tav>
                                        <p:tav tm="50000">
                                          <p:val>
                                            <p:strVal val="#ppt_y"/>
                                          </p:val>
                                        </p:tav>
                                        <p:tav tm="60000">
                                          <p:val>
                                            <p:strVal val="#ppt_y-.1"/>
                                          </p:val>
                                        </p:tav>
                                        <p:tav tm="69900">
                                          <p:val>
                                            <p:strVal val="#ppt_y"/>
                                          </p:val>
                                        </p:tav>
                                        <p:tav tm="80000">
                                          <p:val>
                                            <p:strVal val="#ppt_y-.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40" presetClass="entr" presetSubtype="0" fill="hold" nodeType="clickEffect" nodePh="1">
                                  <p:stCondLst>
                                    <p:cond delay="0"/>
                                  </p:stCondLst>
                                  <p:endCondLst>
                                    <p:cond evt="begin" delay="0">
                                      <p:tn val="13"/>
                                    </p:cond>
                                  </p:endCondLst>
                                  <p:iterate type="lt">
                                    <p:tmPct val="10000"/>
                                  </p:iterate>
                                  <p:childTnLst>
                                    <p:set>
                                      <p:cBhvr>
                                        <p:cTn id="14" dur="1" fill="hold">
                                          <p:stCondLst>
                                            <p:cond delay="0"/>
                                          </p:stCondLst>
                                        </p:cTn>
                                        <p:tgtEl>
                                          <p:spTgt spid="7171">
                                            <p:txEl>
                                              <p:pRg st="0" end="0"/>
                                            </p:txEl>
                                          </p:spTgt>
                                        </p:tgtEl>
                                        <p:attrNameLst>
                                          <p:attrName>style.visibility</p:attrName>
                                        </p:attrNameLst>
                                      </p:cBhvr>
                                      <p:to>
                                        <p:strVal val="visible"/>
                                      </p:to>
                                    </p:set>
                                    <p:animEffect transition="in" filter="fade">
                                      <p:cBhvr>
                                        <p:cTn id="15" dur="500">
                                          <p:stCondLst>
                                            <p:cond delay="0"/>
                                          </p:stCondLst>
                                        </p:cTn>
                                        <p:tgtEl>
                                          <p:spTgt spid="7171">
                                            <p:txEl>
                                              <p:pRg st="0" end="0"/>
                                            </p:txEl>
                                          </p:spTgt>
                                        </p:tgtEl>
                                      </p:cBhvr>
                                    </p:animEffect>
                                    <p:anim calcmode="lin" valueType="num">
                                      <p:cBhvr>
                                        <p:cTn id="16" dur="500" fill="hold">
                                          <p:stCondLst>
                                            <p:cond delay="0"/>
                                          </p:stCondLst>
                                        </p:cTn>
                                        <p:tgtEl>
                                          <p:spTgt spid="7171">
                                            <p:txEl>
                                              <p:pRg st="0" end="0"/>
                                            </p:txEl>
                                          </p:spTgt>
                                        </p:tgtEl>
                                        <p:attrNameLst>
                                          <p:attrName>ppt_x</p:attrName>
                                        </p:attrNameLst>
                                      </p:cBhvr>
                                      <p:tavLst>
                                        <p:tav tm="0">
                                          <p:val>
                                            <p:strVal val="#ppt_x-.1"/>
                                          </p:val>
                                        </p:tav>
                                        <p:tav tm="100000">
                                          <p:val>
                                            <p:strVal val="#ppt_x"/>
                                          </p:val>
                                        </p:tav>
                                      </p:tavLst>
                                    </p:anim>
                                    <p:anim calcmode="lin" valueType="num">
                                      <p:cBhvr>
                                        <p:cTn id="17" dur="500" fill="hold">
                                          <p:stCondLst>
                                            <p:cond delay="0"/>
                                          </p:stCondLst>
                                        </p:cTn>
                                        <p:tgtEl>
                                          <p:spTgt spid="7171">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477D4CA-8101-79C5-61DA-EF55A65AF021}"/>
              </a:ext>
            </a:extLst>
          </p:cNvPr>
          <p:cNvSpPr>
            <a:spLocks noGrp="1" noChangeArrowheads="1"/>
          </p:cNvSpPr>
          <p:nvPr>
            <p:ph type="title"/>
          </p:nvPr>
        </p:nvSpPr>
        <p:spPr>
          <a:xfrm>
            <a:off x="2514600" y="274638"/>
            <a:ext cx="5410200" cy="1143000"/>
          </a:xfrm>
          <a:solidFill>
            <a:srgbClr val="BC4D10"/>
          </a:solidFill>
          <a:ln>
            <a:solidFill>
              <a:schemeClr val="tx1"/>
            </a:solidFill>
            <a:miter lim="800000"/>
            <a:headEnd/>
            <a:tailEnd/>
          </a:ln>
        </p:spPr>
        <p:txBody>
          <a:bodyPr/>
          <a:lstStyle/>
          <a:p>
            <a:r>
              <a:rPr lang="en-US" altLang="en-US" sz="4000" b="1">
                <a:solidFill>
                  <a:schemeClr val="tx1"/>
                </a:solidFill>
              </a:rPr>
              <a:t>Chupacabra</a:t>
            </a:r>
            <a:br>
              <a:rPr lang="en-US" altLang="en-US" sz="4000">
                <a:solidFill>
                  <a:schemeClr val="tx1"/>
                </a:solidFill>
              </a:rPr>
            </a:br>
            <a:endParaRPr lang="en-US" altLang="en-US" sz="4000">
              <a:solidFill>
                <a:schemeClr val="tx1"/>
              </a:solidFill>
            </a:endParaRPr>
          </a:p>
        </p:txBody>
      </p:sp>
      <p:sp>
        <p:nvSpPr>
          <p:cNvPr id="8195" name="Rectangle 3">
            <a:extLst>
              <a:ext uri="{FF2B5EF4-FFF2-40B4-BE49-F238E27FC236}">
                <a16:creationId xmlns:a16="http://schemas.microsoft.com/office/drawing/2014/main" id="{D7C74C3B-9078-77E2-4609-8B200F053D02}"/>
              </a:ext>
            </a:extLst>
          </p:cNvPr>
          <p:cNvSpPr>
            <a:spLocks noGrp="1" noChangeArrowheads="1"/>
          </p:cNvSpPr>
          <p:nvPr>
            <p:ph type="body" idx="1"/>
          </p:nvPr>
        </p:nvSpPr>
        <p:spPr>
          <a:xfrm>
            <a:off x="457200" y="2209800"/>
            <a:ext cx="8229600" cy="3916363"/>
          </a:xfrm>
          <a:solidFill>
            <a:schemeClr val="bg2"/>
          </a:solidFill>
          <a:ln>
            <a:solidFill>
              <a:schemeClr val="tx1"/>
            </a:solidFill>
            <a:miter lim="800000"/>
            <a:headEnd/>
            <a:tailEnd/>
          </a:ln>
        </p:spPr>
        <p:txBody>
          <a:bodyPr/>
          <a:lstStyle/>
          <a:p>
            <a:pPr>
              <a:buFontTx/>
              <a:buNone/>
            </a:pPr>
            <a:endParaRPr lang="en-US" altLang="en-US"/>
          </a:p>
        </p:txBody>
      </p:sp>
      <p:sp>
        <p:nvSpPr>
          <p:cNvPr id="8196" name="Rectangle 4">
            <a:extLst>
              <a:ext uri="{FF2B5EF4-FFF2-40B4-BE49-F238E27FC236}">
                <a16:creationId xmlns:a16="http://schemas.microsoft.com/office/drawing/2014/main" id="{0F9947F3-BA62-2310-69CE-20DCD3F18632}"/>
              </a:ext>
            </a:extLst>
          </p:cNvPr>
          <p:cNvSpPr>
            <a:spLocks noChangeArrowheads="1"/>
          </p:cNvSpPr>
          <p:nvPr/>
        </p:nvSpPr>
        <p:spPr bwMode="auto">
          <a:xfrm>
            <a:off x="2286000" y="2284413"/>
            <a:ext cx="4572000" cy="2557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tLang="en-US"/>
          </a:p>
          <a:p>
            <a:r>
              <a:rPr lang="en-US" altLang="en-US" sz="2400"/>
              <a:t>Latin American</a:t>
            </a:r>
          </a:p>
          <a:p>
            <a:r>
              <a:rPr lang="en-US" altLang="en-US" sz="2400"/>
              <a:t>- Vampire post Vlad</a:t>
            </a:r>
          </a:p>
          <a:p>
            <a:r>
              <a:rPr lang="en-US" altLang="en-US" sz="2400"/>
              <a:t>- Kills goats and cattle by sucking the blood out of them</a:t>
            </a:r>
          </a:p>
          <a:p>
            <a:r>
              <a:rPr lang="en-US" altLang="en-US" sz="2400"/>
              <a:t>-No physical description</a:t>
            </a:r>
          </a:p>
          <a:p>
            <a:endParaRPr lang="en-US" altLang="en-US" sz="2400"/>
          </a:p>
        </p:txBody>
      </p:sp>
      <p:pic>
        <p:nvPicPr>
          <p:cNvPr id="8198" name="Picture 6" descr="Chupacabra art">
            <a:extLst>
              <a:ext uri="{FF2B5EF4-FFF2-40B4-BE49-F238E27FC236}">
                <a16:creationId xmlns:a16="http://schemas.microsoft.com/office/drawing/2014/main" id="{22656684-D7CC-0DE3-E973-129BFA3429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 y="46038"/>
            <a:ext cx="1981200" cy="20193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pull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nodeType="withEffect">
                                  <p:stCondLst>
                                    <p:cond delay="0"/>
                                  </p:stCondLst>
                                  <p:childTnLst>
                                    <p:set>
                                      <p:cBhvr>
                                        <p:cTn id="6" dur="1" fill="hold">
                                          <p:stCondLst>
                                            <p:cond delay="0"/>
                                          </p:stCondLst>
                                        </p:cTn>
                                        <p:tgtEl>
                                          <p:spTgt spid="8194">
                                            <p:txEl>
                                              <p:charRg st="4294967295" end="4294967295"/>
                                            </p:txEl>
                                          </p:spTgt>
                                        </p:tgtEl>
                                        <p:attrNameLst>
                                          <p:attrName>style.visibility</p:attrName>
                                        </p:attrNameLst>
                                      </p:cBhvr>
                                      <p:to>
                                        <p:strVal val="visible"/>
                                      </p:to>
                                    </p:set>
                                    <p:anim calcmode="lin" valueType="num">
                                      <p:cBhvr>
                                        <p:cTn id="7" dur="500" fill="hold"/>
                                        <p:tgtEl>
                                          <p:spTgt spid="8194">
                                            <p:txEl>
                                              <p:charRg st="4294967295" end="4294967295"/>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8194">
                                            <p:txEl>
                                              <p:charRg st="4294967295" end="4294967295"/>
                                            </p:txEl>
                                          </p:spTgt>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8194">
                                            <p:txEl>
                                              <p:charRg st="4294967295" end="4294967295"/>
                                            </p:txEl>
                                          </p:spTgt>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8194">
                                            <p:txEl>
                                              <p:charRg st="4294967295" end="4294967295"/>
                                            </p:txEl>
                                          </p:spTgt>
                                        </p:tgtEl>
                                        <p:attrNameLst>
                                          <p:attrName>ppt_y</p:attrName>
                                        </p:attrNameLst>
                                      </p:cBhvr>
                                      <p:tavLst>
                                        <p:tav tm="0">
                                          <p:val>
                                            <p:strVal val="#ppt_y"/>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6" presetClass="emph" presetSubtype="0" autoRev="1" fill="hold" nodeType="clickEffect">
                                  <p:stCondLst>
                                    <p:cond delay="0"/>
                                  </p:stCondLst>
                                  <p:childTnLst>
                                    <p:animScale>
                                      <p:cBhvr>
                                        <p:cTn id="14" dur="449" fill="hold">
                                          <p:stCondLst>
                                            <p:cond delay="0"/>
                                          </p:stCondLst>
                                        </p:cTn>
                                        <p:tgtEl>
                                          <p:spTgt spid="8194">
                                            <p:txEl>
                                              <p:charRg st="4294967295" end="4294967295"/>
                                            </p:txEl>
                                          </p:spTgt>
                                        </p:tgtEl>
                                      </p:cBhvr>
                                      <p:to x="150000" y="150000"/>
                                    </p:animScale>
                                  </p:childTnLst>
                                </p:cTn>
                              </p:par>
                              <p:par>
                                <p:cTn id="15" presetID="23" presetClass="entr" presetSubtype="16" fill="hold" nodeType="withEffect" nodePh="1">
                                  <p:stCondLst>
                                    <p:cond delay="400"/>
                                  </p:stCondLst>
                                  <p:endCondLst>
                                    <p:cond evt="begin" delay="0">
                                      <p:tn val="15"/>
                                    </p:cond>
                                  </p:endCondLst>
                                  <p:childTnLst>
                                    <p:set>
                                      <p:cBhvr>
                                        <p:cTn id="16" dur="1" fill="hold">
                                          <p:stCondLst>
                                            <p:cond delay="0"/>
                                          </p:stCondLst>
                                        </p:cTn>
                                        <p:tgtEl>
                                          <p:spTgt spid="8195">
                                            <p:txEl>
                                              <p:pRg st="0" end="0"/>
                                            </p:txEl>
                                          </p:spTgt>
                                        </p:tgtEl>
                                        <p:attrNameLst>
                                          <p:attrName>style.visibility</p:attrName>
                                        </p:attrNameLst>
                                      </p:cBhvr>
                                      <p:to>
                                        <p:strVal val="visible"/>
                                      </p:to>
                                    </p:set>
                                    <p:anim calcmode="lin" valueType="num">
                                      <p:cBhvr>
                                        <p:cTn id="17" dur="500" fill="hold"/>
                                        <p:tgtEl>
                                          <p:spTgt spid="8195">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8195">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xit" presetSubtype="32" fill="hold" nodeType="clickEffect">
                                  <p:stCondLst>
                                    <p:cond delay="0"/>
                                  </p:stCondLst>
                                  <p:childTnLst>
                                    <p:anim calcmode="lin" valueType="num">
                                      <p:cBhvr>
                                        <p:cTn id="22" dur="500" fill="hold"/>
                                        <p:tgtEl>
                                          <p:spTgt spid="8194">
                                            <p:txEl>
                                              <p:charRg st="4294967295" end="4294967295"/>
                                            </p:txEl>
                                          </p:spTgt>
                                        </p:tgtEl>
                                        <p:attrNameLst>
                                          <p:attrName>ppt_w</p:attrName>
                                        </p:attrNameLst>
                                      </p:cBhvr>
                                      <p:tavLst>
                                        <p:tav tm="0">
                                          <p:val>
                                            <p:strVal val="ppt_w"/>
                                          </p:val>
                                        </p:tav>
                                        <p:tav tm="100000">
                                          <p:val>
                                            <p:fltVal val="0"/>
                                          </p:val>
                                        </p:tav>
                                      </p:tavLst>
                                    </p:anim>
                                    <p:anim calcmode="lin" valueType="num">
                                      <p:cBhvr>
                                        <p:cTn id="23" dur="500" fill="hold"/>
                                        <p:tgtEl>
                                          <p:spTgt spid="8194">
                                            <p:txEl>
                                              <p:charRg st="4294967295" end="4294967295"/>
                                            </p:txEl>
                                          </p:spTgt>
                                        </p:tgtEl>
                                        <p:attrNameLst>
                                          <p:attrName>ppt_h</p:attrName>
                                        </p:attrNameLst>
                                      </p:cBhvr>
                                      <p:tavLst>
                                        <p:tav tm="0">
                                          <p:val>
                                            <p:strVal val="ppt_h"/>
                                          </p:val>
                                        </p:tav>
                                        <p:tav tm="100000">
                                          <p:val>
                                            <p:fltVal val="0"/>
                                          </p:val>
                                        </p:tav>
                                      </p:tavLst>
                                    </p:anim>
                                    <p:set>
                                      <p:cBhvr>
                                        <p:cTn id="24" dur="1" fill="hold">
                                          <p:stCondLst>
                                            <p:cond delay="499"/>
                                          </p:stCondLst>
                                        </p:cTn>
                                        <p:tgtEl>
                                          <p:spTgt spid="8194">
                                            <p:txEl>
                                              <p:charRg st="4294967295" end="4294967295"/>
                                            </p:txEl>
                                          </p:spTgt>
                                        </p:tgtEl>
                                        <p:attrNameLst>
                                          <p:attrName>style.visibility</p:attrName>
                                        </p:attrNameLst>
                                      </p:cBhvr>
                                      <p:to>
                                        <p:strVal val="hidden"/>
                                      </p:to>
                                    </p:set>
                                  </p:childTnLst>
                                </p:cTn>
                              </p:par>
                              <p:par>
                                <p:cTn id="25" presetID="23" presetClass="exit" presetSubtype="32" fill="hold" nodeType="withEffect" nodePh="1">
                                  <p:stCondLst>
                                    <p:cond delay="0"/>
                                  </p:stCondLst>
                                  <p:endCondLst>
                                    <p:cond evt="begin" delay="0">
                                      <p:tn val="25"/>
                                    </p:cond>
                                  </p:endCondLst>
                                  <p:childTnLst>
                                    <p:anim calcmode="lin" valueType="num">
                                      <p:cBhvr>
                                        <p:cTn id="26" dur="500" fill="hold"/>
                                        <p:tgtEl>
                                          <p:spTgt spid="8195">
                                            <p:txEl>
                                              <p:pRg st="0" end="0"/>
                                            </p:txEl>
                                          </p:spTgt>
                                        </p:tgtEl>
                                        <p:attrNameLst>
                                          <p:attrName>ppt_w</p:attrName>
                                        </p:attrNameLst>
                                      </p:cBhvr>
                                      <p:tavLst>
                                        <p:tav tm="0">
                                          <p:val>
                                            <p:strVal val="ppt_w"/>
                                          </p:val>
                                        </p:tav>
                                        <p:tav tm="100000">
                                          <p:val>
                                            <p:fltVal val="0"/>
                                          </p:val>
                                        </p:tav>
                                      </p:tavLst>
                                    </p:anim>
                                    <p:anim calcmode="lin" valueType="num">
                                      <p:cBhvr>
                                        <p:cTn id="27" dur="500" fill="hold"/>
                                        <p:tgtEl>
                                          <p:spTgt spid="8195">
                                            <p:txEl>
                                              <p:pRg st="0" end="0"/>
                                            </p:txEl>
                                          </p:spTgt>
                                        </p:tgtEl>
                                        <p:attrNameLst>
                                          <p:attrName>ppt_h</p:attrName>
                                        </p:attrNameLst>
                                      </p:cBhvr>
                                      <p:tavLst>
                                        <p:tav tm="0">
                                          <p:val>
                                            <p:strVal val="ppt_h"/>
                                          </p:val>
                                        </p:tav>
                                        <p:tav tm="100000">
                                          <p:val>
                                            <p:fltVal val="0"/>
                                          </p:val>
                                        </p:tav>
                                      </p:tavLst>
                                    </p:anim>
                                    <p:set>
                                      <p:cBhvr>
                                        <p:cTn id="28" dur="1" fill="hold">
                                          <p:stCondLst>
                                            <p:cond delay="499"/>
                                          </p:stCondLst>
                                        </p:cTn>
                                        <p:tgtEl>
                                          <p:spTgt spid="8195">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4" grpId="1"/>
      <p:bldP spid="8194" grpId="2"/>
      <p:bldP spid="8195" grpId="0" build="p"/>
      <p:bldP spid="8195" grpId="1" build="allAtOnce"/>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a:extLst>
              <a:ext uri="{FF2B5EF4-FFF2-40B4-BE49-F238E27FC236}">
                <a16:creationId xmlns:a16="http://schemas.microsoft.com/office/drawing/2014/main" id="{54C34D09-D839-961D-1A48-75E467053199}"/>
              </a:ext>
            </a:extLst>
          </p:cNvPr>
          <p:cNvSpPr>
            <a:spLocks noGrp="1" noChangeArrowheads="1"/>
          </p:cNvSpPr>
          <p:nvPr>
            <p:ph type="body" idx="1"/>
          </p:nvPr>
        </p:nvSpPr>
        <p:spPr>
          <a:xfrm>
            <a:off x="457200" y="990600"/>
            <a:ext cx="8229600" cy="5135563"/>
          </a:xfrm>
          <a:solidFill>
            <a:schemeClr val="accent1"/>
          </a:solidFill>
          <a:ln>
            <a:solidFill>
              <a:srgbClr val="0B1561"/>
            </a:solidFill>
            <a:miter lim="800000"/>
            <a:headEnd/>
            <a:tailEnd/>
          </a:ln>
        </p:spPr>
        <p:txBody>
          <a:bodyPr/>
          <a:lstStyle/>
          <a:p>
            <a:pPr>
              <a:spcBef>
                <a:spcPct val="0"/>
              </a:spcBef>
              <a:buFontTx/>
              <a:buNone/>
            </a:pPr>
            <a:r>
              <a:rPr lang="en-US" altLang="en-US"/>
              <a:t>                                                                                            **</a:t>
            </a:r>
            <a:r>
              <a:rPr lang="en-US" altLang="en-US" sz="4000"/>
              <a:t>Does knowing what a monster looks like make it more or less frightening?</a:t>
            </a:r>
          </a:p>
          <a:p>
            <a:pPr>
              <a:buFontTx/>
              <a:buNone/>
            </a:pPr>
            <a:endParaRPr lang="en-US" altLang="en-US" sz="4000"/>
          </a:p>
        </p:txBody>
      </p:sp>
      <p:pic>
        <p:nvPicPr>
          <p:cNvPr id="16388" name="Picture 4">
            <a:hlinkClick r:id="" action="ppaction://media"/>
            <a:extLst>
              <a:ext uri="{FF2B5EF4-FFF2-40B4-BE49-F238E27FC236}">
                <a16:creationId xmlns:a16="http://schemas.microsoft.com/office/drawing/2014/main" id="{3D71A8E6-F0DA-4F58-156D-E9FF45F8AAD7}"/>
              </a:ext>
            </a:extLst>
          </p:cNvPr>
          <p:cNvPicPr>
            <a:picLocks noRot="1" noChangeAspect="1" noChangeArrowheads="1"/>
          </p:cNvPicPr>
          <p:nvPr>
            <a:wavAudioFile r:embed="rId1" name="MSj00749060000[1].wav"/>
          </p:nvPr>
        </p:nvPicPr>
        <p:blipFill>
          <a:blip r:embed="rId3">
            <a:extLst>
              <a:ext uri="{28A0092B-C50C-407E-A947-70E740481C1C}">
                <a14:useLocalDpi xmlns:a14="http://schemas.microsoft.com/office/drawing/2010/main" val="0"/>
              </a:ext>
            </a:extLst>
          </a:blip>
          <a:srcRect/>
          <a:stretch>
            <a:fillRect/>
          </a:stretch>
        </p:blipFill>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16390" name="Picture 6">
            <a:hlinkClick r:id="rId4"/>
            <a:extLst>
              <a:ext uri="{FF2B5EF4-FFF2-40B4-BE49-F238E27FC236}">
                <a16:creationId xmlns:a16="http://schemas.microsoft.com/office/drawing/2014/main" id="{96FECEBD-548F-31F9-3349-3336E4EF765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77000" y="3352800"/>
            <a:ext cx="1752600" cy="1524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996" fill="hold"/>
                                        <p:tgtEl>
                                          <p:spTgt spid="16388"/>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0" presetClass="path" presetSubtype="0" accel="50000" decel="50000" fill="hold" nodeType="clickEffect">
                                  <p:stCondLst>
                                    <p:cond delay="0"/>
                                  </p:stCondLst>
                                  <p:childTnLst>
                                    <p:animMotion origin="layout" path="M -0.88889 -0.49064 C -0.88403 -0.51723 -0.84775 -0.53087 -0.83021 -0.53688 C -0.82465 -0.53896 -0.81858 -0.53989 -0.81268 -0.54128 C -0.79323 -0.53804 -0.78507 -0.54081 -0.76979 -0.52671 C -0.7342 -0.49341 -0.72031 -0.41758 -0.71597 -0.36393 C -0.71337 -0.30035 -0.71719 -0.23723 -0.72066 -0.17341 C -0.72188 -0.15168 -0.71806 -0.13249 -0.7349 -0.12486 C -0.74288 -0.12694 -0.75156 -0.12578 -0.75868 -0.13133 C -0.7665 -0.13711 -0.77136 -0.14798 -0.77778 -0.15654 C -0.79097 -0.17434 -0.79896 -0.18867 -0.80469 -0.21156 C -0.8066 -0.22775 -0.80712 -0.24417 -0.80313 -0.26012 C -0.79584 -0.29018 -0.77136 -0.32139 -0.74913 -0.33203 C -0.74236 -0.33133 -0.73542 -0.33156 -0.72865 -0.32995 C -0.71788 -0.32694 -0.73351 -0.32185 -0.72066 -0.32787 C -0.67969 -0.3718 -0.6467 -0.39029 -0.59358 -0.39561 C -0.56181 -0.38821 -0.52709 -0.37873 -0.50469 -0.34451 C -0.5007 -0.33873 -0.49705 -0.33226 -0.49358 -0.32578 C -0.4875 -0.31399 -0.47622 -0.28995 -0.47622 -0.28995 C -0.46979 -0.26151 -0.46268 -0.2333 -0.45556 -0.20509 C -0.45226 -0.17411 -0.44931 -0.14289 -0.44288 -0.11237 C -0.44497 -0.10498 -0.44514 -0.09619 -0.44913 -0.0911 C -0.45174 -0.08763 -0.4566 -0.08972 -0.46025 -0.08902 C -0.46337 -0.08833 -0.46667 -0.08763 -0.46979 -0.08694 C -0.53438 -0.09295 -0.57396 -0.08 -0.61771 -0.13758 C -0.64688 -0.22451 -0.60295 -0.34937 -0.55573 -0.41226 C -0.54288 -0.4296 -0.53316 -0.44509 -0.5158 -0.45272 C -0.51424 -0.45411 -0.5092 -0.45688 -0.51111 -0.45688 C -0.52031 -0.45688 -0.51997 -0.44763 -0.52691 -0.44209 C -0.54896 -0.42405 -0.57275 -0.40972 -0.59531 -0.3933 C -0.60608 -0.38544 -0.61788 -0.38012 -0.62865 -0.37226 C -0.6375 -0.36555 -0.64549 -0.35607 -0.654 -0.34891 C -0.6941 -0.31561 -0.72726 -0.29573 -0.74132 -0.23261 C -0.74184 -0.22798 -0.74236 -0.22266 -0.74288 -0.21781 C -0.74393 -0.20509 -0.74601 -0.17989 -0.74601 -0.17989 C -0.74375 -0.08648 -0.74636 -0.06081 -0.73038 0.01456 C -0.72795 0.02497 -0.72275 0.03445 -0.71597 0.04 C -0.71163 0.04346 -0.6941 0.04901 -0.68889 0.05063 C -0.63889 0.04763 -0.59097 0.03791 -0.5415 0.03375 C -0.50851 0.03838 -0.49757 0.0363 -0.47309 0.05711 C -0.47153 0.05965 -0.47031 0.06289 -0.46823 0.0652 C -0.4665 0.06728 -0.46337 0.06705 -0.46198 0.06982 C -0.45226 0.08809 -0.45139 0.12046 -0.44913 0.14127 C -0.44792 0.1704 -0.44427 0.19537 -0.44913 0.22404 C -0.45139 0.23722 -0.47778 0.23861 -0.47778 0.23861 C -0.50104 0.23653 -0.52431 0.2356 -0.54757 0.23237 C -0.56511 0.22982 -0.58264 0.21988 -0.6 0.21526 C -0.60747 0.2104 -0.61476 0.20531 -0.62222 0.20069 C -0.62622 0.19815 -0.63195 0.18797 -0.63195 0.18797 C -0.62986 0.18034 -0.62917 0.17133 -0.62535 0.16462 C -0.59601 0.1156 -0.53837 0.08439 -0.49358 0.07398 C -0.47188 0.0615 -0.45 0.05687 -0.42691 0.05271 C -0.40504 0.05711 -0.40365 0.0541 -0.39358 0.07607 C -0.39063 0.09294 -0.39445 0.07607 -0.38577 0.09502 C -0.3849 0.09711 -0.38368 0.10589 -0.38247 0.10751 C -0.37795 0.11468 -0.3724 0.11838 -0.36823 0.1267 C -0.36771 0.12878 -0.36545 0.13156 -0.36667 0.13294 C -0.3717 0.13965 -0.38889 0.12971 -0.39063 0.12901 C -0.39792 0.12231 -0.3967 0.11468 -0.40018 0.10358 C -0.39844 0.07537 -0.39861 0.04693 -0.39531 0.01872 C -0.39358 0.00416 -0.37813 -0.02128 -0.37309 -0.03191 C -0.3566 -0.06567 -0.3382 -0.10798 -0.30643 -0.11862 C -0.29097 -0.13411 -0.31059 -0.11307 -0.29202 -0.13989 C -0.28247 -0.15376 -0.27222 -0.16671 -0.26198 -0.17989 C -0.23038 -0.22035 -0.19045 -0.25688 -0.14601 -0.26243 C -0.12691 -0.25596 -0.13854 -0.22035 -0.1349 -0.19908 C -0.13368 -0.19191 -0.1316 -0.18474 -0.13021 -0.17781 C -0.12795 -0.16602 -0.12379 -0.14197 -0.12379 -0.14197 C -0.1224 -0.12093 -0.11945 -0.10104 -0.11754 -0.0807 C -0.08629 -0.12 -0.04531 -0.13781 -0.00313 -0.14197 C 0.00538 -0.14058 0.01389 -0.14012 0.02222 -0.13758 C 0.03559 -0.13365 0.04479 -0.11977 0.05555 -0.11029 C 0.05156 -0.09758 0.04965 -0.09018 0.04132 -0.08278 C 0.03889 -0.07237 0.03559 -0.06128 0.03021 -0.05295 C 0.02725 -0.04856 0.02378 -0.0444 0.02066 -0.04024 C 0.0191 -0.03839 0.0158 -0.03399 0.0158 -0.03399 C 0.0125 -0.02035 0.01666 -0.03561 0.00955 -0.01896 C 0.00121 0.00023 0.00764 -0.00509 -1.11111E-6 5.20231E-7 " pathEditMode="relative" ptsTypes="ffffffffffffffffffffffffffffffffffffffffffffffffffffffffffffffffffffffffffffA">
                                      <p:cBhvr>
                                        <p:cTn id="10" dur="2000" fill="hold"/>
                                        <p:tgtEl>
                                          <p:spTgt spid="16390"/>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11" fill="hold" display="0">
                  <p:stCondLst>
                    <p:cond delay="indefinite"/>
                  </p:stCondLst>
                  <p:endCondLst>
                    <p:cond evt="onNext" delay="0">
                      <p:tgtEl>
                        <p:sldTgt/>
                      </p:tgtEl>
                    </p:cond>
                    <p:cond evt="onPrev" delay="0">
                      <p:tgtEl>
                        <p:sldTgt/>
                      </p:tgtEl>
                    </p:cond>
                    <p:cond evt="onStopAudio" delay="0">
                      <p:tgtEl>
                        <p:sldTgt/>
                      </p:tgtEl>
                    </p:cond>
                  </p:endCondLst>
                </p:cTn>
                <p:tgtEl>
                  <p:spTgt spid="16388"/>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F228F2D6-690E-7B10-33C4-6A0E8C3A8BDE}"/>
              </a:ext>
            </a:extLst>
          </p:cNvPr>
          <p:cNvSpPr>
            <a:spLocks noGrp="1" noChangeArrowheads="1"/>
          </p:cNvSpPr>
          <p:nvPr>
            <p:ph type="title"/>
          </p:nvPr>
        </p:nvSpPr>
        <p:spPr>
          <a:xfrm>
            <a:off x="457200" y="274638"/>
            <a:ext cx="6858000" cy="1143000"/>
          </a:xfrm>
          <a:solidFill>
            <a:srgbClr val="EBF0AE"/>
          </a:solidFill>
          <a:ln>
            <a:solidFill>
              <a:srgbClr val="663300"/>
            </a:solidFill>
            <a:miter lim="800000"/>
            <a:headEnd/>
            <a:tailEnd/>
          </a:ln>
        </p:spPr>
        <p:txBody>
          <a:bodyPr/>
          <a:lstStyle/>
          <a:p>
            <a:r>
              <a:rPr lang="en-US" altLang="en-US" sz="4000" b="1">
                <a:solidFill>
                  <a:schemeClr val="tx1"/>
                </a:solidFill>
              </a:rPr>
              <a:t>Djinn</a:t>
            </a:r>
            <a:br>
              <a:rPr lang="en-US" altLang="en-US" sz="4000">
                <a:solidFill>
                  <a:schemeClr val="tx1"/>
                </a:solidFill>
              </a:rPr>
            </a:br>
            <a:endParaRPr lang="en-US" altLang="en-US" sz="4000">
              <a:solidFill>
                <a:schemeClr val="tx1"/>
              </a:solidFill>
            </a:endParaRPr>
          </a:p>
        </p:txBody>
      </p:sp>
      <p:sp>
        <p:nvSpPr>
          <p:cNvPr id="9219" name="Rectangle 3">
            <a:extLst>
              <a:ext uri="{FF2B5EF4-FFF2-40B4-BE49-F238E27FC236}">
                <a16:creationId xmlns:a16="http://schemas.microsoft.com/office/drawing/2014/main" id="{5C06FD74-5EAB-8844-C940-16378727F703}"/>
              </a:ext>
            </a:extLst>
          </p:cNvPr>
          <p:cNvSpPr>
            <a:spLocks noGrp="1" noChangeArrowheads="1"/>
          </p:cNvSpPr>
          <p:nvPr>
            <p:ph type="body" idx="1"/>
          </p:nvPr>
        </p:nvSpPr>
        <p:spPr>
          <a:xfrm>
            <a:off x="457200" y="1676400"/>
            <a:ext cx="8229600" cy="4449763"/>
          </a:xfrm>
          <a:solidFill>
            <a:srgbClr val="996600"/>
          </a:solidFill>
          <a:ln>
            <a:solidFill>
              <a:srgbClr val="663300"/>
            </a:solidFill>
            <a:miter lim="800000"/>
            <a:headEnd/>
            <a:tailEnd/>
          </a:ln>
        </p:spPr>
        <p:txBody>
          <a:bodyPr/>
          <a:lstStyle/>
          <a:p>
            <a:endParaRPr lang="en-US" altLang="en-US"/>
          </a:p>
        </p:txBody>
      </p:sp>
      <p:sp>
        <p:nvSpPr>
          <p:cNvPr id="9220" name="Rectangle 4">
            <a:extLst>
              <a:ext uri="{FF2B5EF4-FFF2-40B4-BE49-F238E27FC236}">
                <a16:creationId xmlns:a16="http://schemas.microsoft.com/office/drawing/2014/main" id="{2E37FCF0-C48A-C4E4-2D56-77C4505644BF}"/>
              </a:ext>
            </a:extLst>
          </p:cNvPr>
          <p:cNvSpPr>
            <a:spLocks noChangeArrowheads="1"/>
          </p:cNvSpPr>
          <p:nvPr/>
        </p:nvSpPr>
        <p:spPr bwMode="auto">
          <a:xfrm>
            <a:off x="2286000" y="1676400"/>
            <a:ext cx="5257800" cy="3935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a:t>Islamic</a:t>
            </a:r>
          </a:p>
          <a:p>
            <a:r>
              <a:rPr lang="en-US" altLang="en-US" sz="2800"/>
              <a:t>-Mentioned in the Qur’an</a:t>
            </a:r>
          </a:p>
          <a:p>
            <a:r>
              <a:rPr lang="en-US" altLang="en-US" sz="2800"/>
              <a:t>-Made of smokeless fire, so they are invisible, but exist everywhere, especially in old scary places like cemeteries</a:t>
            </a:r>
          </a:p>
          <a:p>
            <a:r>
              <a:rPr lang="en-US" altLang="en-US" sz="2800"/>
              <a:t>-When the back of your neck prickles for no reason, djinn are near.</a:t>
            </a:r>
          </a:p>
        </p:txBody>
      </p:sp>
      <p:pic>
        <p:nvPicPr>
          <p:cNvPr id="9222" name="Picture 6" descr="Ancient Assyrian stone relief of a genie.">
            <a:extLst>
              <a:ext uri="{FF2B5EF4-FFF2-40B4-BE49-F238E27FC236}">
                <a16:creationId xmlns:a16="http://schemas.microsoft.com/office/drawing/2014/main" id="{C3D66D58-70E7-745F-FA02-9059118BFA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0"/>
            <a:ext cx="1381125" cy="2047875"/>
          </a:xfrm>
          <a:prstGeom prst="rect">
            <a:avLst/>
          </a:prstGeom>
          <a:noFill/>
          <a:ln w="9525">
            <a:solidFill>
              <a:srgbClr val="6633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withEffect">
                                  <p:stCondLst>
                                    <p:cond delay="0"/>
                                  </p:stCondLst>
                                  <p:childTnLst>
                                    <p:set>
                                      <p:cBhvr>
                                        <p:cTn id="6" dur="1" fill="hold">
                                          <p:stCondLst>
                                            <p:cond delay="0"/>
                                          </p:stCondLst>
                                        </p:cTn>
                                        <p:tgtEl>
                                          <p:spTgt spid="9218">
                                            <p:txEl>
                                              <p:charRg st="4294967295" end="4294967295"/>
                                            </p:txEl>
                                          </p:spTgt>
                                        </p:tgtEl>
                                        <p:attrNameLst>
                                          <p:attrName>style.visibility</p:attrName>
                                        </p:attrNameLst>
                                      </p:cBhvr>
                                      <p:to>
                                        <p:strVal val="visible"/>
                                      </p:to>
                                    </p:set>
                                    <p:animEffect transition="in" filter="dissolve">
                                      <p:cBhvr>
                                        <p:cTn id="7" dur="500"/>
                                        <p:tgtEl>
                                          <p:spTgt spid="9218">
                                            <p:txEl>
                                              <p:charRg st="4294967295" end="4294967295"/>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nodePh="1">
                                  <p:stCondLst>
                                    <p:cond delay="0"/>
                                  </p:stCondLst>
                                  <p:endCondLst>
                                    <p:cond evt="begin" delay="0">
                                      <p:tn val="10"/>
                                    </p:cond>
                                  </p:endCondLst>
                                  <p:childTnLst>
                                    <p:set>
                                      <p:cBhvr>
                                        <p:cTn id="11" dur="1" fill="hold">
                                          <p:stCondLst>
                                            <p:cond delay="0"/>
                                          </p:stCondLst>
                                        </p:cTn>
                                        <p:tgtEl>
                                          <p:spTgt spid="9219">
                                            <p:txEl>
                                              <p:pRg st="0" end="0"/>
                                            </p:txEl>
                                          </p:spTgt>
                                        </p:tgtEl>
                                        <p:attrNameLst>
                                          <p:attrName>style.visibility</p:attrName>
                                        </p:attrNameLst>
                                      </p:cBhvr>
                                      <p:to>
                                        <p:strVal val="visible"/>
                                      </p:to>
                                    </p:set>
                                    <p:animEffect transition="in" filter="dissolve">
                                      <p:cBhvr>
                                        <p:cTn id="12" dur="500"/>
                                        <p:tgtEl>
                                          <p:spTgt spid="921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9222"/>
                                        </p:tgtEl>
                                        <p:attrNameLst>
                                          <p:attrName>style.visibility</p:attrName>
                                        </p:attrNameLst>
                                      </p:cBhvr>
                                      <p:to>
                                        <p:strVal val="visible"/>
                                      </p:to>
                                    </p:set>
                                    <p:anim calcmode="lin" valueType="num">
                                      <p:cBhvr additive="base">
                                        <p:cTn id="17" dur="500" fill="hold"/>
                                        <p:tgtEl>
                                          <p:spTgt spid="9222"/>
                                        </p:tgtEl>
                                        <p:attrNameLst>
                                          <p:attrName>ppt_x</p:attrName>
                                        </p:attrNameLst>
                                      </p:cBhvr>
                                      <p:tavLst>
                                        <p:tav tm="0">
                                          <p:val>
                                            <p:strVal val="#ppt_x"/>
                                          </p:val>
                                        </p:tav>
                                        <p:tav tm="100000">
                                          <p:val>
                                            <p:strVal val="#ppt_x"/>
                                          </p:val>
                                        </p:tav>
                                      </p:tavLst>
                                    </p:anim>
                                    <p:anim calcmode="lin" valueType="num">
                                      <p:cBhvr additive="base">
                                        <p:cTn id="18" dur="500" fill="hold"/>
                                        <p:tgtEl>
                                          <p:spTgt spid="9222"/>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6" presetClass="emph" presetSubtype="0" fill="hold" nodeType="clickEffect">
                                  <p:stCondLst>
                                    <p:cond delay="0"/>
                                  </p:stCondLst>
                                  <p:childTnLst>
                                    <p:animScale>
                                      <p:cBhvr>
                                        <p:cTn id="22" dur="2000" fill="hold"/>
                                        <p:tgtEl>
                                          <p:spTgt spid="922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0"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183</TotalTime>
  <Words>658</Words>
  <Application>Microsoft Office PowerPoint</Application>
  <PresentationFormat>On-screen Show (4:3)</PresentationFormat>
  <Paragraphs>70</Paragraphs>
  <Slides>15</Slides>
  <Notes>0</Notes>
  <HiddenSlides>0</HiddenSlides>
  <MMClips>1</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15</vt:i4>
      </vt:variant>
    </vt:vector>
  </HeadingPairs>
  <TitlesOfParts>
    <vt:vector size="17" baseType="lpstr">
      <vt:lpstr>Arial</vt:lpstr>
      <vt:lpstr>Default Design</vt:lpstr>
      <vt:lpstr>Scary Monsters from World Mythology</vt:lpstr>
      <vt:lpstr>Hai-uru AKA Tikdoshe and Androa</vt:lpstr>
      <vt:lpstr>Raktabija</vt:lpstr>
      <vt:lpstr>Chindis</vt:lpstr>
      <vt:lpstr>Golem</vt:lpstr>
      <vt:lpstr>Giang Shi</vt:lpstr>
      <vt:lpstr>Chupacabra </vt:lpstr>
      <vt:lpstr>PowerPoint Presentation</vt:lpstr>
      <vt:lpstr>Djinn </vt:lpstr>
      <vt:lpstr>Banshees </vt:lpstr>
      <vt:lpstr>Ghouls</vt:lpstr>
      <vt:lpstr>Windigo </vt:lpstr>
      <vt:lpstr>PowerPoint Presentation</vt:lpstr>
      <vt:lpstr>Monsters then and now</vt:lpstr>
      <vt:lpstr>PowerPoint Presentation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Monsters from mythology</dc:title>
  <dc:creator> </dc:creator>
  <cp:lastModifiedBy>Nayan GRIFFITHS</cp:lastModifiedBy>
  <cp:revision>32</cp:revision>
  <dcterms:created xsi:type="dcterms:W3CDTF">2008-09-02T18:36:04Z</dcterms:created>
  <dcterms:modified xsi:type="dcterms:W3CDTF">2023-03-21T15:28:01Z</dcterms:modified>
</cp:coreProperties>
</file>