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8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9" d="100"/>
          <a:sy n="129" d="100"/>
        </p:scale>
        <p:origin x="30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">
            <a:extLst>
              <a:ext uri="{FF2B5EF4-FFF2-40B4-BE49-F238E27FC236}">
                <a16:creationId xmlns:a16="http://schemas.microsoft.com/office/drawing/2014/main" id="{3CFE9F62-74D0-9D58-A753-41FE7F903A8D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9219" name="Freeform 3">
              <a:extLst>
                <a:ext uri="{FF2B5EF4-FFF2-40B4-BE49-F238E27FC236}">
                  <a16:creationId xmlns:a16="http://schemas.microsoft.com/office/drawing/2014/main" id="{DDF756AE-7718-202B-BD2C-3F04CE7DF91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>
                <a:gd name="T0" fmla="*/ 5154 w 5155"/>
                <a:gd name="T1" fmla="*/ 1769 h 2304"/>
                <a:gd name="T2" fmla="*/ 0 w 5155"/>
                <a:gd name="T3" fmla="*/ 2304 h 2304"/>
                <a:gd name="T4" fmla="*/ 0 w 5155"/>
                <a:gd name="T5" fmla="*/ 1252 h 2304"/>
                <a:gd name="T6" fmla="*/ 5155 w 5155"/>
                <a:gd name="T7" fmla="*/ 0 h 2304"/>
                <a:gd name="T8" fmla="*/ 5155 w 5155"/>
                <a:gd name="T9" fmla="*/ 1416 h 2304"/>
                <a:gd name="T10" fmla="*/ 5154 w 5155"/>
                <a:gd name="T11" fmla="*/ 1769 h 2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220" name="Freeform 4">
              <a:extLst>
                <a:ext uri="{FF2B5EF4-FFF2-40B4-BE49-F238E27FC236}">
                  <a16:creationId xmlns:a16="http://schemas.microsoft.com/office/drawing/2014/main" id="{2CE8C4AE-586B-DD84-DC51-EDF76E70CF7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>
                <a:gd name="T0" fmla="*/ 5311 w 5328"/>
                <a:gd name="T1" fmla="*/ 3209 h 3689"/>
                <a:gd name="T2" fmla="*/ 0 w 5328"/>
                <a:gd name="T3" fmla="*/ 3689 h 3689"/>
                <a:gd name="T4" fmla="*/ 0 w 5328"/>
                <a:gd name="T5" fmla="*/ 9 h 3689"/>
                <a:gd name="T6" fmla="*/ 5328 w 5328"/>
                <a:gd name="T7" fmla="*/ 0 h 3689"/>
                <a:gd name="T8" fmla="*/ 5311 w 5328"/>
                <a:gd name="T9" fmla="*/ 3209 h 3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9221" name="Rectangle 5">
            <a:extLst>
              <a:ext uri="{FF2B5EF4-FFF2-40B4-BE49-F238E27FC236}">
                <a16:creationId xmlns:a16="http://schemas.microsoft.com/office/drawing/2014/main" id="{DD320DA4-0A35-C8CA-218C-60BCED72165A}"/>
              </a:ext>
            </a:extLst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9222" name="Rectangle 6">
            <a:extLst>
              <a:ext uri="{FF2B5EF4-FFF2-40B4-BE49-F238E27FC236}">
                <a16:creationId xmlns:a16="http://schemas.microsoft.com/office/drawing/2014/main" id="{70F78EEB-B915-7F99-65E2-E6A9F0E5192E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223" name="Rectangle 7">
            <a:extLst>
              <a:ext uri="{FF2B5EF4-FFF2-40B4-BE49-F238E27FC236}">
                <a16:creationId xmlns:a16="http://schemas.microsoft.com/office/drawing/2014/main" id="{30F1A763-2B54-D3A8-82AC-A255450D65E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224" name="Rectangle 8">
            <a:extLst>
              <a:ext uri="{FF2B5EF4-FFF2-40B4-BE49-F238E27FC236}">
                <a16:creationId xmlns:a16="http://schemas.microsoft.com/office/drawing/2014/main" id="{3E23B0B8-2F09-6229-D3EC-E7386B63A6B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E53CE08-F780-4526-A968-9E5EAFBA3C4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225" name="Rectangle 9">
            <a:extLst>
              <a:ext uri="{FF2B5EF4-FFF2-40B4-BE49-F238E27FC236}">
                <a16:creationId xmlns:a16="http://schemas.microsoft.com/office/drawing/2014/main" id="{BAB09566-9100-1BEE-990F-BAC9FB4A0100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FCA3D0-B7E5-32B0-A5AF-6C0AEF4C3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C1298A-300E-12B3-C40F-F0E4DC5374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2A6E14-833A-3AA4-441B-7CFDE91E6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F3E5AB-0F57-F4D1-58E2-B04B35259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EA4CE3-D56E-17DF-E9CE-7181F3DED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CDC6DD-DFE7-4DC5-98B1-FC12BD2A9B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7665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D377BB3-F276-D6B8-1994-28ED8AB57B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7E474F-D603-53D2-AD90-962D10144E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716659-D6A0-4DC8-02C5-445A3EE98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14C1D4-CEDF-238B-25DC-788B4B028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301F87-3023-C14D-EACF-57DF1A0A4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AEA907-F656-4947-BA7B-2E03336E44C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5341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F729DA-DE22-9BD2-9AF7-514EF61D5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47610C-5373-308A-F5A3-DC7FE129A5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95FB13-D518-16E7-2EC6-32DD543A0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4FE53A-9A4F-83C2-9371-BCB09ADE5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37D465-3267-E405-88A3-EB796EE65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F718D1-5E0C-46DA-A9AA-0DE40995759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9358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9B8BA6-E288-ADC6-37FA-6D7986C11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74AFF2-B434-FE71-7D66-ACFCD4855D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A842B2-3B37-E5E1-B595-D5E884989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363FDB-B90F-1FFF-7BBC-419F77306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B227FB-0691-425A-ADAB-50607C039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D2E7F1-8F8F-4547-BE5E-8DDBE1B805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3517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7A5A1-7F76-A4BF-95E4-251A9D2E6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41C6AF-913B-DA77-DE46-385BC9D4BF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98AE73-379A-CD2F-C553-6BC1E4FC00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2D9F2F-8F70-30EE-9098-2668582EB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D98CA8-3008-4637-F103-1516C97ED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3AC559-7CF5-FB29-4BF2-73BDF0593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1555C2-4E63-4827-B44A-386A9354E48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6702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484548-6D2C-C3FA-BD4F-BE0F9B3F79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344A2D-17E6-2D08-2757-C38CC9D413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7C437E-695B-1233-836D-AD89283C83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7E8FD2-8511-86E1-946C-8C8B9C50C3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C0A0A7F-8CFF-A24E-694A-D3EB296219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AC9A60-8D9F-EE27-7234-7147BB43F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EA89D61-E124-2639-B9DB-388F61939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F3AACD7-7F8B-0E8C-BD48-E1A2C6BAC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113F06-C2FD-4FC4-8357-D627D4D6E2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2721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78786E-325B-8014-41B8-9297362FF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2C2674-2803-B5D8-E004-AE9EF9E38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1F960C-D74B-A944-98EB-DEB0C3AD8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3DD439-AA07-0E98-6270-2CE14E7B8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57C535-A6F0-41F2-A5CC-471B4FE973F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1374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DD50814-F09E-7380-D609-85AEF61F4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0BD7732-2FAC-A857-5D7D-B6F6A1FB2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9A0581-6F6A-A7B4-3C0B-DDFFE2303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299CD6-5C15-484E-BF24-8E41E7948E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970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15969-885C-A5F1-BE4D-B3D59AB273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402DF2-C4DC-1061-7DD3-575880C75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C816D3-5046-A3E5-CBB9-068CDC3E32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A0237D-09B6-3A1E-E7F7-A728E7079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ECF810-EF24-F51A-50C1-8A94C981D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2FF915-1E47-0CE4-E42E-75B6335C4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5A003E-87F3-471E-BCE5-C272E0AF029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2519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B8270-A257-8F10-CFF4-C4AF0D808A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FDF8F5-1A9B-1C25-825A-17E667A725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6F47FA-88FB-4D3F-6885-087CBB3E81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52C3C8-01FC-47CD-5B8C-77FADC2CF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7FDBD2-D1A6-321F-A301-104076EBE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4D6882-51D4-AE60-D79C-9A71CBCF1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154918-7A23-4A5D-8BDE-72D68CC778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0014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2">
            <a:extLst>
              <a:ext uri="{FF2B5EF4-FFF2-40B4-BE49-F238E27FC236}">
                <a16:creationId xmlns:a16="http://schemas.microsoft.com/office/drawing/2014/main" id="{0516DE41-25BC-1CC7-1344-E43C9402CDAF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8195" name="Freeform 3">
              <a:extLst>
                <a:ext uri="{FF2B5EF4-FFF2-40B4-BE49-F238E27FC236}">
                  <a16:creationId xmlns:a16="http://schemas.microsoft.com/office/drawing/2014/main" id="{8DFEFF73-C2A2-D971-0807-1700AA5A54B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>
                <a:gd name="T0" fmla="*/ 4800 w 4806"/>
                <a:gd name="T1" fmla="*/ 299 h 665"/>
                <a:gd name="T2" fmla="*/ 0 w 4806"/>
                <a:gd name="T3" fmla="*/ 665 h 665"/>
                <a:gd name="T4" fmla="*/ 0 w 4806"/>
                <a:gd name="T5" fmla="*/ 0 h 665"/>
                <a:gd name="T6" fmla="*/ 4806 w 4806"/>
                <a:gd name="T7" fmla="*/ 1 h 665"/>
                <a:gd name="T8" fmla="*/ 4800 w 4806"/>
                <a:gd name="T9" fmla="*/ 153 h 665"/>
                <a:gd name="T10" fmla="*/ 4800 w 4806"/>
                <a:gd name="T11" fmla="*/ 299 h 6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196" name="Freeform 4">
              <a:extLst>
                <a:ext uri="{FF2B5EF4-FFF2-40B4-BE49-F238E27FC236}">
                  <a16:creationId xmlns:a16="http://schemas.microsoft.com/office/drawing/2014/main" id="{186EC17F-45B9-1893-6D91-051EFC5DB01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>
                <a:gd name="T0" fmla="*/ 4560 w 4562"/>
                <a:gd name="T1" fmla="*/ 932 h 1199"/>
                <a:gd name="T2" fmla="*/ 0 w 4562"/>
                <a:gd name="T3" fmla="*/ 1199 h 1199"/>
                <a:gd name="T4" fmla="*/ 0 w 4562"/>
                <a:gd name="T5" fmla="*/ 0 h 1199"/>
                <a:gd name="T6" fmla="*/ 4562 w 4562"/>
                <a:gd name="T7" fmla="*/ 0 h 1199"/>
                <a:gd name="T8" fmla="*/ 4560 w 4562"/>
                <a:gd name="T9" fmla="*/ 932 h 1199"/>
                <a:gd name="T10" fmla="*/ 4560 w 4562"/>
                <a:gd name="T11" fmla="*/ 93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8197" name="Rectangle 5">
            <a:extLst>
              <a:ext uri="{FF2B5EF4-FFF2-40B4-BE49-F238E27FC236}">
                <a16:creationId xmlns:a16="http://schemas.microsoft.com/office/drawing/2014/main" id="{AF3150F3-6127-F1E9-A688-D83AFF4A8C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8198" name="Rectangle 6">
            <a:extLst>
              <a:ext uri="{FF2B5EF4-FFF2-40B4-BE49-F238E27FC236}">
                <a16:creationId xmlns:a16="http://schemas.microsoft.com/office/drawing/2014/main" id="{437A0C54-4D56-1872-BC9E-92956F4444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8199" name="Rectangle 7">
            <a:extLst>
              <a:ext uri="{FF2B5EF4-FFF2-40B4-BE49-F238E27FC236}">
                <a16:creationId xmlns:a16="http://schemas.microsoft.com/office/drawing/2014/main" id="{6D41885B-9872-769F-377E-0BCC929C3E6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en-US"/>
          </a:p>
        </p:txBody>
      </p:sp>
      <p:sp>
        <p:nvSpPr>
          <p:cNvPr id="8200" name="Rectangle 8">
            <a:extLst>
              <a:ext uri="{FF2B5EF4-FFF2-40B4-BE49-F238E27FC236}">
                <a16:creationId xmlns:a16="http://schemas.microsoft.com/office/drawing/2014/main" id="{892F0253-B7A6-0E1F-068D-A575B83F434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en-US"/>
          </a:p>
        </p:txBody>
      </p:sp>
      <p:sp>
        <p:nvSpPr>
          <p:cNvPr id="8201" name="Rectangle 9">
            <a:extLst>
              <a:ext uri="{FF2B5EF4-FFF2-40B4-BE49-F238E27FC236}">
                <a16:creationId xmlns:a16="http://schemas.microsoft.com/office/drawing/2014/main" id="{22A8529B-A598-9398-90BC-C49D6DC2D6D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CFFA5619-E32F-4B2F-BF80-4A368E385C4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66" name="Group 2">
            <a:extLst>
              <a:ext uri="{FF2B5EF4-FFF2-40B4-BE49-F238E27FC236}">
                <a16:creationId xmlns:a16="http://schemas.microsoft.com/office/drawing/2014/main" id="{D5EFFA70-E456-97EB-9C7C-8AEC640E70D7}"/>
              </a:ext>
            </a:extLst>
          </p:cNvPr>
          <p:cNvGraphicFramePr>
            <a:graphicFrameLocks noGrp="1"/>
          </p:cNvGraphicFramePr>
          <p:nvPr/>
        </p:nvGraphicFramePr>
        <p:xfrm>
          <a:off x="685800" y="152400"/>
          <a:ext cx="5181600" cy="6675120"/>
        </p:xfrm>
        <a:graphic>
          <a:graphicData uri="http://schemas.openxmlformats.org/drawingml/2006/table">
            <a:tbl>
              <a:tblPr/>
              <a:tblGrid>
                <a:gridCol w="1612900">
                  <a:extLst>
                    <a:ext uri="{9D8B030D-6E8A-4147-A177-3AD203B41FA5}">
                      <a16:colId xmlns:a16="http://schemas.microsoft.com/office/drawing/2014/main" val="1326711383"/>
                    </a:ext>
                  </a:extLst>
                </a:gridCol>
                <a:gridCol w="1493838">
                  <a:extLst>
                    <a:ext uri="{9D8B030D-6E8A-4147-A177-3AD203B41FA5}">
                      <a16:colId xmlns:a16="http://schemas.microsoft.com/office/drawing/2014/main" val="2477703913"/>
                    </a:ext>
                  </a:extLst>
                </a:gridCol>
                <a:gridCol w="2074862">
                  <a:extLst>
                    <a:ext uri="{9D8B030D-6E8A-4147-A177-3AD203B41FA5}">
                      <a16:colId xmlns:a16="http://schemas.microsoft.com/office/drawing/2014/main" val="3513055998"/>
                    </a:ext>
                  </a:extLst>
                </a:gridCol>
              </a:tblGrid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66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PRESENT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66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PAST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66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 PAST PARTICIPLE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165615208"/>
                  </a:ext>
                </a:extLst>
              </a:tr>
              <a:tr h="2143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EDC5B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GIVE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EDC5B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GAVE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EDC5B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GIVEN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291596689"/>
                  </a:ext>
                </a:extLst>
              </a:tr>
              <a:tr h="215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EDC5B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TAKE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EDC5B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TOOK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EDC5B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TAKEN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265234154"/>
                  </a:ext>
                </a:extLst>
              </a:tr>
              <a:tr h="2174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EDC5B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BREAK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EDC5B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BROKE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EDC5B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BROKEN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672480768"/>
                  </a:ext>
                </a:extLst>
              </a:tr>
              <a:tr h="2190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EDC5B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SHAKE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EDC5B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SHOOK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EDC5B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SHAKEN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704526273"/>
                  </a:ext>
                </a:extLst>
              </a:tr>
              <a:tr h="2206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EDC5B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WAKE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EDC5B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WOKE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EDC5B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WOKEN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302813457"/>
                  </a:ext>
                </a:extLst>
              </a:tr>
              <a:tr h="2222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CC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BRING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CC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BROUGHT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CC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BROUGHT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690153643"/>
                  </a:ext>
                </a:extLst>
              </a:tr>
              <a:tr h="2238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CC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BUY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CC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BOUGHT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CC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BOUGHT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425726395"/>
                  </a:ext>
                </a:extLst>
              </a:tr>
              <a:tr h="2254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CC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SEEK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CC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SOUGHT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CC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SOUGHT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10336609"/>
                  </a:ext>
                </a:extLst>
              </a:tr>
              <a:tr h="271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99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BURN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99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BURNT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99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BURNT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242080462"/>
                  </a:ext>
                </a:extLst>
              </a:tr>
              <a:tr h="288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99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BUILD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99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BUILT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99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BUILT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261321698"/>
                  </a:ext>
                </a:extLst>
              </a:tr>
              <a:tr h="288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99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MEET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99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MET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99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MET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833777852"/>
                  </a:ext>
                </a:extLst>
              </a:tr>
              <a:tr h="288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CC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READ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CC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READ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CC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READ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188522575"/>
                  </a:ext>
                </a:extLst>
              </a:tr>
              <a:tr h="2143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CC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BLEED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CC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BLED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CC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BLED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818614647"/>
                  </a:ext>
                </a:extLst>
              </a:tr>
              <a:tr h="2143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CC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LEAD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CC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LED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CC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LED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885891129"/>
                  </a:ext>
                </a:extLst>
              </a:tr>
              <a:tr h="228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CUT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CUT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CUT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540768940"/>
                  </a:ext>
                </a:extLst>
              </a:tr>
              <a:tr h="228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LET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LET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LET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906024723"/>
                  </a:ext>
                </a:extLst>
              </a:tr>
              <a:tr h="228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PUT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PUT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PUT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820834205"/>
                  </a:ext>
                </a:extLst>
              </a:tr>
              <a:tr h="2730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SET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SET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SET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727226935"/>
                  </a:ext>
                </a:extLst>
              </a:tr>
              <a:tr h="228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99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WALK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99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WALKED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99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WALKED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32374231"/>
                  </a:ext>
                </a:extLst>
              </a:tr>
              <a:tr h="228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99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TALK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99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TALKED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99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TALKED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41497654"/>
                  </a:ext>
                </a:extLst>
              </a:tr>
            </a:tbl>
          </a:graphicData>
        </a:graphic>
      </p:graphicFrame>
      <p:grpSp>
        <p:nvGrpSpPr>
          <p:cNvPr id="11356" name="Group 92">
            <a:extLst>
              <a:ext uri="{FF2B5EF4-FFF2-40B4-BE49-F238E27FC236}">
                <a16:creationId xmlns:a16="http://schemas.microsoft.com/office/drawing/2014/main" id="{B46505C8-30CE-8DF7-76B1-677058160E52}"/>
              </a:ext>
            </a:extLst>
          </p:cNvPr>
          <p:cNvGrpSpPr>
            <a:grpSpLocks/>
          </p:cNvGrpSpPr>
          <p:nvPr/>
        </p:nvGrpSpPr>
        <p:grpSpPr bwMode="auto">
          <a:xfrm>
            <a:off x="6019800" y="2133600"/>
            <a:ext cx="762000" cy="4267200"/>
            <a:chOff x="3072" y="2208"/>
            <a:chExt cx="816" cy="672"/>
          </a:xfrm>
        </p:grpSpPr>
        <p:sp>
          <p:nvSpPr>
            <p:cNvPr id="11357" name="Line 93">
              <a:extLst>
                <a:ext uri="{FF2B5EF4-FFF2-40B4-BE49-F238E27FC236}">
                  <a16:creationId xmlns:a16="http://schemas.microsoft.com/office/drawing/2014/main" id="{8F5AE279-C4BF-6014-35DC-3101BCED8B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72" y="2208"/>
              <a:ext cx="528" cy="0"/>
            </a:xfrm>
            <a:prstGeom prst="line">
              <a:avLst/>
            </a:prstGeom>
            <a:noFill/>
            <a:ln w="38100">
              <a:solidFill>
                <a:srgbClr val="66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GB"/>
            </a:p>
          </p:txBody>
        </p:sp>
        <p:sp>
          <p:nvSpPr>
            <p:cNvPr id="11358" name="Line 94">
              <a:extLst>
                <a:ext uri="{FF2B5EF4-FFF2-40B4-BE49-F238E27FC236}">
                  <a16:creationId xmlns:a16="http://schemas.microsoft.com/office/drawing/2014/main" id="{1AFA70CA-8BAD-3233-8FAE-69BF13AE8E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72" y="2880"/>
              <a:ext cx="528" cy="0"/>
            </a:xfrm>
            <a:prstGeom prst="line">
              <a:avLst/>
            </a:prstGeom>
            <a:noFill/>
            <a:ln w="38100">
              <a:solidFill>
                <a:srgbClr val="66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GB"/>
            </a:p>
          </p:txBody>
        </p:sp>
        <p:sp>
          <p:nvSpPr>
            <p:cNvPr id="11359" name="Line 95">
              <a:extLst>
                <a:ext uri="{FF2B5EF4-FFF2-40B4-BE49-F238E27FC236}">
                  <a16:creationId xmlns:a16="http://schemas.microsoft.com/office/drawing/2014/main" id="{A1B80FC6-B07B-88BC-939F-078733DADF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0" y="2208"/>
              <a:ext cx="0" cy="672"/>
            </a:xfrm>
            <a:prstGeom prst="line">
              <a:avLst/>
            </a:prstGeom>
            <a:noFill/>
            <a:ln w="38100">
              <a:solidFill>
                <a:srgbClr val="66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GB"/>
            </a:p>
          </p:txBody>
        </p:sp>
        <p:sp>
          <p:nvSpPr>
            <p:cNvPr id="11360" name="Line 96">
              <a:extLst>
                <a:ext uri="{FF2B5EF4-FFF2-40B4-BE49-F238E27FC236}">
                  <a16:creationId xmlns:a16="http://schemas.microsoft.com/office/drawing/2014/main" id="{9B1C645B-BCD1-C3F7-39FA-C5D076DBA2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0" y="2544"/>
              <a:ext cx="288" cy="0"/>
            </a:xfrm>
            <a:prstGeom prst="line">
              <a:avLst/>
            </a:prstGeom>
            <a:noFill/>
            <a:ln w="38100">
              <a:solidFill>
                <a:srgbClr val="66FF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GB"/>
            </a:p>
          </p:txBody>
        </p:sp>
      </p:grpSp>
      <p:sp>
        <p:nvSpPr>
          <p:cNvPr id="11361" name="Text Box 97">
            <a:extLst>
              <a:ext uri="{FF2B5EF4-FFF2-40B4-BE49-F238E27FC236}">
                <a16:creationId xmlns:a16="http://schemas.microsoft.com/office/drawing/2014/main" id="{F49D5398-3D99-646B-E256-B97A8C70EA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4038600"/>
            <a:ext cx="1981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D4C1F3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FF99FF"/>
                </a:solidFill>
                <a:latin typeface="Arial" panose="020B0604020202020204" pitchFamily="34" charset="0"/>
              </a:rPr>
              <a:t>WEAK VERBS</a:t>
            </a:r>
          </a:p>
        </p:txBody>
      </p:sp>
      <p:grpSp>
        <p:nvGrpSpPr>
          <p:cNvPr id="11362" name="Group 98">
            <a:extLst>
              <a:ext uri="{FF2B5EF4-FFF2-40B4-BE49-F238E27FC236}">
                <a16:creationId xmlns:a16="http://schemas.microsoft.com/office/drawing/2014/main" id="{8BDB184E-2161-D4BF-03CD-D6E6B88994C1}"/>
              </a:ext>
            </a:extLst>
          </p:cNvPr>
          <p:cNvGrpSpPr>
            <a:grpSpLocks/>
          </p:cNvGrpSpPr>
          <p:nvPr/>
        </p:nvGrpSpPr>
        <p:grpSpPr bwMode="auto">
          <a:xfrm>
            <a:off x="6019800" y="609600"/>
            <a:ext cx="685800" cy="1219200"/>
            <a:chOff x="3168" y="576"/>
            <a:chExt cx="816" cy="2688"/>
          </a:xfrm>
        </p:grpSpPr>
        <p:sp>
          <p:nvSpPr>
            <p:cNvPr id="11363" name="Line 99">
              <a:extLst>
                <a:ext uri="{FF2B5EF4-FFF2-40B4-BE49-F238E27FC236}">
                  <a16:creationId xmlns:a16="http://schemas.microsoft.com/office/drawing/2014/main" id="{255DC517-3DD1-8AA7-4B5E-A7280A5557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576"/>
              <a:ext cx="528" cy="0"/>
            </a:xfrm>
            <a:prstGeom prst="line">
              <a:avLst/>
            </a:prstGeom>
            <a:noFill/>
            <a:ln w="38100">
              <a:solidFill>
                <a:srgbClr val="FF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GB"/>
            </a:p>
          </p:txBody>
        </p:sp>
        <p:sp>
          <p:nvSpPr>
            <p:cNvPr id="11364" name="Line 100">
              <a:extLst>
                <a:ext uri="{FF2B5EF4-FFF2-40B4-BE49-F238E27FC236}">
                  <a16:creationId xmlns:a16="http://schemas.microsoft.com/office/drawing/2014/main" id="{E33BAF49-8DD7-FF19-E087-82E93FAED3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3264"/>
              <a:ext cx="528" cy="0"/>
            </a:xfrm>
            <a:prstGeom prst="line">
              <a:avLst/>
            </a:prstGeom>
            <a:noFill/>
            <a:ln w="38100">
              <a:solidFill>
                <a:srgbClr val="FF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GB"/>
            </a:p>
          </p:txBody>
        </p:sp>
        <p:sp>
          <p:nvSpPr>
            <p:cNvPr id="11365" name="Line 101">
              <a:extLst>
                <a:ext uri="{FF2B5EF4-FFF2-40B4-BE49-F238E27FC236}">
                  <a16:creationId xmlns:a16="http://schemas.microsoft.com/office/drawing/2014/main" id="{E6D180B5-51E5-53EE-9347-3DEB3BFC32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96" y="576"/>
              <a:ext cx="0" cy="2688"/>
            </a:xfrm>
            <a:prstGeom prst="line">
              <a:avLst/>
            </a:prstGeom>
            <a:noFill/>
            <a:ln w="38100">
              <a:solidFill>
                <a:srgbClr val="FF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GB"/>
            </a:p>
          </p:txBody>
        </p:sp>
        <p:sp>
          <p:nvSpPr>
            <p:cNvPr id="11366" name="Line 102">
              <a:extLst>
                <a:ext uri="{FF2B5EF4-FFF2-40B4-BE49-F238E27FC236}">
                  <a16:creationId xmlns:a16="http://schemas.microsoft.com/office/drawing/2014/main" id="{01A61A5A-ECE9-1B3D-6982-51E0CBC2AD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96" y="1872"/>
              <a:ext cx="288" cy="0"/>
            </a:xfrm>
            <a:prstGeom prst="line">
              <a:avLst/>
            </a:prstGeom>
            <a:noFill/>
            <a:ln w="38100">
              <a:solidFill>
                <a:srgbClr val="FFCC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GB"/>
            </a:p>
          </p:txBody>
        </p:sp>
      </p:grpSp>
      <p:sp>
        <p:nvSpPr>
          <p:cNvPr id="11367" name="Text Box 103">
            <a:extLst>
              <a:ext uri="{FF2B5EF4-FFF2-40B4-BE49-F238E27FC236}">
                <a16:creationId xmlns:a16="http://schemas.microsoft.com/office/drawing/2014/main" id="{3F239AAD-C99F-A6F9-8A9B-34AF4FFD4A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990600"/>
            <a:ext cx="2362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D4C1F3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FFCC99"/>
                </a:solidFill>
                <a:latin typeface="Arial" panose="020B0604020202020204" pitchFamily="34" charset="0"/>
              </a:rPr>
              <a:t>STRONG VERBS</a:t>
            </a:r>
          </a:p>
        </p:txBody>
      </p:sp>
      <p:sp>
        <p:nvSpPr>
          <p:cNvPr id="11368" name="Text Box 104">
            <a:extLst>
              <a:ext uri="{FF2B5EF4-FFF2-40B4-BE49-F238E27FC236}">
                <a16:creationId xmlns:a16="http://schemas.microsoft.com/office/drawing/2014/main" id="{239111DF-B449-A5FB-8386-7ECDE75933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2514600"/>
            <a:ext cx="2362200" cy="822325"/>
          </a:xfrm>
          <a:prstGeom prst="rect">
            <a:avLst/>
          </a:prstGeom>
          <a:solidFill>
            <a:srgbClr val="FF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D26E3C"/>
                </a:solidFill>
                <a:latin typeface="Georgia" panose="02040502050405020303" pitchFamily="18" charset="0"/>
              </a:rPr>
              <a:t>FORMS OF MAIN</a:t>
            </a:r>
            <a:r>
              <a:rPr lang="en-US" altLang="en-US" sz="2400" b="1">
                <a:solidFill>
                  <a:srgbClr val="EDC5B1"/>
                </a:solidFill>
                <a:latin typeface="Georgia" panose="02040502050405020303" pitchFamily="18" charset="0"/>
              </a:rPr>
              <a:t> </a:t>
            </a:r>
            <a:r>
              <a:rPr lang="en-US" altLang="en-US" sz="2400" b="1">
                <a:solidFill>
                  <a:srgbClr val="D26E3C"/>
                </a:solidFill>
                <a:latin typeface="Georgia" panose="02040502050405020303" pitchFamily="18" charset="0"/>
              </a:rPr>
              <a:t>VERBS</a:t>
            </a:r>
          </a:p>
        </p:txBody>
      </p:sp>
      <p:grpSp>
        <p:nvGrpSpPr>
          <p:cNvPr id="11369" name="Group 105">
            <a:extLst>
              <a:ext uri="{FF2B5EF4-FFF2-40B4-BE49-F238E27FC236}">
                <a16:creationId xmlns:a16="http://schemas.microsoft.com/office/drawing/2014/main" id="{4F9838C2-9441-9D5A-ABF7-FF150A60ED41}"/>
              </a:ext>
            </a:extLst>
          </p:cNvPr>
          <p:cNvGrpSpPr>
            <a:grpSpLocks/>
          </p:cNvGrpSpPr>
          <p:nvPr/>
        </p:nvGrpSpPr>
        <p:grpSpPr bwMode="auto">
          <a:xfrm>
            <a:off x="104775" y="647700"/>
            <a:ext cx="495300" cy="5181600"/>
            <a:chOff x="66" y="408"/>
            <a:chExt cx="312" cy="3264"/>
          </a:xfrm>
        </p:grpSpPr>
        <p:sp>
          <p:nvSpPr>
            <p:cNvPr id="11370" name="Text Box 106">
              <a:extLst>
                <a:ext uri="{FF2B5EF4-FFF2-40B4-BE49-F238E27FC236}">
                  <a16:creationId xmlns:a16="http://schemas.microsoft.com/office/drawing/2014/main" id="{79949AEE-1814-5074-7DAA-19BFF0EBB3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" y="480"/>
              <a:ext cx="240" cy="3120"/>
            </a:xfrm>
            <a:prstGeom prst="rect">
              <a:avLst/>
            </a:prstGeom>
            <a:solidFill>
              <a:srgbClr val="66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1" hangingPunct="1">
                <a:spcBef>
                  <a:spcPct val="50000"/>
                </a:spcBef>
              </a:pPr>
              <a:endParaRPr lang="en-US" altLang="en-US" sz="800">
                <a:solidFill>
                  <a:schemeClr val="tx2"/>
                </a:solidFill>
                <a:latin typeface="Arial" panose="020B0604020202020204" pitchFamily="34" charset="0"/>
              </a:endParaRPr>
            </a:p>
            <a:p>
              <a:pPr algn="ctr" eaLnBrk="1" hangingPunct="1">
                <a:spcBef>
                  <a:spcPct val="50000"/>
                </a:spcBef>
              </a:pPr>
              <a:r>
                <a:rPr lang="en-US" altLang="en-US" sz="1200">
                  <a:solidFill>
                    <a:schemeClr val="tx2"/>
                  </a:solidFill>
                  <a:latin typeface="Arial" panose="020B0604020202020204" pitchFamily="34" charset="0"/>
                </a:rPr>
                <a:t> </a:t>
              </a:r>
              <a:r>
                <a:rPr lang="en-US" altLang="en-US" sz="1400" b="1">
                  <a:solidFill>
                    <a:schemeClr val="bg1"/>
                  </a:solidFill>
                  <a:latin typeface="Georgia" panose="02040502050405020303" pitchFamily="18" charset="0"/>
                </a:rPr>
                <a:t>I     R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en-US" altLang="en-US" sz="1400" b="1">
                  <a:solidFill>
                    <a:schemeClr val="bg1"/>
                  </a:solidFill>
                  <a:latin typeface="Georgia" panose="02040502050405020303" pitchFamily="18" charset="0"/>
                </a:rPr>
                <a:t>R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en-US" altLang="en-US" sz="1400" b="1">
                  <a:solidFill>
                    <a:schemeClr val="bg1"/>
                  </a:solidFill>
                  <a:latin typeface="Georgia" panose="02040502050405020303" pitchFamily="18" charset="0"/>
                </a:rPr>
                <a:t>U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en-US" altLang="en-US" sz="1400" b="1">
                  <a:solidFill>
                    <a:schemeClr val="bg1"/>
                  </a:solidFill>
                  <a:latin typeface="Georgia" panose="02040502050405020303" pitchFamily="18" charset="0"/>
                </a:rPr>
                <a:t>G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en-US" altLang="en-US" sz="1400" b="1">
                  <a:solidFill>
                    <a:schemeClr val="bg1"/>
                  </a:solidFill>
                  <a:latin typeface="Georgia" panose="02040502050405020303" pitchFamily="18" charset="0"/>
                </a:rPr>
                <a:t>U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en-US" altLang="en-US" sz="1400" b="1">
                  <a:solidFill>
                    <a:schemeClr val="bg1"/>
                  </a:solidFill>
                  <a:latin typeface="Georgia" panose="02040502050405020303" pitchFamily="18" charset="0"/>
                </a:rPr>
                <a:t>L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en-US" altLang="en-US" sz="1400" b="1">
                  <a:solidFill>
                    <a:schemeClr val="bg1"/>
                  </a:solidFill>
                  <a:latin typeface="Georgia" panose="02040502050405020303" pitchFamily="18" charset="0"/>
                </a:rPr>
                <a:t>A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en-US" altLang="en-US" sz="1400" b="1">
                  <a:solidFill>
                    <a:schemeClr val="bg1"/>
                  </a:solidFill>
                  <a:latin typeface="Georgia" panose="02040502050405020303" pitchFamily="18" charset="0"/>
                </a:rPr>
                <a:t>R</a:t>
              </a:r>
            </a:p>
            <a:p>
              <a:pPr algn="ctr" eaLnBrk="1" hangingPunct="1">
                <a:spcBef>
                  <a:spcPct val="50000"/>
                </a:spcBef>
              </a:pPr>
              <a:endParaRPr lang="en-US" altLang="en-US" sz="800" b="1">
                <a:solidFill>
                  <a:schemeClr val="bg1"/>
                </a:solidFill>
                <a:latin typeface="Georgia" panose="02040502050405020303" pitchFamily="18" charset="0"/>
              </a:endParaRPr>
            </a:p>
            <a:p>
              <a:pPr algn="ctr" eaLnBrk="1" hangingPunct="1">
                <a:spcBef>
                  <a:spcPct val="50000"/>
                </a:spcBef>
              </a:pPr>
              <a:r>
                <a:rPr lang="en-US" altLang="en-US" sz="1400" b="1">
                  <a:solidFill>
                    <a:schemeClr val="bg1"/>
                  </a:solidFill>
                  <a:latin typeface="Georgia" panose="02040502050405020303" pitchFamily="18" charset="0"/>
                </a:rPr>
                <a:t>V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en-US" altLang="en-US" sz="1400" b="1">
                  <a:solidFill>
                    <a:schemeClr val="bg1"/>
                  </a:solidFill>
                  <a:latin typeface="Georgia" panose="02040502050405020303" pitchFamily="18" charset="0"/>
                </a:rPr>
                <a:t>E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en-US" altLang="en-US" sz="1400" b="1">
                  <a:solidFill>
                    <a:schemeClr val="bg1"/>
                  </a:solidFill>
                  <a:latin typeface="Georgia" panose="02040502050405020303" pitchFamily="18" charset="0"/>
                </a:rPr>
                <a:t>R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en-US" altLang="en-US" sz="1400" b="1">
                  <a:solidFill>
                    <a:schemeClr val="bg1"/>
                  </a:solidFill>
                  <a:latin typeface="Georgia" panose="02040502050405020303" pitchFamily="18" charset="0"/>
                </a:rPr>
                <a:t>B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en-US" altLang="en-US" sz="1400" b="1">
                  <a:solidFill>
                    <a:schemeClr val="bg1"/>
                  </a:solidFill>
                  <a:latin typeface="Georgia" panose="02040502050405020303" pitchFamily="18" charset="0"/>
                </a:rPr>
                <a:t>S</a:t>
              </a:r>
              <a:r>
                <a:rPr lang="en-US" altLang="en-US" sz="1200">
                  <a:solidFill>
                    <a:schemeClr val="tx2"/>
                  </a:solidFill>
                  <a:latin typeface="Arial" panose="020B0604020202020204" pitchFamily="34" charset="0"/>
                </a:rPr>
                <a:t>	</a:t>
              </a:r>
              <a:endParaRPr lang="en-US" altLang="en-US" sz="2400" b="1">
                <a:solidFill>
                  <a:schemeClr val="tx2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11371" name="Group 107">
              <a:extLst>
                <a:ext uri="{FF2B5EF4-FFF2-40B4-BE49-F238E27FC236}">
                  <a16:creationId xmlns:a16="http://schemas.microsoft.com/office/drawing/2014/main" id="{29583C89-655A-1BDC-3409-B3DEADF4DAA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6" y="408"/>
              <a:ext cx="312" cy="3264"/>
              <a:chOff x="76" y="432"/>
              <a:chExt cx="312" cy="3264"/>
            </a:xfrm>
          </p:grpSpPr>
          <p:sp>
            <p:nvSpPr>
              <p:cNvPr id="11372" name="Line 108">
                <a:extLst>
                  <a:ext uri="{FF2B5EF4-FFF2-40B4-BE49-F238E27FC236}">
                    <a16:creationId xmlns:a16="http://schemas.microsoft.com/office/drawing/2014/main" id="{BA0E9A9B-D95B-96C5-E37B-D0178B4602D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800000">
                <a:off x="77" y="3696"/>
                <a:ext cx="311" cy="0"/>
              </a:xfrm>
              <a:prstGeom prst="line">
                <a:avLst/>
              </a:prstGeom>
              <a:noFill/>
              <a:ln w="38100">
                <a:solidFill>
                  <a:srgbClr val="66FF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en-GB"/>
              </a:p>
            </p:txBody>
          </p:sp>
          <p:sp>
            <p:nvSpPr>
              <p:cNvPr id="11373" name="Line 109">
                <a:extLst>
                  <a:ext uri="{FF2B5EF4-FFF2-40B4-BE49-F238E27FC236}">
                    <a16:creationId xmlns:a16="http://schemas.microsoft.com/office/drawing/2014/main" id="{2FBB58E9-6B74-8ADC-3E52-3045D446D5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800000">
                <a:off x="76" y="432"/>
                <a:ext cx="311" cy="0"/>
              </a:xfrm>
              <a:prstGeom prst="line">
                <a:avLst/>
              </a:prstGeom>
              <a:noFill/>
              <a:ln w="38100">
                <a:solidFill>
                  <a:srgbClr val="66FF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en-GB"/>
              </a:p>
            </p:txBody>
          </p:sp>
          <p:sp>
            <p:nvSpPr>
              <p:cNvPr id="11374" name="Line 110">
                <a:extLst>
                  <a:ext uri="{FF2B5EF4-FFF2-40B4-BE49-F238E27FC236}">
                    <a16:creationId xmlns:a16="http://schemas.microsoft.com/office/drawing/2014/main" id="{B0C5FC3A-BBCC-3749-81CB-E93F6C3D29D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800000">
                <a:off x="77" y="432"/>
                <a:ext cx="0" cy="3264"/>
              </a:xfrm>
              <a:prstGeom prst="line">
                <a:avLst/>
              </a:prstGeom>
              <a:noFill/>
              <a:ln w="38100">
                <a:solidFill>
                  <a:srgbClr val="66FF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en-GB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13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13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13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11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11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11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11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11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3000" fill="hold"/>
                                        <p:tgtEl>
                                          <p:spTgt spid="11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3000" fill="hold"/>
                                        <p:tgtEl>
                                          <p:spTgt spid="11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3000" fill="hold"/>
                                        <p:tgtEl>
                                          <p:spTgt spid="11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3000" fill="hold"/>
                                        <p:tgtEl>
                                          <p:spTgt spid="11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3000" fill="hold"/>
                                        <p:tgtEl>
                                          <p:spTgt spid="11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2000" fill="hold"/>
                                        <p:tgtEl>
                                          <p:spTgt spid="113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2000" fill="hold"/>
                                        <p:tgtEl>
                                          <p:spTgt spid="113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0" fill="hold"/>
                                        <p:tgtEl>
                                          <p:spTgt spid="1136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0" dur="2000" fill="hold"/>
                                        <p:tgtEl>
                                          <p:spTgt spid="113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" dur="2000" fill="hold"/>
                                        <p:tgtEl>
                                          <p:spTgt spid="113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2000" fill="hold"/>
                                        <p:tgtEl>
                                          <p:spTgt spid="1136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1" grpId="0"/>
      <p:bldP spid="1136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>
            <a:extLst>
              <a:ext uri="{FF2B5EF4-FFF2-40B4-BE49-F238E27FC236}">
                <a16:creationId xmlns:a16="http://schemas.microsoft.com/office/drawing/2014/main" id="{D6C71DE4-C9F4-B97A-F300-E2B74B6399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2057400"/>
            <a:ext cx="8839200" cy="1370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33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A3DAFF"/>
                </a:solidFill>
                <a:latin typeface="Arial" panose="020B0604020202020204" pitchFamily="34" charset="0"/>
              </a:rPr>
              <a:t>STRONG VERB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2400" b="1" i="1">
                <a:solidFill>
                  <a:srgbClr val="A3DAFF"/>
                </a:solidFill>
                <a:latin typeface="Arial" panose="020B0604020202020204" pitchFamily="34" charset="0"/>
              </a:rPr>
              <a:t>a main verb that does not need a ‘t’ , ‘d’, ‘ed’ to give its past and past participle forms is called as a strong verb</a:t>
            </a:r>
          </a:p>
        </p:txBody>
      </p:sp>
      <p:sp>
        <p:nvSpPr>
          <p:cNvPr id="12291" name="Text Box 3">
            <a:extLst>
              <a:ext uri="{FF2B5EF4-FFF2-40B4-BE49-F238E27FC236}">
                <a16:creationId xmlns:a16="http://schemas.microsoft.com/office/drawing/2014/main" id="{417591AD-C0DA-EB6A-0FF1-8A7164F0B1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962400"/>
            <a:ext cx="5486400" cy="210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A3DA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Examples.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GIVE 	 	- GAVE 	GIVEN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TAKE		- TOOK 	TAKEN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BREAK 	- BROKE	BROKEN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>
            <a:extLst>
              <a:ext uri="{FF2B5EF4-FFF2-40B4-BE49-F238E27FC236}">
                <a16:creationId xmlns:a16="http://schemas.microsoft.com/office/drawing/2014/main" id="{213ABB9D-E986-DC97-A485-719F84EC10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74725"/>
            <a:ext cx="9144000" cy="588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A3DA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000" b="1"/>
              <a:t>Generally a main verb that needs a ‘t’ or ‘d’ to give its past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2000" b="1"/>
              <a:t>and past participle forms is called as a weak verb</a:t>
            </a:r>
          </a:p>
          <a:p>
            <a:pPr algn="ctr" eaLnBrk="1" hangingPunct="1">
              <a:spcBef>
                <a:spcPct val="50000"/>
              </a:spcBef>
            </a:pPr>
            <a:endParaRPr lang="en-US" altLang="en-US" sz="2000" b="1"/>
          </a:p>
          <a:p>
            <a:pPr algn="ctr"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000" b="1">
                <a:solidFill>
                  <a:srgbClr val="E9F4D8"/>
                </a:solidFill>
              </a:rPr>
              <a:t>A main verb that loses an ‘e’ from its usual form to give the past and past participle forms is called as a weak verb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E9F4D8"/>
                </a:solidFill>
              </a:rPr>
              <a:t>e.g. read - read -  read , bleed – bled- bled</a:t>
            </a:r>
          </a:p>
          <a:p>
            <a:pPr algn="ctr" eaLnBrk="1" hangingPunct="1">
              <a:spcBef>
                <a:spcPct val="50000"/>
              </a:spcBef>
            </a:pPr>
            <a:endParaRPr lang="en-US" altLang="en-US" sz="2000" b="1">
              <a:solidFill>
                <a:srgbClr val="E9F4D8"/>
              </a:solidFill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A3DAFF"/>
                </a:solidFill>
              </a:rPr>
              <a:t>3. A verb that does not change its usual form in all the three forms is also called as a weak verb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A3DAFF"/>
                </a:solidFill>
              </a:rPr>
              <a:t>e.g. cut, set, put</a:t>
            </a:r>
          </a:p>
          <a:p>
            <a:pPr algn="ctr" eaLnBrk="1" hangingPunct="1">
              <a:spcBef>
                <a:spcPct val="50000"/>
              </a:spcBef>
            </a:pPr>
            <a:endParaRPr lang="en-US" altLang="en-US" sz="2000" b="1">
              <a:solidFill>
                <a:srgbClr val="A3DAFF"/>
              </a:solidFill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chemeClr val="hlink"/>
                </a:solidFill>
              </a:rPr>
              <a:t>4. A main verb that needs an ‘ed’ to form its past and past participle form is called as a weak verb.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chemeClr val="hlink"/>
                </a:solidFill>
              </a:rPr>
              <a:t>e.g. walk-walked-walked, render-rendered-rendered</a:t>
            </a:r>
          </a:p>
        </p:txBody>
      </p:sp>
      <p:sp>
        <p:nvSpPr>
          <p:cNvPr id="13315" name="Text Box 3">
            <a:extLst>
              <a:ext uri="{FF2B5EF4-FFF2-40B4-BE49-F238E27FC236}">
                <a16:creationId xmlns:a16="http://schemas.microsoft.com/office/drawing/2014/main" id="{E3B5B68A-ED78-B407-208B-2674E8DFE4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228600"/>
            <a:ext cx="4953000" cy="641350"/>
          </a:xfrm>
          <a:prstGeom prst="rect">
            <a:avLst/>
          </a:prstGeom>
          <a:solidFill>
            <a:srgbClr val="6666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600" b="1" i="1">
                <a:solidFill>
                  <a:srgbClr val="FFFF00"/>
                </a:solidFill>
                <a:latin typeface="Arial" panose="020B0604020202020204" pitchFamily="34" charset="0"/>
              </a:rPr>
              <a:t>What is a weak verb?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lit">
  <a:themeElements>
    <a:clrScheme name="Slit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Sli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lnDef>
  </a:objectDefaults>
  <a:extraClrSchemeLst>
    <a:extraClrScheme>
      <a:clrScheme name="Slit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t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Slit</Template>
  <TotalTime>22</TotalTime>
  <Words>286</Words>
  <Application>Microsoft Office PowerPoint</Application>
  <PresentationFormat>On-screen Show (4:3)</PresentationFormat>
  <Paragraphs>99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Tahoma</vt:lpstr>
      <vt:lpstr>Times New Roman</vt:lpstr>
      <vt:lpstr>Wingdings</vt:lpstr>
      <vt:lpstr>Georgia</vt:lpstr>
      <vt:lpstr>Slit</vt:lpstr>
      <vt:lpstr>PowerPoint Presentation</vt:lpstr>
      <vt:lpstr>PowerPoint Presentation</vt:lpstr>
      <vt:lpstr>PowerPoint Presentation</vt:lpstr>
    </vt:vector>
  </TitlesOfParts>
  <Company>&lt;egyptian hak&gt;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CONTINENTAL ACADEMY</dc:creator>
  <cp:lastModifiedBy>Nayan GRIFFITHS</cp:lastModifiedBy>
  <cp:revision>2</cp:revision>
  <dcterms:created xsi:type="dcterms:W3CDTF">2008-12-10T13:43:03Z</dcterms:created>
  <dcterms:modified xsi:type="dcterms:W3CDTF">2023-03-21T15:29:44Z</dcterms:modified>
</cp:coreProperties>
</file>