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6955EBFA-DD7C-6A1D-65CD-A14469737C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86B40054-13C1-199F-0138-F3601BE7679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6804" name="Rectangle 4">
            <a:extLst>
              <a:ext uri="{FF2B5EF4-FFF2-40B4-BE49-F238E27FC236}">
                <a16:creationId xmlns:a16="http://schemas.microsoft.com/office/drawing/2014/main" id="{8DB1C3A9-4521-EAFC-A17E-C83B39A7D7D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6805" name="Rectangle 5">
            <a:extLst>
              <a:ext uri="{FF2B5EF4-FFF2-40B4-BE49-F238E27FC236}">
                <a16:creationId xmlns:a16="http://schemas.microsoft.com/office/drawing/2014/main" id="{F2F7FAE1-FA48-6586-5ED2-241BC58700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6806" name="Rectangle 6">
            <a:extLst>
              <a:ext uri="{FF2B5EF4-FFF2-40B4-BE49-F238E27FC236}">
                <a16:creationId xmlns:a16="http://schemas.microsoft.com/office/drawing/2014/main" id="{29FE5641-FB28-6315-B1FE-B607DAEF44C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76807" name="Rectangle 7">
            <a:extLst>
              <a:ext uri="{FF2B5EF4-FFF2-40B4-BE49-F238E27FC236}">
                <a16:creationId xmlns:a16="http://schemas.microsoft.com/office/drawing/2014/main" id="{111EECA7-8BCA-113B-A9CD-71D996E12E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4EDDEBC-D038-4CD0-9F8C-531EAD9D37D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679EA75-FAD4-C69C-F967-42ECAA367C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41AD42-1477-4DF0-9834-24AE575ED8E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DAA2E845-7B2F-4AFA-DA45-FFF1E2F4146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100E9CC5-0372-B5A1-5657-CE68DF793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BDECAD8-DBBA-17A6-04B6-4F84AFAFA0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683BB-F814-4750-BACD-47507F9A5108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4BFA0CEC-8664-C5BC-C96C-A80CF0A30E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586DECC7-79B1-2759-0D78-BA4ED0E15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608730-8F14-4B38-71B6-2D0DA1246C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27830-3B00-447F-AEEF-BA5D6FE0C896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88066" name="Rectangle 2">
            <a:extLst>
              <a:ext uri="{FF2B5EF4-FFF2-40B4-BE49-F238E27FC236}">
                <a16:creationId xmlns:a16="http://schemas.microsoft.com/office/drawing/2014/main" id="{D681BB8B-CDB6-2A02-51BC-B9A7EBCE5C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34B8D0C9-A092-CACA-B776-DEDFE696B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C50C96C-2569-5F38-FF19-7000B4B9B4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412966-6C35-47F3-904C-FE0BDF96D7D4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89090" name="Rectangle 2">
            <a:extLst>
              <a:ext uri="{FF2B5EF4-FFF2-40B4-BE49-F238E27FC236}">
                <a16:creationId xmlns:a16="http://schemas.microsoft.com/office/drawing/2014/main" id="{1DF1A9C8-9165-58C6-B3F6-F63A2B7D27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3985EDBD-DE71-18C3-A663-236C4788CB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9FE0097-4E08-EA84-5643-34B5E472B2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C72C76-DE63-4B5F-AACA-740CE840B7B1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91138" name="Rectangle 2">
            <a:extLst>
              <a:ext uri="{FF2B5EF4-FFF2-40B4-BE49-F238E27FC236}">
                <a16:creationId xmlns:a16="http://schemas.microsoft.com/office/drawing/2014/main" id="{AA291AA8-B6F6-63C9-9ACE-60AD26D14A1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C7C3AF9B-376F-97D9-E658-C603625683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C1FAF6-DAFB-CD77-CDC0-45F4F79673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27447D-A7D9-4988-B103-E4D68662776B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5225B595-3A69-BB1D-174A-8722A283D67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375FE094-1493-18DA-4E1C-79933BE184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B78F7DB-2AB3-A0F1-3772-934EA5B2D4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31EF84-6036-4DAA-9B2D-DE065036FD7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1667B3EF-F995-8468-2F1D-863A3CD0398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317E83D-84A0-7A7B-AFC5-6F9CA3DE70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4C9920-87CC-7D4A-BA7F-247096FAD1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2EEB9C-6CCA-4815-A0D8-F3168B5149DC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95359572-ABAC-EB36-DCC5-C948FDB0C5D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2D0580B6-62B5-51AC-EC24-8BA053EE6A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D358EB-53D8-18C7-073E-C35E926B52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AE208-049C-4C12-A1D0-ACECCF00BDB2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81922" name="Rectangle 2">
            <a:extLst>
              <a:ext uri="{FF2B5EF4-FFF2-40B4-BE49-F238E27FC236}">
                <a16:creationId xmlns:a16="http://schemas.microsoft.com/office/drawing/2014/main" id="{02D4A9EB-68CD-B737-FE48-B2E40D4169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33E1B98B-15DC-691E-7B94-9C3A8E818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A7659CC-8094-F48C-DFF2-B6400F9728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C8687-1FE0-461B-A480-3F370A425A6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48407011-F5E0-7DF9-C772-E1FF2321717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31619393-D74D-76EB-8877-0C6670D09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52004E-850F-E2C3-2919-28711E25C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3B2850-1E74-42B4-893B-09D27B78DF52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83970" name="Rectangle 2">
            <a:extLst>
              <a:ext uri="{FF2B5EF4-FFF2-40B4-BE49-F238E27FC236}">
                <a16:creationId xmlns:a16="http://schemas.microsoft.com/office/drawing/2014/main" id="{610CDE4D-B45B-2C6C-EB47-BCBBEAECA1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7F1F2AC3-2F4A-B55C-6D99-D476475DC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E9BEE0-B221-E801-B967-06F2354B20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9BAD3-430C-43F3-9323-C8B5C347DE7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84994" name="Rectangle 2">
            <a:extLst>
              <a:ext uri="{FF2B5EF4-FFF2-40B4-BE49-F238E27FC236}">
                <a16:creationId xmlns:a16="http://schemas.microsoft.com/office/drawing/2014/main" id="{1662832E-DDDB-630D-EBA2-2E9AA7AADD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6005E524-A00B-CB11-4F10-4947DB95D2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C81635-533D-82B1-A1B5-FCB49A4154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6478F0-C5B6-4EBF-8915-2BEF5B7BFC6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86018" name="Rectangle 2">
            <a:extLst>
              <a:ext uri="{FF2B5EF4-FFF2-40B4-BE49-F238E27FC236}">
                <a16:creationId xmlns:a16="http://schemas.microsoft.com/office/drawing/2014/main" id="{8EE667FF-8C8D-6286-0C43-3F91575D22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0EB46D2B-92A2-2EDC-5F6A-24E1D9639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82" name="Group 18">
            <a:extLst>
              <a:ext uri="{FF2B5EF4-FFF2-40B4-BE49-F238E27FC236}">
                <a16:creationId xmlns:a16="http://schemas.microsoft.com/office/drawing/2014/main" id="{3AADFA44-4F23-4467-3585-1B6AF336A42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3365500"/>
            <a:chOff x="0" y="0"/>
            <a:chExt cx="5760" cy="2120"/>
          </a:xfrm>
        </p:grpSpPr>
        <p:pic>
          <p:nvPicPr>
            <p:cNvPr id="36880" name="Picture 16">
              <a:extLst>
                <a:ext uri="{FF2B5EF4-FFF2-40B4-BE49-F238E27FC236}">
                  <a16:creationId xmlns:a16="http://schemas.microsoft.com/office/drawing/2014/main" id="{49D4C8A0-62EF-4689-AD02-4BC8FB61F1F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25"/>
            <a:stretch>
              <a:fillRect/>
            </a:stretch>
          </p:blipFill>
          <p:spPr bwMode="invGray">
            <a:xfrm>
              <a:off x="0" y="0"/>
              <a:ext cx="5760" cy="5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881" name="Picture 17">
              <a:extLst>
                <a:ext uri="{FF2B5EF4-FFF2-40B4-BE49-F238E27FC236}">
                  <a16:creationId xmlns:a16="http://schemas.microsoft.com/office/drawing/2014/main" id="{8DE7DA2A-5C1B-2849-CBFE-49CE927F237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88" y="2059"/>
              <a:ext cx="2832" cy="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6869" name="Rectangle 5">
            <a:extLst>
              <a:ext uri="{FF2B5EF4-FFF2-40B4-BE49-F238E27FC236}">
                <a16:creationId xmlns:a16="http://schemas.microsoft.com/office/drawing/2014/main" id="{38F0643B-B6F8-C217-C117-3075BBD79A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905000"/>
            <a:ext cx="7772400" cy="114300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6870" name="Rectangle 6">
            <a:extLst>
              <a:ext uri="{FF2B5EF4-FFF2-40B4-BE49-F238E27FC236}">
                <a16:creationId xmlns:a16="http://schemas.microsoft.com/office/drawing/2014/main" id="{C55B8344-D8C7-8DA8-1E22-CD7A54972C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86050" y="3492500"/>
            <a:ext cx="610235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4045FBFA-EF0F-BC84-BE9F-39D74A84D7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3359150" y="63436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98F10E46-10E9-2EA3-ACE7-0B1ED4CD07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6019800" y="63436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F5613332-44C3-8A42-6311-CE44B8D785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125413" y="6361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9885FD8-A99D-4AA9-8DCA-4876B81B60A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3B0BD-0218-9FB5-CE76-93F8AB954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88E379-E154-25AF-4CE9-530E48A9E2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83B2D-A05B-A271-D1FE-FEFDFFE00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1CF9C-E166-9854-32DC-93C5BB84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75562-33B3-1B67-092B-3E08DB4CA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7F697-2694-4D15-9501-F3359BB427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82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3A5D8C-886E-1FDB-4511-96259FB364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96088" y="722313"/>
            <a:ext cx="21590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6AF842-6E13-882F-B4C0-C5BD0F9BE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17500" y="722313"/>
            <a:ext cx="6326188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8404D-AF27-FF57-24A7-3B4C491A6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E2362-9436-95AC-E7BC-4D248E2AB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F56C1-2EED-E830-0DF9-C2975445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198F9-4353-4398-A57D-13C20B834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8961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881B9-E513-FF4D-F208-40A1862DE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C70CD-40BD-23B7-8CD5-3FBA8AB15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8BBC7-4C8D-8DEF-9A7D-338B50076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3260D-B13D-99ED-9E11-D52C065F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831C5-8385-6B94-1355-31D4FC38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9832A-EE5B-4D5D-98B9-129544AAE8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941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0CBA3-E117-25F0-9881-59928B6B5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1EE52-B158-AA6C-EEDE-E74D7B832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A978B-A518-5BF6-3420-1732B6937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41523-9255-BB16-6783-9A0CB01F2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D0C05-2604-054D-8677-513CE80D7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5E38C8-3E54-423F-B0FE-B7911A36E6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5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6829-1F0A-768E-E064-12C9C2341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C85DF-98C8-C55F-9343-1C6A712D83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8613" y="1941513"/>
            <a:ext cx="4027487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1C5774-59EC-8CF6-967A-F393FA5B0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08500" y="1941513"/>
            <a:ext cx="4029075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8A953-5AAE-4611-E350-354880B3B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309F0-2FDC-4852-F74E-F34A3E459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4B514-6B0B-E92B-B1F5-4F50A9533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CA844-6528-47A3-9B59-E9C0D8D16C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722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0930-E2FE-4A76-5582-AE8B80390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B48C1-39B6-6E9F-23A7-E48A1FC23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8F936-9ACE-20A1-2FEE-2E3ADCFAE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C59D2B-621A-788D-F303-A8F6CFB92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8D8AA4-29B2-B1D5-3A31-4B4A269EB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D22827-5070-579E-710D-0C3E4C481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65C61-915C-B701-8EAB-6E8399927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E56F23-1FCE-1BC0-586F-413CB9307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1ED10-6D50-4E75-9F9D-9E4D2734FF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58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2AA2-58E9-B8DD-3958-DA5456453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691FDF-210B-1F92-1C49-DB6B00452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6B77D3-7B54-72C1-0D02-A6F52FABC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B68-1895-210B-24A7-728DB7205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51F987-F931-463F-9881-1B973D49FA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77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C1E060-9873-3FD2-3694-DAC329FD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97351C-85EC-23F7-B2A9-C86A2E1E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3914F0-0BB4-C1BC-347F-43FF8CDB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79461-E416-4103-AB57-72E449329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66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BB517-D8C8-F057-897B-06077BE03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2D066-CFBE-2967-6B92-844E8B9F2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58712-BA0A-8773-FE7F-05F441519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81D86-5453-B2E1-A800-43D35C88A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AAEED-F2A5-A7F2-6BEB-DD7A8468E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E1054-C674-7ECB-8DE7-70C5BC38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4F142-0379-49B0-B5FD-55C85DBDF0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256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86D61-1488-8785-530F-3C1A2DA3E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3C50DE-31A0-B6AA-FE2D-52A67E4E42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509C1-D29D-624B-A9C7-77E9409CE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830E5-10C4-E14A-5609-33ED824B4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7722B-0A24-B18F-E8FC-EDBE71FCF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EFD20-A87B-5878-5C0B-CAA614AD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C917A-82AC-4EB1-92C4-184ADEC5E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93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40" name="Group 20">
            <a:extLst>
              <a:ext uri="{FF2B5EF4-FFF2-40B4-BE49-F238E27FC236}">
                <a16:creationId xmlns:a16="http://schemas.microsoft.com/office/drawing/2014/main" id="{36CB433F-206E-59AA-C859-28699A439129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1636713"/>
            <a:ext cx="9148763" cy="4618037"/>
            <a:chOff x="-5" y="1031"/>
            <a:chExt cx="5763" cy="2909"/>
          </a:xfrm>
        </p:grpSpPr>
        <p:pic>
          <p:nvPicPr>
            <p:cNvPr id="5136" name="Picture 16">
              <a:extLst>
                <a:ext uri="{FF2B5EF4-FFF2-40B4-BE49-F238E27FC236}">
                  <a16:creationId xmlns:a16="http://schemas.microsoft.com/office/drawing/2014/main" id="{4231488E-4B64-1FBB-1ED7-CDB349AA71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778" y="3893"/>
              <a:ext cx="1980" cy="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8" name="Picture 18">
              <a:extLst>
                <a:ext uri="{FF2B5EF4-FFF2-40B4-BE49-F238E27FC236}">
                  <a16:creationId xmlns:a16="http://schemas.microsoft.com/office/drawing/2014/main" id="{FA3A7CBC-8D9E-5B90-A65D-EA90F8FAEA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" y="1031"/>
              <a:ext cx="2832" cy="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126" name="Rectangle 6">
            <a:extLst>
              <a:ext uri="{FF2B5EF4-FFF2-40B4-BE49-F238E27FC236}">
                <a16:creationId xmlns:a16="http://schemas.microsoft.com/office/drawing/2014/main" id="{FB1CC7E1-53A4-2A1E-4E35-0CA096AF22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722313"/>
            <a:ext cx="86375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8980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DBC9CF7-4FFF-67C4-CF7A-ACBEB761D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941513"/>
            <a:ext cx="820896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8" name="Rectangle 8">
            <a:extLst>
              <a:ext uri="{FF2B5EF4-FFF2-40B4-BE49-F238E27FC236}">
                <a16:creationId xmlns:a16="http://schemas.microsoft.com/office/drawing/2014/main" id="{AE44EBD0-0C77-1805-5309-614D703CC1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33763" y="63436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4C458759-B6B5-A9CF-6956-2EC64925FD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108700" y="634365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130" name="Rectangle 10">
            <a:extLst>
              <a:ext uri="{FF2B5EF4-FFF2-40B4-BE49-F238E27FC236}">
                <a16:creationId xmlns:a16="http://schemas.microsoft.com/office/drawing/2014/main" id="{DEEE810F-5B8E-343D-045C-FA336AF66C1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46050" y="6361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</a:defRPr>
            </a:lvl1pPr>
          </a:lstStyle>
          <a:p>
            <a:fld id="{C1541027-9978-4048-9168-1193A2E9242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CFF33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99CC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E03C631C-4032-55F8-E63F-8821F2531F4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The Sound of Poetry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Rectangle 5">
            <a:extLst>
              <a:ext uri="{FF2B5EF4-FFF2-40B4-BE49-F238E27FC236}">
                <a16:creationId xmlns:a16="http://schemas.microsoft.com/office/drawing/2014/main" id="{D5262285-981D-37BB-ACE3-58BFBACAF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8613" y="381000"/>
            <a:ext cx="8208962" cy="5675313"/>
          </a:xfrm>
        </p:spPr>
        <p:txBody>
          <a:bodyPr/>
          <a:lstStyle/>
          <a:p>
            <a:r>
              <a:rPr lang="en-US" altLang="en-US"/>
              <a:t>Wave Pattern</a:t>
            </a:r>
          </a:p>
        </p:txBody>
      </p:sp>
      <p:pic>
        <p:nvPicPr>
          <p:cNvPr id="73734" name="Picture 6">
            <a:extLst>
              <a:ext uri="{FF2B5EF4-FFF2-40B4-BE49-F238E27FC236}">
                <a16:creationId xmlns:a16="http://schemas.microsoft.com/office/drawing/2014/main" id="{8DEC5870-BA60-F7D1-8970-BC537DF29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33600"/>
            <a:ext cx="3200400" cy="264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026">
            <a:extLst>
              <a:ext uri="{FF2B5EF4-FFF2-40B4-BE49-F238E27FC236}">
                <a16:creationId xmlns:a16="http://schemas.microsoft.com/office/drawing/2014/main" id="{5885C29B-0CF3-D14B-AB1F-754D4588F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Speech </a:t>
            </a:r>
          </a:p>
        </p:txBody>
      </p:sp>
      <p:sp>
        <p:nvSpPr>
          <p:cNvPr id="74755" name="Rectangle 1027">
            <a:extLst>
              <a:ext uri="{FF2B5EF4-FFF2-40B4-BE49-F238E27FC236}">
                <a16:creationId xmlns:a16="http://schemas.microsoft.com/office/drawing/2014/main" id="{4E3CC24C-6A53-B59F-70E9-0C07AE22B7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words and their sounds vibrate to different parts of the body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     </a:t>
            </a:r>
            <a:r>
              <a:rPr lang="en-US" altLang="en-US" sz="2800"/>
              <a:t>made up of two elements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consonants and vowels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every letter and combination of letters has significance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sound of words make the tone or texture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word endings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fluid or harsh eg slice, baffling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fluid sounds; cat, difficult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harsh sounds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6647A5D9-9038-BAC9-6083-8E105BCDA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Word/Letter Sounds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37DEBD5C-71C1-8B3E-E9BC-59C54A58F4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can add to the meaning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connotation</a:t>
            </a:r>
          </a:p>
          <a:p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/>
              <a:t>O sounds and letters connect to images eg: The Moon rose over the ocean.</a:t>
            </a:r>
          </a:p>
          <a:p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/>
              <a:t>Soft sounding consonants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R, J, M, N, S, V, W</a:t>
            </a:r>
          </a:p>
          <a:p>
            <a:r>
              <a:rPr lang="en-US" altLang="en-US" sz="2800"/>
              <a:t>Hard sounding consonants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K, D, Q, T, C, B, P</a:t>
            </a:r>
          </a:p>
          <a:p>
            <a:r>
              <a:rPr lang="en-US" altLang="en-US" sz="2800"/>
              <a:t>Some letters and combination of letters create full, thin or open sounds</a:t>
            </a:r>
          </a:p>
          <a:p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>
            <a:extLst>
              <a:ext uri="{FF2B5EF4-FFF2-40B4-BE49-F238E27FC236}">
                <a16:creationId xmlns:a16="http://schemas.microsoft.com/office/drawing/2014/main" id="{3582D7B3-5CB0-A443-C240-91AFE269B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557338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>
            <a:extLst>
              <a:ext uri="{FF2B5EF4-FFF2-40B4-BE49-F238E27FC236}">
                <a16:creationId xmlns:a16="http://schemas.microsoft.com/office/drawing/2014/main" id="{DAE36AEB-3B8D-8B02-B93A-F386FB5CC2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Sound Principles </a:t>
            </a:r>
          </a:p>
        </p:txBody>
      </p:sp>
      <p:sp>
        <p:nvSpPr>
          <p:cNvPr id="65541" name="Rectangle 5">
            <a:extLst>
              <a:ext uri="{FF2B5EF4-FFF2-40B4-BE49-F238E27FC236}">
                <a16:creationId xmlns:a16="http://schemas.microsoft.com/office/drawing/2014/main" id="{F58DBD78-47E3-24BE-7AF4-A235BB5EA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Resonance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designates the ability of a vibration to reach out through waves to set off a similar vibration in another body</a:t>
            </a:r>
          </a:p>
          <a:p>
            <a:r>
              <a:rPr lang="en-US" altLang="en-US" sz="2800"/>
              <a:t>Physics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sound vibrations are connected to the vibrations of atoms and molecules in the air</a:t>
            </a:r>
          </a:p>
          <a:p>
            <a:r>
              <a:rPr lang="en-US" altLang="en-US" sz="2800"/>
              <a:t>Life is composed of atoms which contain protons and electrons.  These are electrically charged particles of energy, in constant motion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55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55AA22DA-572E-95C3-A82A-69DC34758D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52388"/>
            <a:ext cx="8637588" cy="1431925"/>
          </a:xfrm>
        </p:spPr>
        <p:txBody>
          <a:bodyPr/>
          <a:lstStyle/>
          <a:p>
            <a:r>
              <a:rPr lang="en-US" altLang="en-US"/>
              <a:t>Transmission of a resonant vibration 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0C492060-6899-47EC-1505-A797205583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requires three things: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/>
              <a:t>Must be an original vibrating energy 			source.  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/>
              <a:t>Can be thought, sounds, 			colours, musical instruments, voices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en-US" altLang="en-US" sz="2800"/>
              <a:t>Must be a transmitting medium </a:t>
            </a:r>
            <a:r>
              <a:rPr lang="en-US" altLang="en-US" sz="2800">
                <a:latin typeface="Times New Roman" panose="02020603050405020304" pitchFamily="18" charset="0"/>
              </a:rPr>
              <a:t>–</a:t>
            </a:r>
            <a:r>
              <a:rPr lang="en-US" altLang="en-US" sz="2800"/>
              <a:t> air is 			most common carrier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There must be a receiver of the vibration, something which will receive and respond to the energy or sound vibration being sent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EAB647B9-50C0-229E-0D38-69E39DA2D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Effects of Sound 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F47CCB9B-CB95-0133-1D46-F8D1E435D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any form </a:t>
            </a:r>
            <a:r>
              <a:rPr lang="en-US" altLang="en-US">
                <a:latin typeface="Times New Roman" panose="02020603050405020304" pitchFamily="18" charset="0"/>
              </a:rPr>
              <a:t>–</a:t>
            </a:r>
            <a:r>
              <a:rPr lang="en-US" altLang="en-US"/>
              <a:t> are cumulative and detectable.</a:t>
            </a:r>
          </a:p>
          <a:p>
            <a:r>
              <a:rPr lang="en-US" altLang="en-US"/>
              <a:t>Sound in any of its forms is a source of energy</a:t>
            </a:r>
          </a:p>
          <a:p>
            <a:r>
              <a:rPr lang="en-US" altLang="en-US"/>
              <a:t>Effective as a tool to alter the electromagnetic fields and impulses of a human or an environment</a:t>
            </a:r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67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 build="p" autoUpdateAnimBg="0"/>
      <p:bldP spid="6758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7604FA47-D5D7-3D85-FEFC-4BFE03FF5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Pitch of Sound 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C39CC3EB-7727-1C72-3281-269CFDEA82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</a:rPr>
              <a:t>  </a:t>
            </a:r>
            <a:r>
              <a:rPr lang="en-US" altLang="en-US"/>
              <a:t>Pitch is the highness or lowness of the sound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  Pitch is determined by the speed at which it vibrates.  The faster the sound vibrates, the higher the pitch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Times New Roman" panose="02020603050405020304" pitchFamily="18" charset="0"/>
              </a:rPr>
              <a:t>  </a:t>
            </a:r>
            <a:r>
              <a:rPr lang="en-US" altLang="en-US"/>
              <a:t>Low tones bend around objects when they are emitted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High-pitched tones are more focused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build="p" autoUpdateAnimBg="0"/>
      <p:bldP spid="6861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7E6043D2-855D-BFE2-75B5-9223EF51DF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152400"/>
            <a:ext cx="8637588" cy="762000"/>
          </a:xfrm>
        </p:spPr>
        <p:txBody>
          <a:bodyPr/>
          <a:lstStyle/>
          <a:p>
            <a:r>
              <a:rPr lang="en-US" altLang="en-US"/>
              <a:t>Decibel Levels 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596F3FEB-5EEB-C780-35C7-8C1E8441D8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001000" cy="5791200"/>
          </a:xfrm>
        </p:spPr>
        <p:txBody>
          <a:bodyPr/>
          <a:lstStyle/>
          <a:p>
            <a:r>
              <a:rPr lang="en-US" altLang="en-US"/>
              <a:t>one decibel is the quietest sound the average person can hear</a:t>
            </a:r>
          </a:p>
          <a:p>
            <a:r>
              <a:rPr lang="en-US" altLang="en-US"/>
              <a:t>decibels increase their effects logarithmically</a:t>
            </a:r>
          </a:p>
          <a:p>
            <a:r>
              <a:rPr lang="en-US" altLang="en-US"/>
              <a:t>10 decibels of sound is ten times greater than one decibel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A1E86684-9730-C773-6B7C-885B3D7CD8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7500" y="152400"/>
            <a:ext cx="8637588" cy="762000"/>
          </a:xfrm>
        </p:spPr>
        <p:txBody>
          <a:bodyPr/>
          <a:lstStyle/>
          <a:p>
            <a:r>
              <a:rPr lang="en-US" altLang="en-US"/>
              <a:t>Decibel Levels 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0DC7B42D-D04E-0C08-3036-280831254C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153400" cy="5105400"/>
          </a:xfrm>
        </p:spPr>
        <p:txBody>
          <a:bodyPr/>
          <a:lstStyle/>
          <a:p>
            <a:r>
              <a:rPr lang="en-US" altLang="en-US"/>
              <a:t>20 decibels is 10 times greater than the ten decibel range or 100 times greater than 1 decibel</a:t>
            </a:r>
          </a:p>
          <a:p>
            <a:r>
              <a:rPr lang="en-US" altLang="en-US"/>
              <a:t>90 decibels </a:t>
            </a:r>
            <a:r>
              <a:rPr lang="en-US" altLang="en-US">
                <a:latin typeface="Times New Roman" panose="02020603050405020304" pitchFamily="18" charset="0"/>
              </a:rPr>
              <a:t>–</a:t>
            </a:r>
            <a:r>
              <a:rPr lang="en-US" altLang="en-US"/>
              <a:t> the range we can hear now </a:t>
            </a:r>
            <a:r>
              <a:rPr lang="en-US" altLang="en-US">
                <a:latin typeface="Times New Roman" panose="02020603050405020304" pitchFamily="18" charset="0"/>
              </a:rPr>
              <a:t>–</a:t>
            </a:r>
            <a:r>
              <a:rPr lang="en-US" altLang="en-US"/>
              <a:t> is equal to the sound of one train pulling into a subway station</a:t>
            </a:r>
          </a:p>
          <a:p>
            <a:r>
              <a:rPr lang="en-US" altLang="en-US"/>
              <a:t>100 decibels is equal to the sound of 10 trains pulling into the subway station at the same time</a:t>
            </a:r>
          </a:p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BC708465-8CE5-114C-608A-3585A66578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Wave Patterns of Sound 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08B9CAB-8812-837D-70C7-C8F27140B3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/>
              <a:t>Waves - Rhythmic disturbance that carries energy </a:t>
            </a:r>
          </a:p>
          <a:p>
            <a:r>
              <a:rPr lang="en-US" altLang="en-US" sz="2800"/>
              <a:t>Wavelength - Distance between a point on a wave and the identical point on the next wave. </a:t>
            </a:r>
          </a:p>
          <a:p>
            <a:r>
              <a:rPr lang="en-US" altLang="en-US" sz="2800"/>
              <a:t> Period - Time required for one wavelength to pass </a:t>
            </a:r>
          </a:p>
          <a:p>
            <a:r>
              <a:rPr lang="en-US" altLang="en-US" sz="2800"/>
              <a:t>Frequency - Number of waves passing per second. The unit of measure is hertz (Hz). </a:t>
            </a:r>
          </a:p>
          <a:p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71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75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75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build="p" autoUpdateAnimBg="0"/>
      <p:bldP spid="7168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6D79377E-CFAC-C9A0-9CE5-F469F4BCA1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wave patterns continued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1E91327E-5EB3-D20C-A445-5247B7FA92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Frequency - Number of waves passing per second. The unit of measure is hertz (Hz). </a:t>
            </a:r>
          </a:p>
          <a:p>
            <a:r>
              <a:rPr lang="en-US" altLang="en-US"/>
              <a:t> Amplitude - Greatest distance of a wave's rise or fall </a:t>
            </a:r>
          </a:p>
          <a:p>
            <a:r>
              <a:rPr lang="en-US" altLang="en-US"/>
              <a:t> Wave Velocity - Wave velocity is the distance a wave travels per second. </a:t>
            </a:r>
          </a:p>
          <a:p>
            <a:r>
              <a:rPr lang="en-US" altLang="en-US"/>
              <a:t>wavelength - velocity / frequency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rtsy">
  <a:themeElements>
    <a:clrScheme name="Artsy 1">
      <a:dk1>
        <a:srgbClr val="000000"/>
      </a:dk1>
      <a:lt1>
        <a:srgbClr val="FFFFCC"/>
      </a:lt1>
      <a:dk2>
        <a:srgbClr val="4D4D4D"/>
      </a:dk2>
      <a:lt2>
        <a:srgbClr val="FFCC00"/>
      </a:lt2>
      <a:accent1>
        <a:srgbClr val="808000"/>
      </a:accent1>
      <a:accent2>
        <a:srgbClr val="CC9900"/>
      </a:accent2>
      <a:accent3>
        <a:srgbClr val="B2B2B2"/>
      </a:accent3>
      <a:accent4>
        <a:srgbClr val="DADAAE"/>
      </a:accent4>
      <a:accent5>
        <a:srgbClr val="C0C0AA"/>
      </a:accent5>
      <a:accent6>
        <a:srgbClr val="B98A00"/>
      </a:accent6>
      <a:hlink>
        <a:srgbClr val="CC6600"/>
      </a:hlink>
      <a:folHlink>
        <a:srgbClr val="969696"/>
      </a:folHlink>
    </a:clrScheme>
    <a:fontScheme name="Artsy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Artsy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8080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C0C0AA"/>
        </a:accent5>
        <a:accent6>
          <a:srgbClr val="B98A00"/>
        </a:accent6>
        <a:hlink>
          <a:srgbClr val="CC66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2">
        <a:dk1>
          <a:srgbClr val="660033"/>
        </a:dk1>
        <a:lt1>
          <a:srgbClr val="FFFFFF"/>
        </a:lt1>
        <a:dk2>
          <a:srgbClr val="B60009"/>
        </a:dk2>
        <a:lt2>
          <a:srgbClr val="B2B2B2"/>
        </a:lt2>
        <a:accent1>
          <a:srgbClr val="CCCC00"/>
        </a:accent1>
        <a:accent2>
          <a:srgbClr val="DE9ABC"/>
        </a:accent2>
        <a:accent3>
          <a:srgbClr val="FFFFFF"/>
        </a:accent3>
        <a:accent4>
          <a:srgbClr val="56002A"/>
        </a:accent4>
        <a:accent5>
          <a:srgbClr val="E2E2AA"/>
        </a:accent5>
        <a:accent6>
          <a:srgbClr val="C98BAA"/>
        </a:accent6>
        <a:hlink>
          <a:srgbClr val="FFAFA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sy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80808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sy 4">
        <a:dk1>
          <a:srgbClr val="2C2C42"/>
        </a:dk1>
        <a:lt1>
          <a:srgbClr val="FFFFCC"/>
        </a:lt1>
        <a:dk2>
          <a:srgbClr val="666699"/>
        </a:dk2>
        <a:lt2>
          <a:srgbClr val="FFCC00"/>
        </a:lt2>
        <a:accent1>
          <a:srgbClr val="FF9933"/>
        </a:accent1>
        <a:accent2>
          <a:srgbClr val="808000"/>
        </a:accent2>
        <a:accent3>
          <a:srgbClr val="B8B8CA"/>
        </a:accent3>
        <a:accent4>
          <a:srgbClr val="DADAAE"/>
        </a:accent4>
        <a:accent5>
          <a:srgbClr val="FFCAAD"/>
        </a:accent5>
        <a:accent6>
          <a:srgbClr val="737300"/>
        </a:accent6>
        <a:hlink>
          <a:srgbClr val="CC6600"/>
        </a:hlink>
        <a:folHlink>
          <a:srgbClr val="33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5">
        <a:dk1>
          <a:srgbClr val="50000F"/>
        </a:dk1>
        <a:lt1>
          <a:srgbClr val="FFCC00"/>
        </a:lt1>
        <a:dk2>
          <a:srgbClr val="800000"/>
        </a:dk2>
        <a:lt2>
          <a:srgbClr val="FFFFCC"/>
        </a:lt2>
        <a:accent1>
          <a:srgbClr val="808000"/>
        </a:accent1>
        <a:accent2>
          <a:srgbClr val="993366"/>
        </a:accent2>
        <a:accent3>
          <a:srgbClr val="C0AAAA"/>
        </a:accent3>
        <a:accent4>
          <a:srgbClr val="DAAE00"/>
        </a:accent4>
        <a:accent5>
          <a:srgbClr val="C0C0AA"/>
        </a:accent5>
        <a:accent6>
          <a:srgbClr val="8A2D5C"/>
        </a:accent6>
        <a:hlink>
          <a:srgbClr val="FF505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6">
        <a:dk1>
          <a:srgbClr val="333300"/>
        </a:dk1>
        <a:lt1>
          <a:srgbClr val="FFCC00"/>
        </a:lt1>
        <a:dk2>
          <a:srgbClr val="666633"/>
        </a:dk2>
        <a:lt2>
          <a:srgbClr val="FFFFCC"/>
        </a:lt2>
        <a:accent1>
          <a:srgbClr val="8F7401"/>
        </a:accent1>
        <a:accent2>
          <a:srgbClr val="CC6600"/>
        </a:accent2>
        <a:accent3>
          <a:srgbClr val="B8B8AD"/>
        </a:accent3>
        <a:accent4>
          <a:srgbClr val="DAAE00"/>
        </a:accent4>
        <a:accent5>
          <a:srgbClr val="C6BCAA"/>
        </a:accent5>
        <a:accent6>
          <a:srgbClr val="B95C00"/>
        </a:accent6>
        <a:hlink>
          <a:srgbClr val="666699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sy 7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63</TotalTime>
  <Words>633</Words>
  <Application>Microsoft Office PowerPoint</Application>
  <PresentationFormat>On-screen Show (4:3)</PresentationFormat>
  <Paragraphs>69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Wingdings</vt:lpstr>
      <vt:lpstr>Artsy</vt:lpstr>
      <vt:lpstr>The Sound of Poetry </vt:lpstr>
      <vt:lpstr>Basic Sound Principles </vt:lpstr>
      <vt:lpstr>Transmission of a resonant vibration </vt:lpstr>
      <vt:lpstr>The Effects of Sound </vt:lpstr>
      <vt:lpstr>Pitch of Sound </vt:lpstr>
      <vt:lpstr>Decibel Levels </vt:lpstr>
      <vt:lpstr>Decibel Levels </vt:lpstr>
      <vt:lpstr>Wave Patterns of Sound </vt:lpstr>
      <vt:lpstr>wave patterns continued</vt:lpstr>
      <vt:lpstr>PowerPoint Presentation</vt:lpstr>
      <vt:lpstr>Speech </vt:lpstr>
      <vt:lpstr>Word/Letter Sounds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Sound of Poetry </dc:title>
  <dc:creator>Gaile Wotherspoon</dc:creator>
  <cp:lastModifiedBy>Nayan GRIFFITHS</cp:lastModifiedBy>
  <cp:revision>3</cp:revision>
  <cp:lastPrinted>1601-01-01T00:00:00Z</cp:lastPrinted>
  <dcterms:created xsi:type="dcterms:W3CDTF">2007-05-19T16:57:44Z</dcterms:created>
  <dcterms:modified xsi:type="dcterms:W3CDTF">2023-03-21T15:31:18Z</dcterms:modified>
</cp:coreProperties>
</file>