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7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2" r:id="rId15"/>
    <p:sldId id="271" r:id="rId16"/>
    <p:sldId id="273" r:id="rId17"/>
    <p:sldId id="274" r:id="rId18"/>
    <p:sldId id="268" r:id="rId19"/>
    <p:sldId id="269" r:id="rId20"/>
    <p:sldId id="275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28" autoAdjust="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53008546-445E-CF7E-A20F-0841D060E26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26D5D03F-676C-F7DD-D8CA-39373BF046D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D0A441ED-4917-500C-4EE3-58859292E9D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05B2AEB7-A84E-9CA0-36E9-0B7CE45AFA8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3C59F66B-5262-3081-61E8-65DEF95E75F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521A32FB-7FA5-AE44-7AB2-D6A7710D07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3C886F-4A79-40B9-AC55-D48F32D1575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fordcityschools.org/bms/Teachers/katieperry/documents/TheThirdWish.ppt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27AC345E-9165-394B-6F12-6FC08FC060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AA636155-6A45-48C3-A3A5-63D1BD07C782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D7D9366B-8D29-913F-8F0D-9465ECD975E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8D8D993D-12AB-0117-B6AF-0955C99522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u="sng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http://www.bufordcityschools.org/bms/Teachers/katieperry/documents/TheThirdWish.ppt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129E016A-54F2-1EA2-F118-AEB81E03953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D873B8C5-07C9-549D-ED6F-2787B92A6E1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09B44E00-F1B0-FF2F-ECAD-73E3D43C523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5F272594-5B1F-139A-FB69-D0FF4415B0C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25830ACA-37B3-8135-B1A9-50CCB5B77B9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65D8EDAF-D9B3-B98D-5F8F-724F420A4D75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405D9B8C-4824-4E71-5722-11330551166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E1CAF19F-510D-EAE7-DBF6-D05B56D1EA0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2D6717F2-45A9-D955-695F-2B4E8509221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55096F88-8BC2-040A-C83D-53D8D44E87E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E7BF277C-0277-4429-2955-7F5D267FF8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2DD5BE3E-3603-D0AB-79A0-D90AD580D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TE pg 679</a:t>
            </a: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2B5FE32A-0720-255D-26B1-8BEE5B3A54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E4FF61AB-08D7-4CAC-B9F6-D861EC5C8B09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2882FA9E-FC8B-D3EE-BB94-F2F3037A23E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F0654AE0-E2CE-0482-42BB-BF44043A7F2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4F09872B-1036-E833-9752-6525FC0D0DF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71114182-FEA4-DB2F-D815-02769E54039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5D3253D8-23AA-C897-C4D3-CEA21032FAD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2E0A6B7F-23CB-CF11-ECB8-D9D95D5C0AE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153EE0C8-8444-A87E-8053-5BCB8648AFA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72CED223-A0D7-01B8-928F-CD3AFD09FBF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63254350-9F41-1749-6227-CAE98B075E7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DF173901-2E5F-424E-C499-A3EA179BE69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898C1494-2026-92DD-B25B-4160FDC24F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>
            <a:extLst>
              <a:ext uri="{FF2B5EF4-FFF2-40B4-BE49-F238E27FC236}">
                <a16:creationId xmlns:a16="http://schemas.microsoft.com/office/drawing/2014/main" id="{F4DA4748-CFF5-85BA-86B9-A5E9840F9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0" name="Slide Number Placeholder 3">
            <a:extLst>
              <a:ext uri="{FF2B5EF4-FFF2-40B4-BE49-F238E27FC236}">
                <a16:creationId xmlns:a16="http://schemas.microsoft.com/office/drawing/2014/main" id="{F1639669-4E96-174E-33A6-60FE70484EA0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1" hangingPunct="1"/>
            <a:fld id="{83D636C9-F74E-4B89-94FA-D9BE14E195FE}" type="slidenum">
              <a:rPr lang="en-GB" altLang="en-US" sz="1200">
                <a:latin typeface="Calibri" panose="020F0502020204030204" pitchFamily="34" charset="0"/>
              </a:rPr>
              <a:pPr algn="r" eaLnBrk="1" hangingPunct="1"/>
              <a:t>20</a:t>
            </a:fld>
            <a:endParaRPr lang="en-GB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DB3A3515-3D34-870F-1D81-8182AF41E2F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EDCF309-B33C-21D0-3A19-4FC5705CBF4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E0DDE7A2-BA17-44A9-DE77-EFD3189ACF0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7B83BD42-A456-1224-FE00-182E6233175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B809C688-D0ED-FC6B-7C3F-8298A5E1091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EF870C52-239B-867D-0F9E-9E0815652F9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BF8783B8-A0C2-CE37-0721-E1E3F3AF61E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8F612BA3-8CA3-C441-62EE-0DD0C6BF678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8ABE4B09-8C0F-8CA6-3C8C-4DF51407950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1A98F9C4-122C-2F14-D9B9-61FD7A41120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61371FC9-63A7-3033-D3AE-26F9E312BE4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20626E48-8C6A-5BEA-8BB7-B4E92416D49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A75E2568-8792-64BF-7E6A-24F6DA33AF1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9226C1A2-D6ED-0BCF-C452-43B251005CC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5663CCF-15D6-D57C-4C31-70D804EF552A}"/>
              </a:ext>
            </a:extLst>
          </p:cNvPr>
          <p:cNvGrpSpPr>
            <a:grpSpLocks/>
          </p:cNvGrpSpPr>
          <p:nvPr/>
        </p:nvGrpSpPr>
        <p:grpSpPr bwMode="auto">
          <a:xfrm>
            <a:off x="7419975" y="0"/>
            <a:ext cx="1730375" cy="6858000"/>
            <a:chOff x="4667" y="0"/>
            <a:chExt cx="1090" cy="4320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DAE53F7C-1F5B-D005-88D1-9B50088CC4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3" y="0"/>
              <a:ext cx="783" cy="20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cs typeface="Times New Roman" charset="0"/>
              </a:endParaRPr>
            </a:p>
          </p:txBody>
        </p:sp>
        <p:pic>
          <p:nvPicPr>
            <p:cNvPr id="4" name="Picture 4" descr="hokusai2">
              <a:extLst>
                <a:ext uri="{FF2B5EF4-FFF2-40B4-BE49-F238E27FC236}">
                  <a16:creationId xmlns:a16="http://schemas.microsoft.com/office/drawing/2014/main" id="{B2246978-0770-B183-FFD5-442E79B555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3902" b="31862"/>
            <a:stretch>
              <a:fillRect/>
            </a:stretch>
          </p:blipFill>
          <p:spPr bwMode="auto">
            <a:xfrm>
              <a:off x="4667" y="293"/>
              <a:ext cx="1090" cy="40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52400" y="99060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C563282-ED2C-A7CA-4BC3-1EE4ACAE2D4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1752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21C4562-428E-0A3D-D490-2AD420F3A1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438400" y="6248400"/>
            <a:ext cx="3200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CB9CC9E1-AC69-957B-685A-F6B5B284D0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19800" y="6248400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5BA81555-0B7A-4E42-A2BB-5405074FA2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1686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27D0433C-96D5-BA14-2B93-CC421EF098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A15164E9-4B6F-3B53-E5B4-095E1D25C3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D07DE2A5-9AE3-7A40-CEAD-D30B863A8F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FDCDA3-0948-4EF6-B410-15A72F7255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5830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72150" y="609600"/>
            <a:ext cx="18478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609600"/>
            <a:ext cx="53911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9A59D117-0F44-FA5A-66DD-39F31CC030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EEF9CB04-4F29-E41E-D0C1-A1BCBE7BE4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E32B7593-001D-E8F0-797E-54EB84B836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6D3BB0-23A0-4FC0-91B7-D9FA4C8AD3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412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160B0ABA-13DF-1A6C-E7A9-B65CF2127F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56892F18-0807-25E5-BF81-334D032851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0587FD64-02F0-F752-EEA6-EB1D573FED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182384-9113-4EB3-93D8-BD922F1AC9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1809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41324E73-BAB0-A54B-ADBB-1A5E876ED0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8087ED96-1416-2CBD-5C35-BCC9DD46E6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8387EC81-FCEE-E5EF-296C-59E8298210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FB2A41-61A8-4773-BC53-3D8509C96B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4762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981200"/>
            <a:ext cx="3619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0500" y="1981200"/>
            <a:ext cx="3619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FE83E0E8-E55F-2234-BB03-674EE2357F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32B05822-9BCE-ED63-CCA8-E43E703F08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3962CD28-E5AA-493B-10E1-8291A399FD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057081-7507-4D85-95D8-ECA4DB0E45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630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BB0C3711-6B06-5866-DCF3-F59527313A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CC14C8B4-5077-4BCC-2D02-6C86E9F379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F42BC7EF-1FD4-9A72-A32D-67AB3C2A79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4F048A-439F-4FE1-8445-B6273076EE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0124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94AE576C-302E-A1C8-B4DB-F6938B6A05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1C089F44-F41B-DB56-2C7C-EDCF44A6F4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49034A23-2DD1-C6FE-C9B9-7F7A08863A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3B7FCC-C096-4237-BCCC-4E9A7252D6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031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>
            <a:extLst>
              <a:ext uri="{FF2B5EF4-FFF2-40B4-BE49-F238E27FC236}">
                <a16:creationId xmlns:a16="http://schemas.microsoft.com/office/drawing/2014/main" id="{6A8FCAE5-6438-9783-3175-1217520B3D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70326622-792C-1EDF-DE31-B66FADD1AD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8B98DEFA-6CFF-B057-A689-ACADB1B2C5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DAB851-7D7A-4174-88A5-BE443A4220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09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E503FB2F-DE09-C9F1-202C-9421B49D1D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DED0DBD0-763C-B452-9B58-9274E95393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0DED9086-E6F6-13A8-0BA1-EEE4CE8A1B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EF2765-D527-43F4-A5DB-2B4BBAAA55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9154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774008B4-CAC5-7201-AD99-F63EAE27D1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3EBDBED6-CF42-B900-6D53-BEBB1CCD82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5731E67C-2159-FBC1-DF4C-FD1E389F3C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BEBD33-F518-454E-86CB-AD7EA55F13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414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>
            <a:extLst>
              <a:ext uri="{FF2B5EF4-FFF2-40B4-BE49-F238E27FC236}">
                <a16:creationId xmlns:a16="http://schemas.microsoft.com/office/drawing/2014/main" id="{AC6C25CF-43EE-7FE0-972F-2F7CF74BDBA8}"/>
              </a:ext>
            </a:extLst>
          </p:cNvPr>
          <p:cNvGrpSpPr>
            <a:grpSpLocks/>
          </p:cNvGrpSpPr>
          <p:nvPr/>
        </p:nvGrpSpPr>
        <p:grpSpPr bwMode="auto">
          <a:xfrm>
            <a:off x="7419975" y="0"/>
            <a:ext cx="1730375" cy="6858000"/>
            <a:chOff x="4667" y="0"/>
            <a:chExt cx="1090" cy="4320"/>
          </a:xfrm>
        </p:grpSpPr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80B95153-4F9D-C7C1-73BC-143E611673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3" y="0"/>
              <a:ext cx="783" cy="20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cs typeface="Times New Roman" charset="0"/>
              </a:endParaRPr>
            </a:p>
          </p:txBody>
        </p:sp>
        <p:pic>
          <p:nvPicPr>
            <p:cNvPr id="1033" name="Picture 9" descr="hokusai2">
              <a:extLst>
                <a:ext uri="{FF2B5EF4-FFF2-40B4-BE49-F238E27FC236}">
                  <a16:creationId xmlns:a16="http://schemas.microsoft.com/office/drawing/2014/main" id="{04675F3F-4FBE-1B92-8B38-516A58845B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3902" b="31862"/>
            <a:stretch>
              <a:fillRect/>
            </a:stretch>
          </p:blipFill>
          <p:spPr bwMode="auto">
            <a:xfrm>
              <a:off x="4667" y="293"/>
              <a:ext cx="1090" cy="40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7" name="Rectangle 10">
            <a:extLst>
              <a:ext uri="{FF2B5EF4-FFF2-40B4-BE49-F238E27FC236}">
                <a16:creationId xmlns:a16="http://schemas.microsoft.com/office/drawing/2014/main" id="{271A6CF3-C45C-84B9-570B-62DFDA5444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609600"/>
            <a:ext cx="7391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1">
            <a:extLst>
              <a:ext uri="{FF2B5EF4-FFF2-40B4-BE49-F238E27FC236}">
                <a16:creationId xmlns:a16="http://schemas.microsoft.com/office/drawing/2014/main" id="{4CB5ECDA-63E8-C372-68D2-EC743E907F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981200"/>
            <a:ext cx="7391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6" name="Rectangle 12">
            <a:extLst>
              <a:ext uri="{FF2B5EF4-FFF2-40B4-BE49-F238E27FC236}">
                <a16:creationId xmlns:a16="http://schemas.microsoft.com/office/drawing/2014/main" id="{86B1BD25-F250-27F0-E6A5-DCA97793251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2484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243FD80A-9472-0F59-3935-70C09FBB128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248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8" name="Rectangle 14">
            <a:extLst>
              <a:ext uri="{FF2B5EF4-FFF2-40B4-BE49-F238E27FC236}">
                <a16:creationId xmlns:a16="http://schemas.microsoft.com/office/drawing/2014/main" id="{C3B02BF4-37FC-D70E-891B-87A169913EE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0" y="6248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54428A3-4D94-468B-9278-C52616E17F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©"/>
        <a:defRPr sz="3200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©"/>
        <a:defRPr sz="2800" i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©"/>
        <a:defRPr sz="2400" i="1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©"/>
        <a:defRPr sz="2000" i="1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©"/>
        <a:defRPr sz="2000" i="1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©"/>
        <a:defRPr sz="2000" i="1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©"/>
        <a:defRPr sz="2000" i="1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©"/>
        <a:defRPr sz="2000" i="1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©"/>
        <a:defRPr sz="2000" i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db.com/gallery/ss/0103639/Ss/0103639/ALADDIN02KP01-497-301c.jpg?path=gallery&amp;path_key=0103639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790CAB6-DDDE-B4AF-6C41-B10163A1E51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990600"/>
            <a:ext cx="7696200" cy="2133600"/>
          </a:xfrm>
        </p:spPr>
        <p:txBody>
          <a:bodyPr/>
          <a:lstStyle/>
          <a:p>
            <a:pPr eaLnBrk="1" hangingPunct="1"/>
            <a:r>
              <a:rPr lang="en-US" altLang="en-US"/>
              <a:t>“The Third Wish”</a:t>
            </a:r>
            <a:br>
              <a:rPr lang="en-US" altLang="en-US"/>
            </a:br>
            <a:r>
              <a:rPr lang="en-US" altLang="en-US" sz="4000"/>
              <a:t>by Joan Aiken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0FC65E1-C271-B8D6-416D-F896F9B4C72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3810000"/>
            <a:ext cx="7924800" cy="1752600"/>
          </a:xfrm>
          <a:solidFill>
            <a:srgbClr val="6699FF"/>
          </a:solidFill>
        </p:spPr>
        <p:txBody>
          <a:bodyPr/>
          <a:lstStyle/>
          <a:p>
            <a:pPr eaLnBrk="1" hangingPunct="1"/>
            <a:r>
              <a:rPr lang="en-US" altLang="en-US"/>
              <a:t>Focus:  Mood and Conflict</a:t>
            </a:r>
          </a:p>
          <a:p>
            <a:pPr eaLnBrk="1" hangingPunct="1"/>
            <a:r>
              <a:rPr lang="en-US" altLang="en-US"/>
              <a:t>Comparison w/ “The Monkey’s Paw”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E835BF2-EFF5-3F48-3F71-992194FA04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7924800" cy="1143000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Building Background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CC443D7-36C6-DC2D-7C90-5CA5122316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What do you know about swans?</a:t>
            </a:r>
          </a:p>
        </p:txBody>
      </p:sp>
      <p:pic>
        <p:nvPicPr>
          <p:cNvPr id="12292" name="Picture 4">
            <a:extLst>
              <a:ext uri="{FF2B5EF4-FFF2-40B4-BE49-F238E27FC236}">
                <a16:creationId xmlns:a16="http://schemas.microsoft.com/office/drawing/2014/main" id="{5C84E8D2-452B-048E-DB49-21F55F52B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895600"/>
            <a:ext cx="3443288" cy="255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204C3A5-5BEE-AFFB-0C6B-F6B80B5EF5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28600" y="609600"/>
            <a:ext cx="8153400" cy="1143000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Building Background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0A02480-4BE5-B821-EF69-BFCC3FEB0E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7391400" cy="4114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Swans have appeared in European folklore and mythology since ancient times, when people believed that Zeus, king of the gods, once came to earth disguised as a swan.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According to legend, a swan sings one strange and beautiful song in its lifetime—as it is dying.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The modern phrase “swan song,” meaning a person’s farewell appearance or final work, is based on this legend.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70CA08C-ED32-F63B-770E-0CA59BF3AC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304800" y="609600"/>
            <a:ext cx="8229600" cy="1143000"/>
          </a:xfrm>
          <a:solidFill>
            <a:schemeClr val="accent5">
              <a:lumMod val="75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Vocabulary Preview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478EE566-E033-1DC7-5849-AA924274E9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7391400" cy="43434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The beautiful swan sat </a:t>
            </a:r>
            <a:r>
              <a:rPr lang="en-US" altLang="en-US" sz="2800" u="sng"/>
              <a:t>preening</a:t>
            </a:r>
            <a:r>
              <a:rPr lang="en-US" altLang="en-US" sz="2800"/>
              <a:t> itself, hoping to </a:t>
            </a:r>
            <a:r>
              <a:rPr lang="en-US" altLang="en-US" sz="2800" u="sng"/>
              <a:t>extricate</a:t>
            </a:r>
            <a:r>
              <a:rPr lang="en-US" altLang="en-US" sz="2800"/>
              <a:t> the mud from its feathers.  Some </a:t>
            </a:r>
            <a:r>
              <a:rPr lang="en-US" altLang="en-US" sz="2800" u="sng"/>
              <a:t>malicious</a:t>
            </a:r>
            <a:r>
              <a:rPr lang="en-US" altLang="en-US" sz="2800"/>
              <a:t> person, sitting on the </a:t>
            </a:r>
            <a:r>
              <a:rPr lang="en-US" altLang="en-US" sz="2800" u="sng"/>
              <a:t>outskirts</a:t>
            </a:r>
            <a:r>
              <a:rPr lang="en-US" altLang="en-US" sz="2800"/>
              <a:t> of the lake, had tried to harm the swan by throwing mud at it.  It was </a:t>
            </a:r>
            <a:r>
              <a:rPr lang="en-US" altLang="en-US" sz="2800" u="sng"/>
              <a:t>presumptuous</a:t>
            </a:r>
            <a:r>
              <a:rPr lang="en-US" altLang="en-US" sz="2800"/>
              <a:t> of that person to assume the swan would not swim away quickly after the first attack.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/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On your sheet of notebook paper, write the possible definitions for the underlined words.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CB8632D-7AAC-C278-C262-E73B381BD0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Definitions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1FB10C18-78C3-944E-922F-52CB593182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Preening:  (n.) cleaning feathers with a beak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Extricate:  (v.) to free from tangle or difficulty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Malicious:  (adj.) showing ill will; spiteful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Outskirts:  (n.) the region remote from the central district of a city or town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/>
              <a:t>Presumptuous:  (adj.) excessively bold, confident, or shameless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joanaiken.com/images/about_joan/about_joan_main.jpg">
            <a:extLst>
              <a:ext uri="{FF2B5EF4-FFF2-40B4-BE49-F238E27FC236}">
                <a16:creationId xmlns:a16="http://schemas.microsoft.com/office/drawing/2014/main" id="{D6751D0D-6E0E-C534-1072-4F5D84D89F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4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710173FD-B003-77EB-82B7-69E491FA9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0"/>
            <a:ext cx="3048000" cy="1143000"/>
          </a:xfrm>
        </p:spPr>
        <p:txBody>
          <a:bodyPr/>
          <a:lstStyle/>
          <a:p>
            <a:r>
              <a:rPr lang="en-US" altLang="en-US"/>
              <a:t>Joan Aiken</a:t>
            </a:r>
          </a:p>
        </p:txBody>
      </p:sp>
      <p:sp>
        <p:nvSpPr>
          <p:cNvPr id="17411" name="Text Placeholder 2">
            <a:extLst>
              <a:ext uri="{FF2B5EF4-FFF2-40B4-BE49-F238E27FC236}">
                <a16:creationId xmlns:a16="http://schemas.microsoft.com/office/drawing/2014/main" id="{60895274-F266-83E5-2DC2-170CE57E9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066800"/>
            <a:ext cx="4192588" cy="803275"/>
          </a:xfrm>
        </p:spPr>
        <p:txBody>
          <a:bodyPr/>
          <a:lstStyle/>
          <a:p>
            <a:r>
              <a:rPr lang="en-US" altLang="en-US"/>
              <a:t>If you enjoy “The Third Wish,” you may enjoy….</a:t>
            </a:r>
          </a:p>
        </p:txBody>
      </p:sp>
      <p:pic>
        <p:nvPicPr>
          <p:cNvPr id="17412" name="Picture 2" descr="Joan Aiken - Photo courtesy ...">
            <a:extLst>
              <a:ext uri="{FF2B5EF4-FFF2-40B4-BE49-F238E27FC236}">
                <a16:creationId xmlns:a16="http://schemas.microsoft.com/office/drawing/2014/main" id="{F41AF9B9-4E7D-838B-6524-73EC0A3C1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0"/>
            <a:ext cx="163830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4" descr="... Joan Aiken, passed away">
            <a:extLst>
              <a:ext uri="{FF2B5EF4-FFF2-40B4-BE49-F238E27FC236}">
                <a16:creationId xmlns:a16="http://schemas.microsoft.com/office/drawing/2014/main" id="{E118152C-EDCC-A2DE-13C5-B35C1C548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133600"/>
            <a:ext cx="1739900" cy="284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 descr="... Chronicles by Joan Aiken">
            <a:extLst>
              <a:ext uri="{FF2B5EF4-FFF2-40B4-BE49-F238E27FC236}">
                <a16:creationId xmlns:a16="http://schemas.microsoft.com/office/drawing/2014/main" id="{786903E5-DC36-EDA0-2CFC-E0B0C6B746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209800"/>
            <a:ext cx="1935163" cy="284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8" descr="... 21: JOAN AIKEN Dark Interval">
            <a:extLst>
              <a:ext uri="{FF2B5EF4-FFF2-40B4-BE49-F238E27FC236}">
                <a16:creationId xmlns:a16="http://schemas.microsoft.com/office/drawing/2014/main" id="{F4F54EAC-1A88-7B23-8DDF-0DFA9DE0A8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209800"/>
            <a:ext cx="1722438" cy="284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10" descr="is a place by joan aiken ...">
            <a:extLst>
              <a:ext uri="{FF2B5EF4-FFF2-40B4-BE49-F238E27FC236}">
                <a16:creationId xmlns:a16="http://schemas.microsoft.com/office/drawing/2014/main" id="{948F74BA-9683-DBA5-417B-61C066013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810000"/>
            <a:ext cx="1917700" cy="284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12" descr="... Aiken, Joan - EBSCO Book">
            <a:extLst>
              <a:ext uri="{FF2B5EF4-FFF2-40B4-BE49-F238E27FC236}">
                <a16:creationId xmlns:a16="http://schemas.microsoft.com/office/drawing/2014/main" id="{9081D207-8AC2-9A3E-B450-34EC675E1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810000"/>
            <a:ext cx="1917700" cy="284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14" descr="... stories by joan aiken m">
            <a:extLst>
              <a:ext uri="{FF2B5EF4-FFF2-40B4-BE49-F238E27FC236}">
                <a16:creationId xmlns:a16="http://schemas.microsoft.com/office/drawing/2014/main" id="{394F2C26-4777-EC0E-85C5-6C7A461D6A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810000"/>
            <a:ext cx="1828800" cy="284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B3F0823-252A-7356-7B43-ACCBA9109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Extra Credit Opportunity</a:t>
            </a:r>
          </a:p>
        </p:txBody>
      </p:sp>
      <p:sp>
        <p:nvSpPr>
          <p:cNvPr id="18435" name="Text Placeholder 4">
            <a:extLst>
              <a:ext uri="{FF2B5EF4-FFF2-40B4-BE49-F238E27FC236}">
                <a16:creationId xmlns:a16="http://schemas.microsoft.com/office/drawing/2014/main" id="{325357FE-DA18-CABB-9858-A7B01EA705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http://joanaiken.com/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F88622F9-DDEA-946E-31A6-6DCA4B1D8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http://joanaiken.com/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F022341A-A1DA-AB87-2C7F-C99A22FCC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0200"/>
            <a:ext cx="7391400" cy="5029200"/>
          </a:xfrm>
        </p:spPr>
        <p:txBody>
          <a:bodyPr/>
          <a:lstStyle/>
          <a:p>
            <a:r>
              <a:rPr lang="en-US" altLang="en-US"/>
              <a:t>Go to this website and complete one of the following</a:t>
            </a:r>
          </a:p>
          <a:p>
            <a:pPr lvl="1"/>
            <a:r>
              <a:rPr lang="en-US" altLang="en-US"/>
              <a:t>10 facts about her life using the timeline (cannot be all from the same slide)</a:t>
            </a:r>
          </a:p>
          <a:p>
            <a:pPr lvl="1"/>
            <a:r>
              <a:rPr lang="en-US" altLang="en-US"/>
              <a:t>Print a photo from the gallery and explain what you think it represents; print a photo from her “Joan’s art” and explain why you chose that particular piece. </a:t>
            </a:r>
          </a:p>
          <a:p>
            <a:pPr lvl="1"/>
            <a:r>
              <a:rPr lang="en-US" altLang="en-US"/>
              <a:t>List the 13 groups/genre’s of books she has written and name one book title in each. </a:t>
            </a:r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C2E8B6E-8000-AA70-C823-5EAF05A689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Let’s Get Started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E2B0B47-D5C7-498C-4996-3734AEC425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Open your literature books to page 672.  Let’s look at the “Focus Your Reading” section.  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Once again, we will focus on the stages of the plot:  exposition, rising action, climax, falling action, resolution.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3ACC8994-782B-3866-330F-329EAF2C31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Activity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1DFE409-EB71-700E-A0E9-B519BE6D0C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7391400" cy="4419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Before we begin reading, look at the handout for this lesson.  It has two sides:  one about the plot, the other about character motivation.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Notice how the </a:t>
            </a:r>
            <a:r>
              <a:rPr lang="en-US" altLang="en-US" sz="2800" b="1"/>
              <a:t>conflict</a:t>
            </a:r>
            <a:r>
              <a:rPr lang="en-US" altLang="en-US" sz="2800"/>
              <a:t> is involved in setting up the rising action.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Look over this handout for a few minutes before we begin reading.  You </a:t>
            </a:r>
            <a:r>
              <a:rPr lang="en-US" altLang="en-US" sz="2800" u="sng"/>
              <a:t>do not</a:t>
            </a:r>
            <a:r>
              <a:rPr lang="en-US" altLang="en-US" sz="2800"/>
              <a:t> have to fill it out as we read; however, you need to know what to look for during the story.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5FF338B-6CCE-C910-B385-482CF7AE93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28600" y="609600"/>
            <a:ext cx="8153400" cy="1143000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US" altLang="en-US"/>
              <a:t>Let’s Review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FA2AC6C3-CFFB-8ACC-FE2C-F9D1F5B9AA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What are the five stages of a plot?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Exposition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Rising Action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Climax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Falling Action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Resolution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Box 2">
            <a:extLst>
              <a:ext uri="{FF2B5EF4-FFF2-40B4-BE49-F238E27FC236}">
                <a16:creationId xmlns:a16="http://schemas.microsoft.com/office/drawing/2014/main" id="{690D2F02-75CC-13CB-7688-01785E875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981200"/>
            <a:ext cx="56388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en-US" sz="1800">
                <a:latin typeface="Georgia" panose="02040502050405020303" pitchFamily="18" charset="0"/>
              </a:rPr>
              <a:t>This powerpoint was kindly donated to</a:t>
            </a:r>
          </a:p>
          <a:p>
            <a:pPr eaLnBrk="1" hangingPunct="1"/>
            <a:r>
              <a:rPr lang="en-GB" altLang="en-US" sz="1800">
                <a:latin typeface="Georgia" panose="02040502050405020303" pitchFamily="18" charset="0"/>
                <a:hlinkClick r:id="rId3"/>
              </a:rPr>
              <a:t>www.worldofteaching.com</a:t>
            </a:r>
            <a:endParaRPr lang="en-GB" altLang="en-US" sz="1800">
              <a:latin typeface="Georgia" panose="02040502050405020303" pitchFamily="18" charset="0"/>
            </a:endParaRPr>
          </a:p>
          <a:p>
            <a:pPr eaLnBrk="1" hangingPunct="1"/>
            <a:endParaRPr lang="en-GB" altLang="en-US" sz="1800">
              <a:latin typeface="Georgia" panose="02040502050405020303" pitchFamily="18" charset="0"/>
            </a:endParaRPr>
          </a:p>
          <a:p>
            <a:pPr eaLnBrk="1" hangingPunct="1"/>
            <a:endParaRPr lang="en-GB" altLang="en-US" sz="1800">
              <a:latin typeface="Georgia" panose="02040502050405020303" pitchFamily="18" charset="0"/>
            </a:endParaRPr>
          </a:p>
          <a:p>
            <a:pPr eaLnBrk="1" hangingPunct="1"/>
            <a:r>
              <a:rPr lang="en-GB" altLang="en-US" sz="1800">
                <a:latin typeface="Georgia" panose="02040502050405020303" pitchFamily="18" charset="0"/>
                <a:hlinkClick r:id="rId3"/>
              </a:rPr>
              <a:t>http://www.worldofteaching.com</a:t>
            </a:r>
            <a:endParaRPr lang="en-GB" altLang="en-US" sz="1800">
              <a:latin typeface="Georgia" panose="02040502050405020303" pitchFamily="18" charset="0"/>
            </a:endParaRPr>
          </a:p>
          <a:p>
            <a:pPr eaLnBrk="1" hangingPunct="1"/>
            <a:r>
              <a:rPr lang="en-GB" altLang="en-US" sz="1800">
                <a:latin typeface="Georgia" panose="02040502050405020303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  <p:transition advTm="20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>
            <a:extLst>
              <a:ext uri="{FF2B5EF4-FFF2-40B4-BE49-F238E27FC236}">
                <a16:creationId xmlns:a16="http://schemas.microsoft.com/office/drawing/2014/main" id="{E7451CC0-6BD6-6B2E-D467-EC806BB25E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Conflict</a:t>
            </a:r>
          </a:p>
        </p:txBody>
      </p:sp>
      <p:sp>
        <p:nvSpPr>
          <p:cNvPr id="21507" name="Rectangle 1027">
            <a:extLst>
              <a:ext uri="{FF2B5EF4-FFF2-40B4-BE49-F238E27FC236}">
                <a16:creationId xmlns:a16="http://schemas.microsoft.com/office/drawing/2014/main" id="{635839DB-F894-5347-90D8-B5B9607375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For this lesson we are going to look at both the stages of the plot and how the mood of a story can influence the major conflict.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Another Review:  What are the two types of conflict?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>
              <a:solidFill>
                <a:schemeClr val="tx2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Internal Conflict &amp; External Conflict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27BA442-877B-6075-D680-8065CACD90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Essential Question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86D8CF9-AA96-196D-2889-A526735EB0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What influence does mood have on the conflict in a short story?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endParaRPr lang="en-US" altLang="en-US">
              <a:solidFill>
                <a:schemeClr val="tx2"/>
              </a:solidFill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As the plot builds in the story, the mood develops and enhances the conflict and encourages the reader to become more involved in their reading.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C0E74F7-9100-30E2-F715-B7CD4FCC5E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7924800" cy="1143000"/>
          </a:xfrm>
          <a:solidFill>
            <a:schemeClr val="bg2">
              <a:lumMod val="50000"/>
              <a:lumOff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Brainstorming Activity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312A3C5-00C2-42AC-3811-EBB2B3259F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Think about “Wishing.” 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What kinds of things do you wish for?  What wishing customs can you think of?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On a sheet of notebook paper, write down all you know about wishing.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3A82D9A-7C3E-9BC2-18F6-3B0FE17EC9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Did you think about . . .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04B6C22-3EB3-6523-CC13-AB23BE7DD7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7391400" cy="7620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Wishing wells?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A91AF404-2887-BC3C-EBA9-370913D22B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590800"/>
            <a:ext cx="4495800" cy="343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B7D48D6-6488-94C7-23FE-FA9D9B70DB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Did you think about . . .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C75CB04-6751-9F4C-999F-3FA8165A39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Aladdin and the Genie?</a:t>
            </a:r>
          </a:p>
        </p:txBody>
      </p:sp>
      <p:pic>
        <p:nvPicPr>
          <p:cNvPr id="9220" name="Picture 5" descr="th-ALADDIN02KP01-497-301c">
            <a:hlinkClick r:id="rId3"/>
            <a:extLst>
              <a:ext uri="{FF2B5EF4-FFF2-40B4-BE49-F238E27FC236}">
                <a16:creationId xmlns:a16="http://schemas.microsoft.com/office/drawing/2014/main" id="{E4C34118-3730-3494-9241-B1F79D7E0A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276600"/>
            <a:ext cx="4362450" cy="261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3A4DBB6-8D12-5F89-0033-67FCDBFA36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Did you think about . . .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C3ECCE0-FA26-4862-2B49-C131E87019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Throwing pennies in a fountain?</a:t>
            </a:r>
          </a:p>
        </p:txBody>
      </p:sp>
      <p:pic>
        <p:nvPicPr>
          <p:cNvPr id="10244" name="Picture 4">
            <a:extLst>
              <a:ext uri="{FF2B5EF4-FFF2-40B4-BE49-F238E27FC236}">
                <a16:creationId xmlns:a16="http://schemas.microsoft.com/office/drawing/2014/main" id="{091B472B-95EB-097E-FB13-76383B78A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819400"/>
            <a:ext cx="2451100" cy="321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1CDE7CB8-E56B-640C-5303-602747D277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Did you think about . . .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FEB22BBC-F15D-FBBC-BDBB-C84DFFD8AB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Wishing on a shooting star?</a:t>
            </a:r>
          </a:p>
        </p:txBody>
      </p:sp>
      <p:pic>
        <p:nvPicPr>
          <p:cNvPr id="11268" name="Picture 5">
            <a:extLst>
              <a:ext uri="{FF2B5EF4-FFF2-40B4-BE49-F238E27FC236}">
                <a16:creationId xmlns:a16="http://schemas.microsoft.com/office/drawing/2014/main" id="{8B6E6E83-3012-D060-21F1-53F4389E38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819400"/>
            <a:ext cx="292417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Japanese Waves">
  <a:themeElements>
    <a:clrScheme name="Japanese Waves 2">
      <a:dk1>
        <a:srgbClr val="2D2525"/>
      </a:dk1>
      <a:lt1>
        <a:srgbClr val="A7B4B7"/>
      </a:lt1>
      <a:dk2>
        <a:srgbClr val="061C62"/>
      </a:dk2>
      <a:lt2>
        <a:srgbClr val="484719"/>
      </a:lt2>
      <a:accent1>
        <a:srgbClr val="D8D688"/>
      </a:accent1>
      <a:accent2>
        <a:srgbClr val="5C6D90"/>
      </a:accent2>
      <a:accent3>
        <a:srgbClr val="D0D6D8"/>
      </a:accent3>
      <a:accent4>
        <a:srgbClr val="251E1E"/>
      </a:accent4>
      <a:accent5>
        <a:srgbClr val="E9E8C3"/>
      </a:accent5>
      <a:accent6>
        <a:srgbClr val="536282"/>
      </a:accent6>
      <a:hlink>
        <a:srgbClr val="365D96"/>
      </a:hlink>
      <a:folHlink>
        <a:srgbClr val="586840"/>
      </a:folHlink>
    </a:clrScheme>
    <a:fontScheme name="Japanese Waves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cs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cs typeface="Times New Roman" charset="0"/>
          </a:defRPr>
        </a:defPPr>
      </a:lstStyle>
    </a:lnDef>
  </a:objectDefaults>
  <a:extraClrSchemeLst>
    <a:extraClrScheme>
      <a:clrScheme name="Japanese Waves 1">
        <a:dk1>
          <a:srgbClr val="000000"/>
        </a:dk1>
        <a:lt1>
          <a:srgbClr val="DDDDDD"/>
        </a:lt1>
        <a:dk2>
          <a:srgbClr val="20326C"/>
        </a:dk2>
        <a:lt2>
          <a:srgbClr val="E3E2AA"/>
        </a:lt2>
        <a:accent1>
          <a:srgbClr val="B3A53D"/>
        </a:accent1>
        <a:accent2>
          <a:srgbClr val="4273B9"/>
        </a:accent2>
        <a:accent3>
          <a:srgbClr val="ABADBA"/>
        </a:accent3>
        <a:accent4>
          <a:srgbClr val="BDBDBD"/>
        </a:accent4>
        <a:accent5>
          <a:srgbClr val="D6CFAF"/>
        </a:accent5>
        <a:accent6>
          <a:srgbClr val="3B68A7"/>
        </a:accent6>
        <a:hlink>
          <a:srgbClr val="5B6C8D"/>
        </a:hlink>
        <a:folHlink>
          <a:srgbClr val="58804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panese Waves 2">
        <a:dk1>
          <a:srgbClr val="2D2525"/>
        </a:dk1>
        <a:lt1>
          <a:srgbClr val="A7B4B7"/>
        </a:lt1>
        <a:dk2>
          <a:srgbClr val="061C62"/>
        </a:dk2>
        <a:lt2>
          <a:srgbClr val="484719"/>
        </a:lt2>
        <a:accent1>
          <a:srgbClr val="D8D688"/>
        </a:accent1>
        <a:accent2>
          <a:srgbClr val="5C6D90"/>
        </a:accent2>
        <a:accent3>
          <a:srgbClr val="D0D6D8"/>
        </a:accent3>
        <a:accent4>
          <a:srgbClr val="251E1E"/>
        </a:accent4>
        <a:accent5>
          <a:srgbClr val="E9E8C3"/>
        </a:accent5>
        <a:accent6>
          <a:srgbClr val="536282"/>
        </a:accent6>
        <a:hlink>
          <a:srgbClr val="365D96"/>
        </a:hlink>
        <a:folHlink>
          <a:srgbClr val="58684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panese Waves 3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808080"/>
        </a:accent1>
        <a:accent2>
          <a:srgbClr val="292929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242424"/>
        </a:accent6>
        <a:hlink>
          <a:srgbClr val="4D4D4D"/>
        </a:hlink>
        <a:folHlink>
          <a:srgbClr val="8D8D8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Designs\Japanese Waves.pot</Template>
  <TotalTime>3525</TotalTime>
  <Words>746</Words>
  <Application>Microsoft Office PowerPoint</Application>
  <PresentationFormat>On-screen Show (4:3)</PresentationFormat>
  <Paragraphs>88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Times New Roman</vt:lpstr>
      <vt:lpstr>Arial</vt:lpstr>
      <vt:lpstr>Wingdings</vt:lpstr>
      <vt:lpstr>Georgia</vt:lpstr>
      <vt:lpstr>Calibri</vt:lpstr>
      <vt:lpstr>Japanese Waves</vt:lpstr>
      <vt:lpstr>“The Third Wish” by Joan Aiken</vt:lpstr>
      <vt:lpstr>Let’s Review</vt:lpstr>
      <vt:lpstr>Conflict</vt:lpstr>
      <vt:lpstr>Essential Question</vt:lpstr>
      <vt:lpstr>Brainstorming Activity</vt:lpstr>
      <vt:lpstr>Did you think about . . .</vt:lpstr>
      <vt:lpstr>Did you think about . . .</vt:lpstr>
      <vt:lpstr>Did you think about . . .</vt:lpstr>
      <vt:lpstr>Did you think about . . .</vt:lpstr>
      <vt:lpstr>Building Background</vt:lpstr>
      <vt:lpstr>Building Background</vt:lpstr>
      <vt:lpstr>Vocabulary Preview</vt:lpstr>
      <vt:lpstr>Definitions</vt:lpstr>
      <vt:lpstr>PowerPoint Presentation</vt:lpstr>
      <vt:lpstr>Joan Aiken</vt:lpstr>
      <vt:lpstr>Extra Credit Opportunity</vt:lpstr>
      <vt:lpstr>http://joanaiken.com/</vt:lpstr>
      <vt:lpstr>Let’s Get Started</vt:lpstr>
      <vt:lpstr>Activity</vt:lpstr>
      <vt:lpstr>PowerPoint Presentation</vt:lpstr>
    </vt:vector>
  </TitlesOfParts>
  <Company>BCSS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Third Wish by Joan Aiken</dc:title>
  <dc:creator>kperry</dc:creator>
  <cp:lastModifiedBy>Nayan GRIFFITHS</cp:lastModifiedBy>
  <cp:revision>195</cp:revision>
  <cp:lastPrinted>1601-01-01T00:00:00Z</cp:lastPrinted>
  <dcterms:created xsi:type="dcterms:W3CDTF">2004-12-06T19:34:55Z</dcterms:created>
  <dcterms:modified xsi:type="dcterms:W3CDTF">2023-03-21T15:31:10Z</dcterms:modified>
</cp:coreProperties>
</file>