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57" r:id="rId5"/>
    <p:sldId id="264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99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57A23E0-C699-6786-8669-55DC894D10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66997DD-B716-3DE6-E8EC-BB236FF1368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8F1D7250-1DAB-CCAE-29E3-56804169C87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63E78E63-FFDF-7143-D51A-E18AF1B512B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EA3E7476-FA0D-35F9-EBAF-52F17EFAC2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8CE69864-9070-AA84-FA32-B427092474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796546-517C-427F-B320-DA34616DCCB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082C39-D17E-3318-9FB7-6C6FB5B4B1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60668F-CBEE-4366-BB4B-94F2DD23DD99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0D6C9A74-9AEC-18AD-5D69-DED9489070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014A9AB-6214-9185-CF9F-159CEFE5B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4B1B22E-1BC4-6268-325D-311C040AA6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03CA7D-7FE3-4140-8276-3A95951B8809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9B986770-A39B-C218-A21B-9A38B7B66F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60F2117-E010-03DF-DD2A-1C1FCA5D7A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CFB05F9-7572-1DC1-DC47-B822E33443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9EB3A-1C98-47E9-94CE-037249D2BD7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A8727A5C-8F3D-3AFC-71A6-64B79C3519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4B642EB-1989-44B2-3E90-C11503B57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0BB4DC-305E-4AD1-E8FF-CE01FC410C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A7574-7E66-4B7D-B4C9-31E27B0458E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DCA1B80D-19E0-1522-8CA4-A0F3D8CD8E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ABD759D-0521-EB21-5194-F5281022A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1A415B0-C56F-D81A-4DB8-C4D513C7DD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24D27D-B55E-4999-B91C-0049E6E2D50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AE596755-C1D7-29E5-2CAD-E2CE87082D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9AC6CC6-DB23-9566-50D7-E12D21EBA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D35DB4-3DA0-F433-2B12-951FEAA57D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9674C-5754-4384-8067-6C0B285DA5B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3ECEB274-07EE-EFCB-FDB3-D16881FBC3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965AE3-46C2-0A7C-7687-15C94684B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F129C2F-7380-D9F7-BFBD-6AF2DE59A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554000-E249-4386-A9EC-33608D5F59D6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0541FD12-8412-EDA3-F9BD-7CA93C6CB4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1CE622B-FBD2-A7DB-2C77-F3AF31CDE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2D3412-E17D-8894-2020-769442983D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42D41C-BA92-4887-8320-7398694CBCAA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2118B6A1-6789-E51F-22F0-92085274D3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1C4B700-D096-F10E-714E-224D33DFB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8BFE271-34AC-76FF-5CBA-8166272DE0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68F417-FEA6-4854-BDAA-C69612801BA7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CAF7126E-ADDC-E7EF-05D8-EAEC005EAB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58A3EF4-A4B7-8524-F49F-9D69BC56BE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C627417-84D2-F7CA-A988-CF715A6A3B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94973-90AD-4F31-A3BC-B7D6E339B291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297FA567-9257-79A0-FA32-7DD9910AD8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54D683D-A1E1-3E30-17B1-F929F6E68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1ADD1E-68B4-9F1C-F62D-728BDE7D01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4EBD14-D8FC-42EE-9444-7C762FF737E5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70C8F6C-EE54-15BC-77B5-0D75D704D7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F061E23-899E-D8D0-BFE2-DF4DB79C2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1179C-6C2A-1613-AFC7-A2349D656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F8742-1B08-F479-3CA8-80B3BF380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3CCB3-33B2-BFF0-067F-C763381B1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D4E00-5419-2E0D-34CD-E01F1B6B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6F393-46A4-57F5-6868-5B836C51E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2CB4A-ECCA-422D-B77D-2BAEC5CA55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588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17005-1A6B-D4B0-D7A3-3ED675ECF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FA606-C939-7E9D-7B2D-1FAB02A0B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4BB9F-4B3C-F3A8-143F-D3F7938C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530AD-8B9E-3471-116C-EE75545C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BB3CF-DF73-ACE0-7A50-2C1AD4EC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AFAB0-C743-42D4-A7A6-4CA66ABF89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062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7C1D52-493C-C096-5EED-775081D9D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2585-D4B6-D6F3-71DC-FAD163019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E8C2B-5322-6DFA-11DD-7FBB38D63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893A9-AD90-55E8-79EB-4BF87C5D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FA85A-5D97-2103-EAA6-595E74E6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D1BC3-073E-4092-B18F-EA28F82CB2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56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73C3B-9C9C-FED3-AECA-E051A4373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8C86C-9836-1757-1E52-E026DF713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35A2D-82CA-94B0-583A-FD63B36F7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EF9D4-F256-567E-1A5B-9E8B9B1F3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81A36-3952-65FB-2014-10596F4B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5133C-4CFC-4FB4-8F1C-957BBDCD6C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265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30811-E24E-27F3-317E-05F413C45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E7C55-3185-2991-5221-340F069E9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CB51A-453E-984B-5C50-126E6AE51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C77FE-40DF-D289-B0B7-6EC186DCD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4E2C3-0948-C6C0-DE1E-05240F6C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1EC85-6FDF-4AE9-AA15-630F6C7BD1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314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BA2A-49F4-BF80-E1D4-4994E4833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C3D54-85BC-9234-942E-9764084D4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545D6A-948F-4066-0860-47EE56EE7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FF465C-50F8-A5CF-3EEF-B327309FD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C6E34-CD68-0B8E-4C25-56E8D6FAF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D5E6C-58F6-ABA7-5B43-4D3FE164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57AC1-B7F9-46D9-80E8-54F7899985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54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1B6A6-9E62-94F1-F6E4-CE9FF9BE3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1D14E-1C54-81BB-2B86-61818F04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37F95-951B-9110-2E78-EF21EB1EC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C3C70B-8338-3EC5-FDB4-F27CB417A6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AF3E1C-7200-F6A8-A541-0A09BEA48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A082E-2634-7E07-CD3C-AE7918EE9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51BFD9-280D-574A-FFF1-2B0DBE13D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559D1-D4EB-E88B-8923-BFA2017AB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BCBA7-1C5C-4693-BCBB-CDC1F83746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284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C432B-CE59-7461-BE9F-1BDC0106F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752E4-9FD6-246C-8E45-E50476E8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1900B-BB3F-B6AB-2E6E-730F3E7B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369B8-0812-9C44-4E28-042E91AF9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1C41D-8CA4-4FE2-AA9D-FC59F5748C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298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A26342-2041-AC58-D8CF-9CDFF235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DEC767-A937-F511-6BDC-9A20CE9C0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EDE05-4813-E58F-5FAC-D778CBD5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6AA83-CEB8-414A-ADD1-E0D754FD48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042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E2CE-A02D-5DEB-F1A6-8D61674C3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D102E-48B5-3C30-D835-8F2C6C9CE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BDF42-DF8C-9651-2B2D-7B9E46904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96309-605C-477D-D7FD-F2CC30CE8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FB40D-38D1-41C7-611F-1BC4836E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50BBA-AE83-14E4-DC84-0D822897B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EC056-2B3A-457F-A018-65B58DCAA5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170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2270F-27D9-5987-9A1A-9676F4265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F2516C-B244-3C58-4ECF-1C6F9C372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B59F6A-FEB5-95C8-D73F-F4CBA1C7B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762458-E613-6E44-0FA9-7C953598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138C3-6A8E-FF99-ECA8-7978012D0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104F4-3F7D-54CB-2AD8-310353A7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C9BFC-71F2-44D6-B54C-D1AEBD60EA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227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4B1CF7E-FDEA-119C-11F3-3AA90C9831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85410C-050C-36BB-9167-7FA2B4D51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F4AD594-09FE-5AF8-64CB-8D5DE347FBD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2AF8834-141D-6D3C-E63F-43A50E502A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C86C1D-3E89-0DCC-A988-B6707EFA94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7D3472-F8AB-49BA-A10F-B4E35C56513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jai.net/swanson/theraven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>
            <a:extLst>
              <a:ext uri="{FF2B5EF4-FFF2-40B4-BE49-F238E27FC236}">
                <a16:creationId xmlns:a16="http://schemas.microsoft.com/office/drawing/2014/main" id="{87858073-A53C-851D-EE46-D0CB07E9E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4400" b="1">
                <a:solidFill>
                  <a:srgbClr val="000099"/>
                </a:solidFill>
              </a:rPr>
              <a:t>Atmosphere and symbolism in</a:t>
            </a:r>
            <a:r>
              <a:rPr lang="en-GB" altLang="en-US" sz="4400" b="1"/>
              <a:t> </a:t>
            </a:r>
            <a:r>
              <a:rPr lang="en-GB" altLang="en-US" sz="4400" b="1">
                <a:solidFill>
                  <a:srgbClr val="000099"/>
                </a:solidFill>
              </a:rPr>
              <a:t>poetry.</a:t>
            </a:r>
            <a:endParaRPr lang="en-GB" altLang="en-US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073F12D0-AA7D-DA67-2109-860F41942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19400"/>
            <a:ext cx="7924800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u="sng">
                <a:solidFill>
                  <a:srgbClr val="009900"/>
                </a:solidFill>
              </a:rPr>
              <a:t>LO’s:</a:t>
            </a: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By the end of this lesson students will... 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GB" altLang="en-US"/>
              <a:t> Understand what atmosphere and symbolism are.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GB" altLang="en-US"/>
              <a:t> Be able to apply this knowledge by analysing a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121B3726-0263-5B00-3486-86F1A2764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4400" b="1">
                <a:solidFill>
                  <a:srgbClr val="000099"/>
                </a:solidFill>
              </a:rPr>
              <a:t>Atmosphere and symbolism in</a:t>
            </a:r>
            <a:r>
              <a:rPr lang="en-GB" altLang="en-US" sz="4400" b="1"/>
              <a:t> </a:t>
            </a:r>
            <a:r>
              <a:rPr lang="en-GB" altLang="en-US" sz="4400" b="1">
                <a:solidFill>
                  <a:srgbClr val="000099"/>
                </a:solidFill>
              </a:rPr>
              <a:t>poetry.</a:t>
            </a:r>
            <a:endParaRPr lang="en-GB" altLang="en-US"/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24CFCCA9-3566-DC88-5944-EB330DC5F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19400"/>
            <a:ext cx="7924800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u="sng">
                <a:solidFill>
                  <a:srgbClr val="009900"/>
                </a:solidFill>
              </a:rPr>
              <a:t>LO’s:</a:t>
            </a: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By the end of this lesson students will... 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GB" altLang="en-US"/>
              <a:t> Understand what atmosphere and symbolism are.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GB" altLang="en-US"/>
              <a:t> Be able to apply this knowledge by analysing a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8CBCD8EC-900E-59D0-79FC-6798117A5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2289823-77DF-73F1-C2CB-910ADABA8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8600"/>
            <a:ext cx="8458200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GB" altLang="en-US" sz="3600">
                <a:solidFill>
                  <a:srgbClr val="000099"/>
                </a:solidFill>
              </a:rPr>
              <a:t>Describe the feelings that come to mind after reading these words:</a:t>
            </a:r>
            <a:endParaRPr lang="en-GB" altLang="en-US"/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7119D14F-73E8-4573-B9D9-FD565D364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>
                <a:latin typeface="Arial" panose="020B0604020202020204" pitchFamily="34" charset="0"/>
              </a:rPr>
              <a:t>Dreary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4AD294DE-C7D3-808F-1798-9B5B79ECE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195638"/>
            <a:ext cx="10191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200">
                <a:latin typeface="Arial Narrow" panose="020B0606020202030204" pitchFamily="34" charset="0"/>
              </a:rPr>
              <a:t>Bleak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E887757C-3BE3-2141-0764-22BA6AFBC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834063"/>
            <a:ext cx="1273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000">
                <a:latin typeface="Blackadder ITC" panose="04020505051007020D02" pitchFamily="82" charset="0"/>
              </a:rPr>
              <a:t>Ghost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3EA7FA02-C9CE-30D7-A985-B8728036A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256088"/>
            <a:ext cx="8810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400">
                <a:latin typeface="Vrinda" panose="020B0502040204020203" pitchFamily="34" charset="0"/>
              </a:rPr>
              <a:t>Lost</a:t>
            </a:r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id="{3CF6DB20-C6C2-7F05-A3A1-A90FD77DE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057400"/>
            <a:ext cx="1562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200">
                <a:latin typeface="Eras Demi ITC" panose="020B0805030504020804" pitchFamily="34" charset="0"/>
              </a:rPr>
              <a:t>Sorrow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id="{6A8FDB17-4D93-E4E5-63D3-D90BB38E3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5" y="2532063"/>
            <a:ext cx="1568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200">
                <a:latin typeface="Franklin Gothic Medium Cond" panose="020B0606030402020204" pitchFamily="34" charset="0"/>
              </a:rPr>
              <a:t>Darkness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07" name="Text Box 11">
            <a:extLst>
              <a:ext uri="{FF2B5EF4-FFF2-40B4-BE49-F238E27FC236}">
                <a16:creationId xmlns:a16="http://schemas.microsoft.com/office/drawing/2014/main" id="{47ABD01C-4CEA-FB82-FA2A-66AB78968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9436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>
                <a:latin typeface="Engravers MT" panose="02090707080505020304" pitchFamily="18" charset="0"/>
              </a:rPr>
              <a:t>Melancholy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F779D542-8F02-953A-60E6-46685117F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897313"/>
            <a:ext cx="1493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200">
                <a:latin typeface="Arial Black" panose="020B0A04020102020204" pitchFamily="34" charset="0"/>
              </a:rPr>
              <a:t>Grave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09" name="Text Box 13">
            <a:extLst>
              <a:ext uri="{FF2B5EF4-FFF2-40B4-BE49-F238E27FC236}">
                <a16:creationId xmlns:a16="http://schemas.microsoft.com/office/drawing/2014/main" id="{EFD41CD3-2E8E-CE85-4055-BB4273347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876800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3200" i="1">
                <a:latin typeface="Modern" pitchFamily="50"/>
              </a:rPr>
              <a:t>Stillness</a:t>
            </a:r>
            <a:endParaRPr lang="en-GB" altLang="en-US" sz="3200">
              <a:latin typeface="Arial Narrow" panose="020B0606020202030204" pitchFamily="34" charset="0"/>
            </a:endParaRP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AFD2BA79-C251-2AE2-AA7E-FDA8F9E57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02188"/>
            <a:ext cx="1214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000">
                <a:latin typeface="Garamond" panose="02020404030301010803" pitchFamily="18" charset="0"/>
              </a:rPr>
              <a:t>Stern</a:t>
            </a:r>
            <a:endParaRPr lang="en-GB" altLang="en-US" sz="4000">
              <a:latin typeface="Blackadder ITC" panose="04020505051007020D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utoUpdateAnimBg="0"/>
      <p:bldP spid="4102" grpId="0" autoUpdateAnimBg="0"/>
      <p:bldP spid="4103" grpId="0" autoUpdateAnimBg="0"/>
      <p:bldP spid="4104" grpId="0" autoUpdateAnimBg="0"/>
      <p:bldP spid="4105" grpId="0" autoUpdateAnimBg="0"/>
      <p:bldP spid="4106" grpId="0" autoUpdateAnimBg="0"/>
      <p:bldP spid="4107" grpId="0" autoUpdateAnimBg="0"/>
      <p:bldP spid="4109" grpId="0" autoUpdateAnimBg="0"/>
      <p:bldP spid="411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A5B211F-6076-F99B-EA69-D047A8C30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838200"/>
            <a:ext cx="8534400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GB" altLang="en-US" b="1"/>
              <a:t>All of these words are from a very famous poem. Make some guesses about the setting and atmosphere of the poem such as:</a:t>
            </a:r>
            <a:r>
              <a:rPr lang="en-GB" altLang="en-US"/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GB" altLang="en-US"/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en-GB" altLang="en-US"/>
              <a:t> </a:t>
            </a:r>
            <a:r>
              <a:rPr lang="en-GB" altLang="en-US" sz="2800"/>
              <a:t>What time of day is it?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en-GB" altLang="en-US" sz="2800"/>
              <a:t> What time of year?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en-GB" altLang="en-US" sz="2800"/>
              <a:t> How is the author feeling?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en-GB" altLang="en-US" sz="2800"/>
              <a:t> Is he alone or with other people?</a:t>
            </a:r>
            <a:br>
              <a:rPr lang="en-GB" altLang="en-US" sz="2800"/>
            </a:br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5160D14D-38E3-EA6C-F700-15F43CCF7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667000"/>
            <a:ext cx="7239000" cy="5984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>
                <a:hlinkClick r:id="rId3"/>
              </a:rPr>
              <a:t>http://www.ojai.net/swanson/theraven.htm</a:t>
            </a: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7017A5A-B425-69C5-B779-8754DE77D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33400"/>
            <a:ext cx="30035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4800" b="1" i="1">
                <a:latin typeface="Blackadder ITC" panose="04020505051007020D02" pitchFamily="82" charset="0"/>
              </a:rPr>
              <a:t>The Raven</a:t>
            </a:r>
            <a:r>
              <a:rPr lang="en-GB" altLang="en-US" sz="4000"/>
              <a:t> </a:t>
            </a:r>
          </a:p>
          <a:p>
            <a:pPr>
              <a:spcBef>
                <a:spcPct val="50000"/>
              </a:spcBef>
            </a:pPr>
            <a:r>
              <a:rPr lang="en-GB" altLang="en-US" sz="2800">
                <a:solidFill>
                  <a:srgbClr val="000099"/>
                </a:solidFill>
              </a:rPr>
              <a:t>by</a:t>
            </a:r>
            <a:r>
              <a:rPr lang="en-GB" altLang="en-US" sz="3600">
                <a:solidFill>
                  <a:srgbClr val="000099"/>
                </a:solidFill>
              </a:rPr>
              <a:t> </a:t>
            </a:r>
            <a:r>
              <a:rPr lang="en-GB" altLang="en-US" sz="2800">
                <a:solidFill>
                  <a:srgbClr val="000099"/>
                </a:solidFill>
              </a:rPr>
              <a:t>Edgar Allan Poe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21640328-2481-8A90-60ED-1909B4269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733800"/>
            <a:ext cx="268605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2" name="Group 12">
            <a:extLst>
              <a:ext uri="{FF2B5EF4-FFF2-40B4-BE49-F238E27FC236}">
                <a16:creationId xmlns:a16="http://schemas.microsoft.com/office/drawing/2014/main" id="{AC248979-89F4-DBAD-938C-4A68A9CA356B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57200"/>
            <a:ext cx="8001000" cy="5715000"/>
            <a:chOff x="336" y="288"/>
            <a:chExt cx="5040" cy="3600"/>
          </a:xfrm>
        </p:grpSpPr>
        <p:sp>
          <p:nvSpPr>
            <p:cNvPr id="10245" name="Rectangle 5">
              <a:extLst>
                <a:ext uri="{FF2B5EF4-FFF2-40B4-BE49-F238E27FC236}">
                  <a16:creationId xmlns:a16="http://schemas.microsoft.com/office/drawing/2014/main" id="{DDA09B5B-D0D1-323E-A0A1-C7F189129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88"/>
              <a:ext cx="5040" cy="3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246" name="Line 6">
              <a:extLst>
                <a:ext uri="{FF2B5EF4-FFF2-40B4-BE49-F238E27FC236}">
                  <a16:creationId xmlns:a16="http://schemas.microsoft.com/office/drawing/2014/main" id="{A5B2692F-F82C-6CA0-CD80-F39A33D3D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88"/>
              <a:ext cx="0" cy="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247" name="Line 7">
              <a:extLst>
                <a:ext uri="{FF2B5EF4-FFF2-40B4-BE49-F238E27FC236}">
                  <a16:creationId xmlns:a16="http://schemas.microsoft.com/office/drawing/2014/main" id="{9BC4ED22-B62E-BB47-793F-8E9B71C54D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72"/>
              <a:ext cx="50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248" name="Text Box 8">
              <a:extLst>
                <a:ext uri="{FF2B5EF4-FFF2-40B4-BE49-F238E27FC236}">
                  <a16:creationId xmlns:a16="http://schemas.microsoft.com/office/drawing/2014/main" id="{C053BDC8-0499-9529-78C7-4329F1FA6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36"/>
              <a:ext cx="24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/>
                <a:t>Line:</a:t>
              </a:r>
            </a:p>
          </p:txBody>
        </p:sp>
        <p:sp>
          <p:nvSpPr>
            <p:cNvPr id="10249" name="Text Box 9">
              <a:extLst>
                <a:ext uri="{FF2B5EF4-FFF2-40B4-BE49-F238E27FC236}">
                  <a16:creationId xmlns:a16="http://schemas.microsoft.com/office/drawing/2014/main" id="{70A7164D-1D20-962E-A095-BC8A6313A4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336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/>
                <a:t>Technique:</a:t>
              </a:r>
            </a:p>
          </p:txBody>
        </p:sp>
        <p:sp>
          <p:nvSpPr>
            <p:cNvPr id="10250" name="Line 10">
              <a:extLst>
                <a:ext uri="{FF2B5EF4-FFF2-40B4-BE49-F238E27FC236}">
                  <a16:creationId xmlns:a16="http://schemas.microsoft.com/office/drawing/2014/main" id="{B4A8E121-82D6-4715-FF91-5310DF1E3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88"/>
              <a:ext cx="0" cy="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251" name="Text Box 11">
              <a:extLst>
                <a:ext uri="{FF2B5EF4-FFF2-40B4-BE49-F238E27FC236}">
                  <a16:creationId xmlns:a16="http://schemas.microsoft.com/office/drawing/2014/main" id="{95101690-C191-DF3D-713A-2E7843329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36"/>
              <a:ext cx="15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/>
                <a:t>Effect: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B7E0AF3E-3677-66CA-4CE7-AA9E08AB3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81000"/>
            <a:ext cx="64960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GB" altLang="en-US" sz="2800"/>
              <a:t>What might have happened to the character before the events of the poem happen?</a:t>
            </a:r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ACC957B-20E8-D100-04BE-B26B168EA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"/>
            <a:ext cx="77724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en-GB" altLang="en-US" sz="2800"/>
              <a:t>Why does Edgar Allan Poe use a raven instead of another bird as the major symbol of this poem?</a:t>
            </a:r>
            <a:endParaRPr lang="en-GB" altLang="en-US"/>
          </a:p>
        </p:txBody>
      </p:sp>
      <p:pic>
        <p:nvPicPr>
          <p:cNvPr id="7171" name="Picture 3">
            <a:extLst>
              <a:ext uri="{FF2B5EF4-FFF2-40B4-BE49-F238E27FC236}">
                <a16:creationId xmlns:a16="http://schemas.microsoft.com/office/drawing/2014/main" id="{78D7D1EA-FD66-A41D-0B1A-6800D81A0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371600"/>
            <a:ext cx="1833563" cy="24526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Text Box 4">
            <a:extLst>
              <a:ext uri="{FF2B5EF4-FFF2-40B4-BE49-F238E27FC236}">
                <a16:creationId xmlns:a16="http://schemas.microsoft.com/office/drawing/2014/main" id="{89C72092-2757-2516-C257-A9B1F3954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434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 b="1">
                <a:solidFill>
                  <a:srgbClr val="000099"/>
                </a:solidFill>
              </a:rPr>
              <a:t>Why not...?</a:t>
            </a:r>
            <a:endParaRPr lang="en-GB" altLang="en-US"/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364FBC23-BEF2-8A99-14B6-63B888AE6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181600"/>
            <a:ext cx="142875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>
            <a:extLst>
              <a:ext uri="{FF2B5EF4-FFF2-40B4-BE49-F238E27FC236}">
                <a16:creationId xmlns:a16="http://schemas.microsoft.com/office/drawing/2014/main" id="{8E1CF99D-7056-64F9-0224-878880EBA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181600"/>
            <a:ext cx="142875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663959EE-EE39-71AF-D70F-009D3273B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181600"/>
            <a:ext cx="14478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>
            <a:extLst>
              <a:ext uri="{FF2B5EF4-FFF2-40B4-BE49-F238E27FC236}">
                <a16:creationId xmlns:a16="http://schemas.microsoft.com/office/drawing/2014/main" id="{1D0BF08A-FC75-582D-8C93-F10416F5B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181600"/>
            <a:ext cx="142875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>
            <a:extLst>
              <a:ext uri="{FF2B5EF4-FFF2-40B4-BE49-F238E27FC236}">
                <a16:creationId xmlns:a16="http://schemas.microsoft.com/office/drawing/2014/main" id="{0233BC45-EFEB-6A21-5176-AC4730841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81600"/>
            <a:ext cx="12192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>
            <a:extLst>
              <a:ext uri="{FF2B5EF4-FFF2-40B4-BE49-F238E27FC236}">
                <a16:creationId xmlns:a16="http://schemas.microsoft.com/office/drawing/2014/main" id="{AFF97C3E-23F7-4DCC-DEFA-FE9697204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590800"/>
            <a:ext cx="3962400" cy="1828800"/>
          </a:xfrm>
          <a:prstGeom prst="ellips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>
                <a:solidFill>
                  <a:srgbClr val="000099"/>
                </a:solidFill>
                <a:latin typeface="Comic Sans MS" panose="030F0702030302020204" pitchFamily="66" charset="0"/>
              </a:rPr>
              <a:t> What might we associate </a:t>
            </a:r>
          </a:p>
          <a:p>
            <a:pPr algn="ctr"/>
            <a:r>
              <a:rPr lang="en-GB" altLang="en-US">
                <a:solidFill>
                  <a:srgbClr val="000099"/>
                </a:solidFill>
                <a:latin typeface="Comic Sans MS" panose="030F0702030302020204" pitchFamily="66" charset="0"/>
              </a:rPr>
              <a:t>with ravens?</a:t>
            </a:r>
            <a:endParaRPr lang="en-GB" altLang="en-US"/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CD6CC103-BD98-8ACB-E040-73BA0D0C4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08088" cy="161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2D97CD69-9F7F-0D4E-92A4-99DCFD127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77089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So…</a:t>
            </a:r>
          </a:p>
          <a:p>
            <a:r>
              <a:rPr lang="en-GB" altLang="en-US"/>
              <a:t>We could say that Edgar Allan Poe sets the scene and creates </a:t>
            </a:r>
          </a:p>
          <a:p>
            <a:r>
              <a:rPr lang="en-GB" altLang="en-US"/>
              <a:t>an atmosphere by...</a:t>
            </a:r>
          </a:p>
          <a:p>
            <a:endParaRPr lang="en-GB" altLang="en-US"/>
          </a:p>
          <a:p>
            <a:endParaRPr lang="en-GB" altLang="en-US"/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64F48B6D-72CD-0745-B0DF-1F64C8F50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5052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Also he uses the raven to symbolise…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312</Words>
  <Application>Microsoft Office PowerPoint</Application>
  <PresentationFormat>On-screen Show (4:3)</PresentationFormat>
  <Paragraphs>59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Times New Roman</vt:lpstr>
      <vt:lpstr>Arial</vt:lpstr>
      <vt:lpstr>Arial Narrow</vt:lpstr>
      <vt:lpstr>Blackadder ITC</vt:lpstr>
      <vt:lpstr>Vrinda</vt:lpstr>
      <vt:lpstr>Eras Demi ITC</vt:lpstr>
      <vt:lpstr>Franklin Gothic Medium Cond</vt:lpstr>
      <vt:lpstr>Engravers MT</vt:lpstr>
      <vt:lpstr>Arial Black</vt:lpstr>
      <vt:lpstr>Modern</vt:lpstr>
      <vt:lpstr>Garamond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mob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Raven</dc:title>
  <dc:subject>The Raven</dc:subject>
  <dc:creator>anna</dc:creator>
  <cp:keywords>The Raven</cp:keywords>
  <dc:description>The Raven</dc:description>
  <cp:lastModifiedBy>Nayan GRIFFITHS</cp:lastModifiedBy>
  <cp:revision>7</cp:revision>
  <dcterms:created xsi:type="dcterms:W3CDTF">2006-10-30T16:33:15Z</dcterms:created>
  <dcterms:modified xsi:type="dcterms:W3CDTF">2023-03-21T15:31:25Z</dcterms:modified>
  <cp:category>The Raven</cp:category>
</cp:coreProperties>
</file>