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B5D52B0-6369-53CE-F5DF-3D13EC45689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7A30FA2-1636-0EFE-0946-BE7EF5CA347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en-GB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23CF84F6-8570-ED66-369A-D56C3E18DF5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GB" alt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171A7242-1B35-8A39-4971-D8A99E096B2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2C38843F-2190-447A-B23A-4BE6ADE32A6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0DFFB9B-D1EA-E4BF-F7BA-EB2D284D54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197BBA6-887E-8094-4FBE-4686F73F44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397B367-C3FB-F90A-3891-3E1AEC1B1CC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5F6AF24B-04D1-C458-2653-6CA1BF4B038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99F15B6A-97CC-DE14-0496-36E73ABD160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5D331F2E-1D1D-D05E-E42C-D2C4FD7B2F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64093D-FF9D-45A0-BBCE-AD60765B859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CB1E649-E9AC-281A-57DF-E25332257C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499C1D-814A-4567-9DA6-4FE149827C6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2B44C4DC-0573-1657-14C2-E9D4A46B8F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29ABAE4-9486-32BF-77ED-E3B9931B45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9E8C470-2A27-A7E4-4E9C-899CA3D628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9C3E5F-5AF5-4D7B-A124-E1C1EE4BB5C5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B846C760-36F9-8693-888C-1CD00F20E8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7691E50-1EF0-FF49-02F6-76307EDD2C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C535B0-CC3E-3E45-8B8B-EFC20D5B8E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7EB6B9-35FC-482F-B55C-4978CCD2223B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488AB989-8F2E-A8EE-4594-33A552041D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9ED6A93-02F5-9765-2333-99D196B43A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FE5DAA4-9B2A-1287-C36E-D707E765BB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5158-4C98-4F4C-B02E-FDC94816345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6E825D57-A0EB-A189-F98B-4B98371177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6760310-8106-841B-03B4-73249CB1A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DDE4A0-2EAE-25F9-6C12-47DB51B2AD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E395B5-E126-4BD6-85D8-019AA8B2E26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38C27212-6C25-F874-C77E-D395675243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08244ED-A9C3-961A-846A-95AAE57CB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11E53FB-5FBE-60F7-AB14-E84C7B8D7A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6B872A-9955-418F-A370-6C0A0F072B8D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4FAC8D0C-FD47-C231-7A06-DC039384C3F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A563F66-40F2-1D82-81AB-25BCAEE83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9116DF-0332-93A1-AD00-988B34D2B1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DDD56A-AD8B-4523-B3C7-E8BA7E365E2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7B07DB21-6EB0-92C9-460C-692479140C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113EF60-957E-E99D-F1FF-5E8686E8F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6B15E89-3DD1-850E-17AA-6016BC7170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87AEE3-C5F3-4A0C-A964-D137A86437F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8307964-2547-4495-FAC7-42C038AC10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16ED74C-3A21-289A-65EF-F11722A0C1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BEC5CF3-880D-E390-AC33-500E9DB96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94993C-736A-41EE-AEFB-2D3CC4BACD24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E8D599FE-8761-8551-5350-417686F9E7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BF3CECD-2863-91DF-4689-B3D4E13119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1048DB8-583F-626E-707B-AF04B6CB2F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D39D37-072B-4D6B-99AE-1D2586409A8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98A9D5B-D64C-A489-5BC5-62167C170C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BCCA20D9-D0ED-2379-0B3F-0D9A7A7F8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2FE9CB9-9488-5F67-E78A-4DAA97316F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1D001E-E8B9-4687-8293-6C5109C8DBAD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1FD8719E-6C99-C49B-8AEA-470348F379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A962CBE-3876-25D9-568D-F5965604F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01176270-FF9A-6647-1B36-81954D5F558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68AF4697-4577-0B27-DEB8-125DFF424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>
                <a:gd name="T0" fmla="*/ 3862 w 3863"/>
                <a:gd name="T1" fmla="*/ 3418 h 3889"/>
                <a:gd name="T2" fmla="*/ 457 w 3863"/>
                <a:gd name="T3" fmla="*/ 0 h 3889"/>
                <a:gd name="T4" fmla="*/ 0 w 3863"/>
                <a:gd name="T5" fmla="*/ 0 h 3889"/>
                <a:gd name="T6" fmla="*/ 0 w 3863"/>
                <a:gd name="T7" fmla="*/ 481 h 3889"/>
                <a:gd name="T8" fmla="*/ 3394 w 3863"/>
                <a:gd name="T9" fmla="*/ 3888 h 3889"/>
                <a:gd name="T10" fmla="*/ 3862 w 3863"/>
                <a:gd name="T11" fmla="*/ 3418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B5E901C3-B61E-85D5-9538-FB0874711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>
                <a:gd name="T0" fmla="*/ 370 w 3394"/>
                <a:gd name="T1" fmla="*/ 0 h 3223"/>
                <a:gd name="T2" fmla="*/ 3393 w 3394"/>
                <a:gd name="T3" fmla="*/ 3036 h 3223"/>
                <a:gd name="T4" fmla="*/ 3208 w 3394"/>
                <a:gd name="T5" fmla="*/ 3222 h 3223"/>
                <a:gd name="T6" fmla="*/ 0 w 3394"/>
                <a:gd name="T7" fmla="*/ 0 h 3223"/>
                <a:gd name="T8" fmla="*/ 370 w 3394"/>
                <a:gd name="T9" fmla="*/ 0 h 3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1" name="Freeform 5">
              <a:extLst>
                <a:ext uri="{FF2B5EF4-FFF2-40B4-BE49-F238E27FC236}">
                  <a16:creationId xmlns:a16="http://schemas.microsoft.com/office/drawing/2014/main" id="{7A69BC8C-096B-94EA-40EC-7FEFBF2F7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>
                <a:gd name="T0" fmla="*/ 630 w 2859"/>
                <a:gd name="T1" fmla="*/ 0 h 2556"/>
                <a:gd name="T2" fmla="*/ 2858 w 2859"/>
                <a:gd name="T3" fmla="*/ 2238 h 2556"/>
                <a:gd name="T4" fmla="*/ 2543 w 2859"/>
                <a:gd name="T5" fmla="*/ 2555 h 2556"/>
                <a:gd name="T6" fmla="*/ 0 w 2859"/>
                <a:gd name="T7" fmla="*/ 0 h 2556"/>
                <a:gd name="T8" fmla="*/ 630 w 2859"/>
                <a:gd name="T9" fmla="*/ 0 h 2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2" name="Freeform 6">
              <a:extLst>
                <a:ext uri="{FF2B5EF4-FFF2-40B4-BE49-F238E27FC236}">
                  <a16:creationId xmlns:a16="http://schemas.microsoft.com/office/drawing/2014/main" id="{DC781120-BA30-9514-839D-3C276F754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>
                <a:gd name="T0" fmla="*/ 0 w 2286"/>
                <a:gd name="T1" fmla="*/ 0 h 2121"/>
                <a:gd name="T2" fmla="*/ 2111 w 2286"/>
                <a:gd name="T3" fmla="*/ 2120 h 2121"/>
                <a:gd name="T4" fmla="*/ 2285 w 2286"/>
                <a:gd name="T5" fmla="*/ 1945 h 2121"/>
                <a:gd name="T6" fmla="*/ 348 w 2286"/>
                <a:gd name="T7" fmla="*/ 0 h 2121"/>
                <a:gd name="T8" fmla="*/ 0 w 2286"/>
                <a:gd name="T9" fmla="*/ 0 h 2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03" name="Rectangle 7">
            <a:extLst>
              <a:ext uri="{FF2B5EF4-FFF2-40B4-BE49-F238E27FC236}">
                <a16:creationId xmlns:a16="http://schemas.microsoft.com/office/drawing/2014/main" id="{292ADEAD-6102-F7B3-3729-07E2C778CF9D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F8ACDAB6-A818-436F-7699-9EB33559AA3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D2E77B2C-910B-456D-65FE-E57C941DA6E0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020415B8-96CD-B78C-0D5A-831DBA9E69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2A678AC0-C57D-2738-2856-6B1ED5D56D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3886E8-E27F-420B-8665-9DA103F3EB6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7025-6938-B856-3B1E-72BDCA64B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528986-2F18-3629-DE3E-BE995CDA1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E90A7-DBFB-79AB-54B9-219D24581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03D83-AF59-C821-B0EB-1A2F16B37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61D2C-68A5-85DB-DEF1-A7010044E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68878-01D4-4F31-8851-DA75AAD2DD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363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EFC947-366C-723C-C1E4-4C836AA0D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43525F-00E5-EDB3-ED5F-60195BA44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158B5-FBBB-38B9-5347-83106604E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35EE6-0424-686E-41E8-1474D4206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1544E-A172-418A-649D-9782FB323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1A635-2598-4FDA-80BE-B9C52BC925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2541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72072-B1CD-EDBC-B6D1-AA9F01E3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D8ACEE6D-AA00-FED0-11B9-D781037D6A9B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30DB4-5558-E86C-72BF-2C3919778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AFA8CC-8B84-B31A-7D3D-6F02D96EE1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28B058-8F36-78D3-0606-11280C60F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A7E6D2-01BA-1C13-53C4-D0A02150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6AD4C1F-A6BA-4560-A016-42BCC88011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867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B1061-9CAB-5720-80B8-B55F10870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0AD19-81F0-7383-3729-51BDC977A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E1BDB-64A2-07AC-9053-550CE119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4CF72-64BC-DD58-9703-62346C2FB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CB819-2043-09DE-EC84-72E5D75B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70CB6-E010-4449-808A-3673874D63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1201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2D5DC-418B-5CB2-D229-E7A90A223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E52EE-4B7B-B58B-1DD5-F80941302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EF83B-CF35-0D7B-1E04-A96860B9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ECF35-A81F-6B62-CC4E-894566AB3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A53DB-CA50-FD99-ABBF-B19104FBA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96ADF-9A02-4A11-9DF9-F84DF4DC33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6AEB9-A16D-F785-02A8-92177F19D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9E96A-A27F-54E6-51EA-70369DE4A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B75A55-8BF6-7B49-F6B3-E63CF575C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F6808-2A2D-1E2F-A695-FA0817AE8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72B26-29BE-8651-2AAD-09ABD006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5FA0A-D25C-2CBD-8B2B-D37A5216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82E1B-A4DE-4A51-A5D0-63005792F8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6898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50C7-3B0C-10E9-7A7A-9EC1B7AB4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F8FFB-B818-28B9-E1B8-9A7C6084C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CEF913-C792-9A34-1DB3-F40C5CE1D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3FBE1-B61C-42DC-733F-5D755A2EE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B1F5A4-1953-7023-38C6-9ACF71FE5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EC8AAA-9B19-B99A-1895-3C0BE8C7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0B1ACD-72A7-48F8-9E03-C73C6093E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0988D8-49DF-C221-347A-B4EE4E79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868E4-C0E6-4FDC-A72E-4528C99EA3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819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6733-E059-0C90-4BFF-F38AF6707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BCD641-D28B-7AFE-593D-6FA51DA46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27B15F-D30E-D8ED-CBF2-A6F1AAE72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F63E21-3594-DA6A-739C-B4AA1887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3BB92-FF95-4B43-8021-A0BD85D4FD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589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3E7470-308E-B789-B559-E03365990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BEBD77-35F2-1E71-6AE1-F30E5792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58C27-88A3-1CA1-2A4B-BC5D31D15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5B0EA-ECC5-4E85-9404-8D2D43202F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771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D0CB-A682-AB18-415A-1846B4FA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411D3-6483-F1F0-E456-772735D9A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ADA0A-A57D-4CB3-A2F7-0164ABD64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2BC67-3166-49D0-5F1C-14ED932BD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807C4-D2D6-F483-509D-F6657B387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F0760-AA1E-5F01-4CB5-D0F9A87D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DED2E-DE4E-4449-B585-C8599F0520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996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ED90C-3C20-1715-9899-A5CB74143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C94304-AEA1-BFFB-3F51-2C9660D407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593FC-5865-F930-19A7-D4E2E5C13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4BAE7-F143-8027-FAC3-BCA64592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083BA-0ED0-68FE-41EA-378F1BBE9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DFB203-FB47-145E-1213-39F533709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4D3CF-C719-4AF7-BA68-A0A88F7668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83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BD192FFD-5AB5-2706-87EE-388F388BAC8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3075" name="Freeform 3">
              <a:extLst>
                <a:ext uri="{FF2B5EF4-FFF2-40B4-BE49-F238E27FC236}">
                  <a16:creationId xmlns:a16="http://schemas.microsoft.com/office/drawing/2014/main" id="{E4DA7C90-BCA8-85AB-65BD-FEE3B0EAB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>
                <a:gd name="T0" fmla="*/ 3862 w 3863"/>
                <a:gd name="T1" fmla="*/ 3418 h 3889"/>
                <a:gd name="T2" fmla="*/ 457 w 3863"/>
                <a:gd name="T3" fmla="*/ 0 h 3889"/>
                <a:gd name="T4" fmla="*/ 0 w 3863"/>
                <a:gd name="T5" fmla="*/ 0 h 3889"/>
                <a:gd name="T6" fmla="*/ 0 w 3863"/>
                <a:gd name="T7" fmla="*/ 481 h 3889"/>
                <a:gd name="T8" fmla="*/ 3394 w 3863"/>
                <a:gd name="T9" fmla="*/ 3888 h 3889"/>
                <a:gd name="T10" fmla="*/ 3862 w 3863"/>
                <a:gd name="T11" fmla="*/ 3418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6" name="Freeform 4">
              <a:extLst>
                <a:ext uri="{FF2B5EF4-FFF2-40B4-BE49-F238E27FC236}">
                  <a16:creationId xmlns:a16="http://schemas.microsoft.com/office/drawing/2014/main" id="{4AF2D449-52F9-B1C3-5F3D-72FE9A5EE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>
                <a:gd name="T0" fmla="*/ 370 w 3394"/>
                <a:gd name="T1" fmla="*/ 0 h 3223"/>
                <a:gd name="T2" fmla="*/ 3393 w 3394"/>
                <a:gd name="T3" fmla="*/ 3036 h 3223"/>
                <a:gd name="T4" fmla="*/ 3208 w 3394"/>
                <a:gd name="T5" fmla="*/ 3222 h 3223"/>
                <a:gd name="T6" fmla="*/ 0 w 3394"/>
                <a:gd name="T7" fmla="*/ 0 h 3223"/>
                <a:gd name="T8" fmla="*/ 370 w 3394"/>
                <a:gd name="T9" fmla="*/ 0 h 3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7" name="Freeform 5">
              <a:extLst>
                <a:ext uri="{FF2B5EF4-FFF2-40B4-BE49-F238E27FC236}">
                  <a16:creationId xmlns:a16="http://schemas.microsoft.com/office/drawing/2014/main" id="{141C4D5B-3E38-09A2-446C-8063913B7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>
                <a:gd name="T0" fmla="*/ 630 w 2859"/>
                <a:gd name="T1" fmla="*/ 0 h 2556"/>
                <a:gd name="T2" fmla="*/ 2858 w 2859"/>
                <a:gd name="T3" fmla="*/ 2238 h 2556"/>
                <a:gd name="T4" fmla="*/ 2543 w 2859"/>
                <a:gd name="T5" fmla="*/ 2555 h 2556"/>
                <a:gd name="T6" fmla="*/ 0 w 2859"/>
                <a:gd name="T7" fmla="*/ 0 h 2556"/>
                <a:gd name="T8" fmla="*/ 630 w 2859"/>
                <a:gd name="T9" fmla="*/ 0 h 2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78" name="Freeform 6">
              <a:extLst>
                <a:ext uri="{FF2B5EF4-FFF2-40B4-BE49-F238E27FC236}">
                  <a16:creationId xmlns:a16="http://schemas.microsoft.com/office/drawing/2014/main" id="{5169C49C-7690-0E3B-BF35-153539749E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>
                <a:gd name="T0" fmla="*/ 0 w 2286"/>
                <a:gd name="T1" fmla="*/ 0 h 2121"/>
                <a:gd name="T2" fmla="*/ 2111 w 2286"/>
                <a:gd name="T3" fmla="*/ 2120 h 2121"/>
                <a:gd name="T4" fmla="*/ 2285 w 2286"/>
                <a:gd name="T5" fmla="*/ 1945 h 2121"/>
                <a:gd name="T6" fmla="*/ 348 w 2286"/>
                <a:gd name="T7" fmla="*/ 0 h 2121"/>
                <a:gd name="T8" fmla="*/ 0 w 2286"/>
                <a:gd name="T9" fmla="*/ 0 h 2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79" name="Rectangle 7">
            <a:extLst>
              <a:ext uri="{FF2B5EF4-FFF2-40B4-BE49-F238E27FC236}">
                <a16:creationId xmlns:a16="http://schemas.microsoft.com/office/drawing/2014/main" id="{8EA143DE-DDB8-8BAD-341D-1F28257B4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4A1E0EC7-A218-15AD-245B-E1B58EC9EA8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1D7DCA2F-3858-39DD-53A7-73664845E8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CD672874-6C1F-C26C-9978-3634654C96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A35F75FC-3531-49A1-BE30-8D3535CA0507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88543AB1-03AE-A7D6-6E7E-D0526F298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4032E88-8457-76A7-E663-79435BB60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>
                <a:latin typeface="TRADITIONAL MARXISM AND "/>
              </a:rPr>
              <a:t>Traditional Marxism and crime and deviance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C90E784-58B1-C60A-E00A-53E8085A521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3600" b="1">
                <a:solidFill>
                  <a:schemeClr val="tx2"/>
                </a:solidFill>
              </a:rPr>
              <a:t>Crime is a product of </a:t>
            </a:r>
            <a:r>
              <a:rPr lang="en-GB" altLang="en-US" sz="3600" b="1">
                <a:solidFill>
                  <a:srgbClr val="FF0000"/>
                </a:solidFill>
              </a:rPr>
              <a:t>poverty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3600" b="1">
              <a:solidFill>
                <a:srgbClr val="FF0000"/>
              </a:solidFill>
            </a:endParaRPr>
          </a:p>
          <a:p>
            <a:r>
              <a:rPr lang="en-GB" altLang="en-US" sz="3600" b="1">
                <a:solidFill>
                  <a:schemeClr val="tx2"/>
                </a:solidFill>
              </a:rPr>
              <a:t>Crime is brought about by </a:t>
            </a:r>
            <a:r>
              <a:rPr lang="en-GB" altLang="en-US" sz="3600" b="1">
                <a:solidFill>
                  <a:srgbClr val="FF0000"/>
                </a:solidFill>
              </a:rPr>
              <a:t>capitalism</a:t>
            </a: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B3291B47-83F1-5FED-C3D8-14B93F89A35C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003425"/>
            <a:ext cx="3810000" cy="3730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AEBB4EC-7E47-9E38-F7F8-86D4C48A3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CRITICISMS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0B2C088-D6BC-CFE9-77A0-51FCC55F82AD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On the one hand it suggests that working-class people are simply </a:t>
            </a:r>
            <a:r>
              <a:rPr lang="en-GB" altLang="en-US" sz="2400" b="1">
                <a:solidFill>
                  <a:srgbClr val="FF0000"/>
                </a:solidFill>
              </a:rPr>
              <a:t>innocent </a:t>
            </a:r>
            <a:r>
              <a:rPr lang="en-GB" altLang="en-US" sz="2400" b="1">
                <a:solidFill>
                  <a:schemeClr val="tx2"/>
                </a:solidFill>
              </a:rPr>
              <a:t>people who are picked on by the police 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On the other hand it suggests that working class people who engage in crime are really engaged in </a:t>
            </a:r>
            <a:r>
              <a:rPr lang="en-GB" altLang="en-US" sz="2400" b="1">
                <a:solidFill>
                  <a:srgbClr val="FF0000"/>
                </a:solidFill>
              </a:rPr>
              <a:t>political</a:t>
            </a:r>
            <a:r>
              <a:rPr lang="en-GB" altLang="en-US" sz="2400" b="1">
                <a:solidFill>
                  <a:schemeClr val="tx2"/>
                </a:solidFill>
              </a:rPr>
              <a:t> </a:t>
            </a:r>
            <a:r>
              <a:rPr lang="en-GB" altLang="en-US" sz="2400" b="1">
                <a:solidFill>
                  <a:srgbClr val="FF0000"/>
                </a:solidFill>
              </a:rPr>
              <a:t>action </a:t>
            </a:r>
            <a:r>
              <a:rPr lang="en-GB" altLang="en-US" sz="2400" b="1">
                <a:solidFill>
                  <a:schemeClr val="tx2"/>
                </a:solidFill>
              </a:rPr>
              <a:t>by opposing the capitalist system</a:t>
            </a:r>
          </a:p>
        </p:txBody>
      </p:sp>
      <p:pic>
        <p:nvPicPr>
          <p:cNvPr id="11270" name="Picture 6">
            <a:extLst>
              <a:ext uri="{FF2B5EF4-FFF2-40B4-BE49-F238E27FC236}">
                <a16:creationId xmlns:a16="http://schemas.microsoft.com/office/drawing/2014/main" id="{82262932-D870-D421-A5B6-83D5105748F7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719263"/>
            <a:ext cx="3810000" cy="429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>
            <a:extLst>
              <a:ext uri="{FF2B5EF4-FFF2-40B4-BE49-F238E27FC236}">
                <a16:creationId xmlns:a16="http://schemas.microsoft.com/office/drawing/2014/main" id="{FEF959C6-5B0C-916F-46C2-0E88ACB51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2D97889-588C-7ABC-E3E4-73B454477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MANIPULATION OF VALUES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B49F2FC-BCD1-1C9C-D50A-6E1C7CDE19A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GB" altLang="en-US" sz="2800" b="1">
                <a:solidFill>
                  <a:srgbClr val="FF0000"/>
                </a:solidFill>
              </a:rPr>
              <a:t>Manipulation</a:t>
            </a:r>
            <a:r>
              <a:rPr lang="en-GB" altLang="en-US" sz="2800" b="1">
                <a:solidFill>
                  <a:schemeClr val="tx2"/>
                </a:solidFill>
              </a:rPr>
              <a:t> of the </a:t>
            </a:r>
            <a:r>
              <a:rPr lang="en-GB" altLang="en-US" sz="2800" b="1">
                <a:solidFill>
                  <a:srgbClr val="FF0000"/>
                </a:solidFill>
              </a:rPr>
              <a:t>basic values</a:t>
            </a:r>
            <a:r>
              <a:rPr lang="en-GB" altLang="en-US" sz="2800" b="1">
                <a:solidFill>
                  <a:schemeClr val="tx2"/>
                </a:solidFill>
              </a:rPr>
              <a:t> and morality of a society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GB" altLang="en-US" sz="2800" b="1">
                <a:solidFill>
                  <a:schemeClr val="tx2"/>
                </a:solidFill>
              </a:rPr>
              <a:t>Society is </a:t>
            </a:r>
            <a:r>
              <a:rPr lang="en-GB" altLang="en-US" sz="2800" b="1">
                <a:solidFill>
                  <a:srgbClr val="FF0000"/>
                </a:solidFill>
              </a:rPr>
              <a:t>dominated</a:t>
            </a:r>
            <a:r>
              <a:rPr lang="en-GB" altLang="en-US" sz="2800" b="1">
                <a:solidFill>
                  <a:schemeClr val="tx2"/>
                </a:solidFill>
              </a:rPr>
              <a:t> and controlled by those at the helm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GB" altLang="en-US" sz="2800" b="1">
                <a:solidFill>
                  <a:schemeClr val="tx2"/>
                </a:solidFill>
              </a:rPr>
              <a:t>Control is maintained via the </a:t>
            </a:r>
            <a:r>
              <a:rPr lang="en-GB" altLang="en-US" sz="2800" b="1">
                <a:solidFill>
                  <a:srgbClr val="FF0000"/>
                </a:solidFill>
              </a:rPr>
              <a:t>socialisation process </a:t>
            </a:r>
            <a:r>
              <a:rPr lang="en-GB" altLang="en-US" sz="2800" b="1">
                <a:solidFill>
                  <a:schemeClr val="tx2"/>
                </a:solidFill>
              </a:rPr>
              <a:t>and </a:t>
            </a:r>
            <a:r>
              <a:rPr lang="en-GB" altLang="en-US" sz="2800" b="1">
                <a:solidFill>
                  <a:srgbClr val="FF0000"/>
                </a:solidFill>
              </a:rPr>
              <a:t>threat</a:t>
            </a:r>
          </a:p>
        </p:txBody>
      </p:sp>
      <p:pic>
        <p:nvPicPr>
          <p:cNvPr id="5129" name="Picture 9">
            <a:extLst>
              <a:ext uri="{FF2B5EF4-FFF2-40B4-BE49-F238E27FC236}">
                <a16:creationId xmlns:a16="http://schemas.microsoft.com/office/drawing/2014/main" id="{59264A60-C3E4-EA92-C7A7-499542D5E44D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349500"/>
            <a:ext cx="4102100" cy="32940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EE48DA5-7323-284D-60E8-757B8BEDC6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MANIPULATION OF VALUES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546AE5-7260-136C-868C-C28124CD18A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800">
                <a:solidFill>
                  <a:schemeClr val="tx2"/>
                </a:solidFill>
              </a:rPr>
              <a:t>VALUES OF FREEDOM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>
              <a:solidFill>
                <a:schemeClr val="tx2"/>
              </a:solidFill>
            </a:endParaRPr>
          </a:p>
          <a:p>
            <a:r>
              <a:rPr lang="en-GB" altLang="en-US" sz="2800">
                <a:solidFill>
                  <a:schemeClr val="tx2"/>
                </a:solidFill>
              </a:rPr>
              <a:t>SELF-INTEREST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>
              <a:solidFill>
                <a:schemeClr val="tx2"/>
              </a:solidFill>
            </a:endParaRPr>
          </a:p>
          <a:p>
            <a:r>
              <a:rPr lang="en-GB" altLang="en-US" sz="2800">
                <a:solidFill>
                  <a:schemeClr val="tx2"/>
                </a:solidFill>
              </a:rPr>
              <a:t>COMPETITION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>
              <a:solidFill>
                <a:schemeClr val="tx2"/>
              </a:solidFill>
            </a:endParaRPr>
          </a:p>
        </p:txBody>
      </p:sp>
      <p:pic>
        <p:nvPicPr>
          <p:cNvPr id="1035" name="Picture 11">
            <a:extLst>
              <a:ext uri="{FF2B5EF4-FFF2-40B4-BE49-F238E27FC236}">
                <a16:creationId xmlns:a16="http://schemas.microsoft.com/office/drawing/2014/main" id="{B2E97921-640B-46E5-31B4-F9D8477EEE79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628775"/>
            <a:ext cx="3205162" cy="4311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D8B81ED-8890-AC53-E87A-427690F5A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LAW CREATION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13127669-FBA9-7C21-D4A8-39A6C21C3C6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Functionalists</a:t>
            </a:r>
            <a:r>
              <a:rPr lang="en-GB" altLang="en-US" sz="2400" b="1">
                <a:solidFill>
                  <a:schemeClr val="tx2"/>
                </a:solidFill>
              </a:rPr>
              <a:t>:  law reflects the will of the people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Marxists</a:t>
            </a:r>
            <a:r>
              <a:rPr lang="en-GB" altLang="en-US" sz="2400" b="1">
                <a:solidFill>
                  <a:schemeClr val="tx2"/>
                </a:solidFill>
              </a:rPr>
              <a:t>:  law is a reflection of the will of the powerful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As </a:t>
            </a:r>
            <a:r>
              <a:rPr lang="en-GB" altLang="en-US" sz="2400" b="1">
                <a:solidFill>
                  <a:srgbClr val="FF0000"/>
                </a:solidFill>
              </a:rPr>
              <a:t>economic power</a:t>
            </a:r>
            <a:r>
              <a:rPr lang="en-GB" altLang="en-US" sz="2400" b="1">
                <a:solidFill>
                  <a:schemeClr val="tx2"/>
                </a:solidFill>
              </a:rPr>
              <a:t> guarantees </a:t>
            </a:r>
            <a:r>
              <a:rPr lang="en-GB" altLang="en-US" sz="2400" b="1">
                <a:solidFill>
                  <a:srgbClr val="FF0000"/>
                </a:solidFill>
              </a:rPr>
              <a:t>political </a:t>
            </a:r>
            <a:r>
              <a:rPr lang="en-GB" altLang="en-US" sz="2400" b="1">
                <a:solidFill>
                  <a:schemeClr val="tx2"/>
                </a:solidFill>
              </a:rPr>
              <a:t>and </a:t>
            </a:r>
            <a:r>
              <a:rPr lang="en-GB" altLang="en-US" sz="2400" b="1">
                <a:solidFill>
                  <a:srgbClr val="FF0000"/>
                </a:solidFill>
              </a:rPr>
              <a:t>social power</a:t>
            </a:r>
            <a:r>
              <a:rPr lang="en-GB" altLang="en-US" sz="2400" b="1">
                <a:solidFill>
                  <a:schemeClr val="tx2"/>
                </a:solidFill>
              </a:rPr>
              <a:t>, the rich can manipulate the rest of us and pass laws that benefit them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They </a:t>
            </a:r>
            <a:r>
              <a:rPr lang="en-GB" altLang="en-US" sz="2400" b="1">
                <a:solidFill>
                  <a:srgbClr val="FF0000"/>
                </a:solidFill>
              </a:rPr>
              <a:t>‘set the agenda’</a:t>
            </a: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0BD4702A-92E8-BEA7-007B-304FD720052D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0900" y="1641475"/>
            <a:ext cx="3479800" cy="4454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AE52DDF-3F54-9962-0355-595177ED2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LAW CREATION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87E757F-3FB8-AAEE-986A-B8A2A109A1C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1341438"/>
            <a:ext cx="3810000" cy="5256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chemeClr val="tx2"/>
                </a:solidFill>
              </a:rPr>
              <a:t>Public Order and Criminal Justice Act (1994)</a:t>
            </a:r>
          </a:p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chemeClr val="tx2"/>
                </a:solidFill>
              </a:rPr>
              <a:t>Takes away civil liberties from the majority and limits the powers of the protest</a:t>
            </a:r>
          </a:p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chemeClr val="tx2"/>
                </a:solidFill>
              </a:rPr>
              <a:t>Since 9/11, a raft of Anti-Terror legislation has been enacted, limiting freedoms we once took for granted.</a:t>
            </a:r>
          </a:p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chemeClr val="tx2"/>
                </a:solidFill>
              </a:rPr>
              <a:t>Like the Prevention of Terrorism Act (designed to combat the IRA during the 1970s), it has been enforced against many others, criminalising  people engaged in simple acts of protest.  </a:t>
            </a:r>
          </a:p>
        </p:txBody>
      </p:sp>
      <p:pic>
        <p:nvPicPr>
          <p:cNvPr id="7178" name="Picture 10">
            <a:extLst>
              <a:ext uri="{FF2B5EF4-FFF2-40B4-BE49-F238E27FC236}">
                <a16:creationId xmlns:a16="http://schemas.microsoft.com/office/drawing/2014/main" id="{C180ABA2-89A1-CC64-789A-14157D5F6D83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349500"/>
            <a:ext cx="4387850" cy="3022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418C529-3FB7-CCB5-533F-B29144923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LAW ENFORCEMENT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3AE8E747-AEF8-9258-0353-610B88FBAD5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‘Street crime’</a:t>
            </a:r>
            <a:r>
              <a:rPr lang="en-GB" altLang="en-US" sz="2400" b="1">
                <a:solidFill>
                  <a:schemeClr val="tx2"/>
                </a:solidFill>
              </a:rPr>
              <a:t> is more likely to be pursued by police than </a:t>
            </a:r>
            <a:r>
              <a:rPr lang="en-GB" altLang="en-US" sz="2400" b="1">
                <a:solidFill>
                  <a:srgbClr val="FF0000"/>
                </a:solidFill>
              </a:rPr>
              <a:t>‘white</a:t>
            </a:r>
            <a:r>
              <a:rPr lang="en-GB" altLang="en-US" sz="2400" b="1">
                <a:solidFill>
                  <a:schemeClr val="tx2"/>
                </a:solidFill>
              </a:rPr>
              <a:t> </a:t>
            </a:r>
            <a:r>
              <a:rPr lang="en-GB" altLang="en-US" sz="2400" b="1">
                <a:solidFill>
                  <a:srgbClr val="FF0000"/>
                </a:solidFill>
              </a:rPr>
              <a:t>collar’</a:t>
            </a:r>
            <a:r>
              <a:rPr lang="en-GB" altLang="en-US" sz="2400" b="1">
                <a:solidFill>
                  <a:schemeClr val="tx2"/>
                </a:solidFill>
              </a:rPr>
              <a:t> crime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Intensified policing</a:t>
            </a:r>
            <a:r>
              <a:rPr lang="en-GB" altLang="en-US" sz="2400" b="1">
                <a:solidFill>
                  <a:schemeClr val="tx2"/>
                </a:solidFill>
              </a:rPr>
              <a:t> and </a:t>
            </a:r>
            <a:r>
              <a:rPr lang="en-GB" altLang="en-US" sz="2400" b="1">
                <a:solidFill>
                  <a:srgbClr val="FF0000"/>
                </a:solidFill>
              </a:rPr>
              <a:t>punishment</a:t>
            </a:r>
            <a:r>
              <a:rPr lang="en-GB" altLang="en-US" sz="2400" b="1">
                <a:solidFill>
                  <a:schemeClr val="tx2"/>
                </a:solidFill>
              </a:rPr>
              <a:t> of poorer individuals and communities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The poor are </a:t>
            </a:r>
            <a:r>
              <a:rPr lang="en-GB" altLang="en-US" sz="2400" b="1">
                <a:solidFill>
                  <a:srgbClr val="FF0000"/>
                </a:solidFill>
              </a:rPr>
              <a:t>filtered</a:t>
            </a:r>
            <a:r>
              <a:rPr lang="en-GB" altLang="en-US" sz="2400" b="1">
                <a:solidFill>
                  <a:schemeClr val="tx2"/>
                </a:solidFill>
              </a:rPr>
              <a:t> </a:t>
            </a:r>
            <a:r>
              <a:rPr lang="en-GB" altLang="en-US" sz="2400" b="1">
                <a:solidFill>
                  <a:srgbClr val="FF0000"/>
                </a:solidFill>
              </a:rPr>
              <a:t>into </a:t>
            </a:r>
            <a:r>
              <a:rPr lang="en-GB" altLang="en-US" sz="2400" b="1">
                <a:solidFill>
                  <a:schemeClr val="tx2"/>
                </a:solidFill>
              </a:rPr>
              <a:t>the criminal justice system while the rich are </a:t>
            </a:r>
            <a:r>
              <a:rPr lang="en-GB" altLang="en-US" sz="2400" b="1">
                <a:solidFill>
                  <a:srgbClr val="FF0000"/>
                </a:solidFill>
              </a:rPr>
              <a:t>filtered out</a:t>
            </a:r>
          </a:p>
        </p:txBody>
      </p:sp>
      <p:pic>
        <p:nvPicPr>
          <p:cNvPr id="8198" name="Picture 6">
            <a:extLst>
              <a:ext uri="{FF2B5EF4-FFF2-40B4-BE49-F238E27FC236}">
                <a16:creationId xmlns:a16="http://schemas.microsoft.com/office/drawing/2014/main" id="{321993C7-8212-26F2-787A-CDB4CA980C6F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9488" y="1641475"/>
            <a:ext cx="3221037" cy="4454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31C982F-39A1-B5DD-D7B0-DB00E9D340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INDIVIDUAL MOTIVATION FOR CRIME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86A10FAE-6F9B-44C5-5B8D-3BAA4EBDC60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In capitalist societies the cultural stress in on </a:t>
            </a:r>
            <a:r>
              <a:rPr lang="en-GB" altLang="en-US" sz="2400" b="1">
                <a:solidFill>
                  <a:srgbClr val="FF0000"/>
                </a:solidFill>
              </a:rPr>
              <a:t>competition,</a:t>
            </a:r>
            <a:r>
              <a:rPr lang="en-GB" altLang="en-US" sz="2400" b="1">
                <a:solidFill>
                  <a:schemeClr val="tx2"/>
                </a:solidFill>
              </a:rPr>
              <a:t> not cooperation, and the </a:t>
            </a:r>
            <a:r>
              <a:rPr lang="en-GB" altLang="en-US" sz="2400" b="1">
                <a:solidFill>
                  <a:srgbClr val="FF0000"/>
                </a:solidFill>
              </a:rPr>
              <a:t>acquisition of wealth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chemeClr val="tx2"/>
                </a:solidFill>
              </a:rPr>
              <a:t>Desire for money can lead those who are blocked off from </a:t>
            </a:r>
            <a:r>
              <a:rPr lang="en-GB" altLang="en-US" sz="2400" b="1">
                <a:solidFill>
                  <a:srgbClr val="FF0000"/>
                </a:solidFill>
              </a:rPr>
              <a:t>legitimate chances</a:t>
            </a:r>
            <a:r>
              <a:rPr lang="en-GB" altLang="en-US" sz="2400" b="1">
                <a:solidFill>
                  <a:schemeClr val="tx2"/>
                </a:solidFill>
              </a:rPr>
              <a:t> of gaining wealth to turn to </a:t>
            </a:r>
            <a:r>
              <a:rPr lang="en-GB" altLang="en-US" sz="2400" b="1">
                <a:solidFill>
                  <a:srgbClr val="FF0000"/>
                </a:solidFill>
              </a:rPr>
              <a:t>criminal methods</a:t>
            </a:r>
            <a:r>
              <a:rPr lang="en-GB" altLang="en-US" sz="2400" b="1">
                <a:solidFill>
                  <a:schemeClr val="tx2"/>
                </a:solidFill>
              </a:rPr>
              <a:t> </a:t>
            </a:r>
            <a:r>
              <a:rPr lang="en-GB" altLang="en-US" sz="2400" b="1">
                <a:solidFill>
                  <a:srgbClr val="FF0000"/>
                </a:solidFill>
              </a:rPr>
              <a:t>(anomie)</a:t>
            </a:r>
          </a:p>
          <a:p>
            <a:pPr>
              <a:lnSpc>
                <a:spcPct val="90000"/>
              </a:lnSpc>
            </a:pPr>
            <a:r>
              <a:rPr lang="en-GB" altLang="en-US" sz="2400" b="1">
                <a:solidFill>
                  <a:srgbClr val="FF0000"/>
                </a:solidFill>
              </a:rPr>
              <a:t>Greed</a:t>
            </a:r>
            <a:r>
              <a:rPr lang="en-GB" altLang="en-US" sz="2400" b="1">
                <a:solidFill>
                  <a:schemeClr val="tx2"/>
                </a:solidFill>
              </a:rPr>
              <a:t> is built into the capitalist system</a:t>
            </a:r>
          </a:p>
        </p:txBody>
      </p:sp>
      <p:pic>
        <p:nvPicPr>
          <p:cNvPr id="9227" name="Picture 11">
            <a:extLst>
              <a:ext uri="{FF2B5EF4-FFF2-40B4-BE49-F238E27FC236}">
                <a16:creationId xmlns:a16="http://schemas.microsoft.com/office/drawing/2014/main" id="{D0BF5D8A-F02A-630B-2392-ACAC530E29F6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520950"/>
            <a:ext cx="3810000" cy="2695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98B89AC-1B12-C607-25B5-A6A9E1F0A7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CRITICISMS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7055687-E82A-F248-6ACB-087DC1A1063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b="1">
                <a:solidFill>
                  <a:schemeClr val="tx2"/>
                </a:solidFill>
              </a:rPr>
              <a:t>Left idealism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 b="1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800" b="1">
                <a:solidFill>
                  <a:schemeClr val="tx2"/>
                </a:solidFill>
              </a:rPr>
              <a:t>Ignore the </a:t>
            </a:r>
            <a:r>
              <a:rPr lang="en-GB" altLang="en-US" sz="2800" b="1">
                <a:solidFill>
                  <a:srgbClr val="FF0000"/>
                </a:solidFill>
              </a:rPr>
              <a:t>consequences</a:t>
            </a:r>
            <a:r>
              <a:rPr lang="en-GB" altLang="en-US" sz="2800" b="1">
                <a:solidFill>
                  <a:schemeClr val="tx2"/>
                </a:solidFill>
              </a:rPr>
              <a:t> for the victims of street crime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 b="1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800" b="1">
                <a:solidFill>
                  <a:schemeClr val="tx2"/>
                </a:solidFill>
              </a:rPr>
              <a:t>Street crime tends to be </a:t>
            </a:r>
            <a:r>
              <a:rPr lang="en-GB" altLang="en-US" sz="2800" b="1">
                <a:solidFill>
                  <a:srgbClr val="FF0000"/>
                </a:solidFill>
              </a:rPr>
              <a:t>intra-class</a:t>
            </a:r>
            <a:r>
              <a:rPr lang="en-GB" altLang="en-US" sz="2800" b="1">
                <a:solidFill>
                  <a:schemeClr val="tx2"/>
                </a:solidFill>
              </a:rPr>
              <a:t>, not inter-class</a:t>
            </a:r>
          </a:p>
        </p:txBody>
      </p:sp>
      <p:pic>
        <p:nvPicPr>
          <p:cNvPr id="10246" name="Picture 6">
            <a:extLst>
              <a:ext uri="{FF2B5EF4-FFF2-40B4-BE49-F238E27FC236}">
                <a16:creationId xmlns:a16="http://schemas.microsoft.com/office/drawing/2014/main" id="{C6C2BA87-0E91-C074-C280-7E05DF8D887D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719263"/>
            <a:ext cx="3810000" cy="429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A6FDEEF-756A-3B5E-06F9-EF2426D02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CRITICISMS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67E06E7E-DDB4-166C-17A3-6869FCF7DBE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chemeClr val="tx2"/>
                </a:solidFill>
              </a:rPr>
              <a:t>Seems to suggest that the high rate of recorded crime among the working class, youth and blacks is solely the outcome of </a:t>
            </a:r>
            <a:r>
              <a:rPr lang="en-GB" altLang="en-US" sz="2000" b="1">
                <a:solidFill>
                  <a:srgbClr val="FF0000"/>
                </a:solidFill>
              </a:rPr>
              <a:t>biased policing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000" b="1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chemeClr val="tx2"/>
                </a:solidFill>
              </a:rPr>
              <a:t>At the same time they argue the laws are biased against the working class, </a:t>
            </a:r>
            <a:r>
              <a:rPr lang="en-GB" altLang="en-US" sz="2000" b="1">
                <a:solidFill>
                  <a:srgbClr val="FF0000"/>
                </a:solidFill>
              </a:rPr>
              <a:t>forcing them into crime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000" b="1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 sz="2000" b="1">
                <a:solidFill>
                  <a:srgbClr val="FF0000"/>
                </a:solidFill>
              </a:rPr>
              <a:t>Not all laws are in the interests of the ruling-class only</a:t>
            </a:r>
          </a:p>
        </p:txBody>
      </p:sp>
      <p:pic>
        <p:nvPicPr>
          <p:cNvPr id="12294" name="Picture 6">
            <a:extLst>
              <a:ext uri="{FF2B5EF4-FFF2-40B4-BE49-F238E27FC236}">
                <a16:creationId xmlns:a16="http://schemas.microsoft.com/office/drawing/2014/main" id="{0C932FCC-DC49-5425-31E2-63DCA1069445}"/>
              </a:ext>
            </a:extLst>
          </p:cNvPr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719263"/>
            <a:ext cx="3810000" cy="4298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</p:bldLst>
  </p:timing>
</p:sld>
</file>

<file path=ppt/theme/theme1.xml><?xml version="1.0" encoding="utf-8"?>
<a:theme xmlns:a="http://schemas.openxmlformats.org/drawingml/2006/main" name="Blue Diagonal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 Diagonal.pot</Template>
  <TotalTime>128</TotalTime>
  <Words>471</Words>
  <Application>Microsoft Office PowerPoint</Application>
  <PresentationFormat>On-screen Show (4:3)</PresentationFormat>
  <Paragraphs>64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Times New Roman</vt:lpstr>
      <vt:lpstr>Wingdings</vt:lpstr>
      <vt:lpstr>TRADITIONAL MARXISM AND </vt:lpstr>
      <vt:lpstr>Arial</vt:lpstr>
      <vt:lpstr>Blue Diagonal</vt:lpstr>
      <vt:lpstr>Traditional Marxism and crime and deviance</vt:lpstr>
      <vt:lpstr>MANIPULATION OF VALUES</vt:lpstr>
      <vt:lpstr>MANIPULATION OF VALUES</vt:lpstr>
      <vt:lpstr>LAW CREATION</vt:lpstr>
      <vt:lpstr>LAW CREATION</vt:lpstr>
      <vt:lpstr>LAW ENFORCEMENT</vt:lpstr>
      <vt:lpstr>INDIVIDUAL MOTIVATION FOR CRIME</vt:lpstr>
      <vt:lpstr>CRITICISMS</vt:lpstr>
      <vt:lpstr>CRITICISMS</vt:lpstr>
      <vt:lpstr>CRITICISMS</vt:lpstr>
      <vt:lpstr>PowerPoint Presentation</vt:lpstr>
    </vt:vector>
  </TitlesOfParts>
  <Company>Edinburghs Telford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Traditional Marxism and crime and deviance</dc:title>
  <dc:creator>aileend</dc:creator>
  <cp:lastModifiedBy>Nayan GRIFFITHS</cp:lastModifiedBy>
  <cp:revision>6</cp:revision>
  <dcterms:created xsi:type="dcterms:W3CDTF">2005-01-24T11:02:16Z</dcterms:created>
  <dcterms:modified xsi:type="dcterms:W3CDTF">2023-03-21T15:30:44Z</dcterms:modified>
</cp:coreProperties>
</file>