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6"/>
  </p:notesMasterIdLst>
  <p:handoutMasterIdLst>
    <p:handoutMasterId r:id="rId37"/>
  </p:handoutMasterIdLst>
  <p:sldIdLst>
    <p:sldId id="295" r:id="rId2"/>
    <p:sldId id="270" r:id="rId3"/>
    <p:sldId id="272" r:id="rId4"/>
    <p:sldId id="309" r:id="rId5"/>
    <p:sldId id="273" r:id="rId6"/>
    <p:sldId id="256" r:id="rId7"/>
    <p:sldId id="274" r:id="rId8"/>
    <p:sldId id="259" r:id="rId9"/>
    <p:sldId id="276" r:id="rId10"/>
    <p:sldId id="275" r:id="rId11"/>
    <p:sldId id="298" r:id="rId12"/>
    <p:sldId id="277" r:id="rId13"/>
    <p:sldId id="278" r:id="rId14"/>
    <p:sldId id="290" r:id="rId15"/>
    <p:sldId id="289" r:id="rId16"/>
    <p:sldId id="294" r:id="rId17"/>
    <p:sldId id="288" r:id="rId18"/>
    <p:sldId id="306" r:id="rId19"/>
    <p:sldId id="307" r:id="rId20"/>
    <p:sldId id="280" r:id="rId21"/>
    <p:sldId id="281" r:id="rId22"/>
    <p:sldId id="308" r:id="rId23"/>
    <p:sldId id="296" r:id="rId24"/>
    <p:sldId id="303" r:id="rId25"/>
    <p:sldId id="299" r:id="rId26"/>
    <p:sldId id="297" r:id="rId27"/>
    <p:sldId id="300" r:id="rId28"/>
    <p:sldId id="301" r:id="rId29"/>
    <p:sldId id="302" r:id="rId30"/>
    <p:sldId id="310" r:id="rId31"/>
    <p:sldId id="311" r:id="rId32"/>
    <p:sldId id="305" r:id="rId33"/>
    <p:sldId id="312" r:id="rId34"/>
    <p:sldId id="313" r:id="rId3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541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27" autoAdjust="0"/>
  </p:normalViewPr>
  <p:slideViewPr>
    <p:cSldViewPr snapToGrid="0">
      <p:cViewPr varScale="1">
        <p:scale>
          <a:sx n="129" d="100"/>
          <a:sy n="129" d="100"/>
        </p:scale>
        <p:origin x="30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7CFB8A43-B7D1-2463-37C6-740B52AD31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8BB3353-556B-25D2-09EC-17B56DDE1F7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DE3A5C0F-733A-4281-9CB7-9C67D46826A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D576B091-B218-42B7-618D-A62CB95E8E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7DC8C246-7EE9-41CD-BF0A-15DA4DD807C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0FB8823-4D44-D5B1-CAF6-FCF40DBE51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F2C8A26-4C02-723F-C27F-A4C13115656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D49BED55-CF93-67C6-92DE-40C0B130190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01868853-DF14-358F-492F-896477A651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2950" name="Rectangle 6">
            <a:extLst>
              <a:ext uri="{FF2B5EF4-FFF2-40B4-BE49-F238E27FC236}">
                <a16:creationId xmlns:a16="http://schemas.microsoft.com/office/drawing/2014/main" id="{DF33A90D-9D5E-75FF-A705-A80EBF0983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82951" name="Rectangle 7">
            <a:extLst>
              <a:ext uri="{FF2B5EF4-FFF2-40B4-BE49-F238E27FC236}">
                <a16:creationId xmlns:a16="http://schemas.microsoft.com/office/drawing/2014/main" id="{D0B9629E-33E5-7B38-9672-93B090AAAB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59CC6BD4-356B-480F-BB58-6CD2060F637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5AA7D05-6AED-1B7E-4BFF-B07925C636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9F211D-BE5C-4B0B-B01C-961F23F0363F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56CCDBE1-CAA6-37F4-0CF1-639AEF76BD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04EF5051-E314-3947-5E07-22ABB48F6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E42CAB2-CF0D-5A00-4E98-93866DCAAD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79F72-184F-4898-A623-85462669A43D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C6EAB010-6EAD-FD03-A46F-CFE139ECFC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D96F6C73-CB05-F045-6303-4DB25B35A1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47A9F4-3CBB-6FB1-17B9-C27E88CB66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736F0-6457-4078-9DE5-414B279DA2AE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90CC416A-1F81-DE99-006A-73A7832F73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A2D5E4AE-A7BF-1C08-FE14-086A0CCFA3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E7E316-86C7-F5E5-2E88-D08CD882A5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09BE79-CE8C-411E-92F8-204F50D75F08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ACF89BE9-5C5B-3E32-330E-B297AB8A14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0D6B05DD-E7F0-02B2-DFF1-24D462038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301AD2-B060-FBBC-404C-516414AFC3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9188F-4639-4D78-8859-0F1DC275B9D2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C917D356-6C33-911B-AC29-CC809F9C56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578C621E-BD61-D88D-0A32-2F9DD9091E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080953B-1B94-A496-948C-A3E518A4A2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F90DB-8A3F-4563-9B54-8157C1C4045F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E3C626A6-43E2-F40D-1410-EFC572471E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6F596F9F-55D7-F172-8EE6-87478D3DB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D3D479-30E4-5D9B-FE4D-9D4E9596CB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50BAC-C522-44D2-9D84-E86ADDB32F60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EA382666-600D-0A1D-450F-F19604EFE7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E5DE37A-E8FF-BE1F-C843-EA43A17C6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5DAE34-8C10-2ED7-19B2-4D2F9AD53F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A23D0-0E5E-41D6-91C8-0D85313CD2FB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F4978F7D-5435-8063-F576-D2A2363418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93F511EC-F54B-A169-77CB-E92004781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AAE6ED1-EDBC-27F0-7FAB-373B46D7FA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364C3-6DC6-4893-B53C-19D22719DE0E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F6D04BEA-E7E8-82D7-41B0-877B774EEF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7642B5E4-3C37-E853-55E5-E045A8173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8F8F78E-EE3F-3D94-A80F-384CCD797C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A4BF25-1279-43D5-AFA8-95DAA9E6C6AA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EAA9778A-C9B5-7FBA-4869-228CA5DFAA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51510506-CF1B-4522-9794-B39AEB9505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39ED10-E4E8-FE00-9931-0F3F6D2A2A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A9AA5F-75A6-4A09-9605-43085E1FE2DE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2977B568-D251-6FD3-52F8-27B23D6928C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33C741B0-D96F-2923-AEB9-6E5B941B20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5E30DC-8350-EFF9-C6BB-2AB3449D4A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8658B-CCA4-41F8-9E4D-72CE24DA0D9C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7EE688BC-19D7-8E83-EF9A-05729ED251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E43867E6-A53D-EDC3-D50C-915BD246E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9CA233-E99D-0312-7277-C469872F59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14055-6953-498F-9CF5-4C6CC2A02BB0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5917FB89-337C-1DAF-14C4-148EAD123E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8BEB29BD-0AF1-5D47-2F53-DCC2EE713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F832B8-7550-0DBC-D7DA-574D61959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1C7FAC-5B15-43C9-82CB-19E1F0603761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2CDD834C-AC86-058C-CB35-00629F75B4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C269A8CA-E531-2488-4126-EE50388D26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ADA7FAC-FF59-C971-A1BB-4A72B8CFA8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C889-C024-4904-84FC-6401D062F14E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43BE6EB9-995A-42A5-86FF-FE7D14C9F0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5A5FAD07-49A4-D998-CE4B-3B29EA885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4F4594B-6AE2-8762-8E36-F6BEC33AEA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08869-EBF7-4F4F-8CA8-B5F148CC5F31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F9015C95-7336-D12B-BD28-76C953527A8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5A156DB9-B89D-214A-97A2-D21D93C49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8594872-3974-E0F1-BF75-CC45FA4B19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2A22C-4CAA-4C45-9C8E-E25C4F58EF76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6F23AD5E-FFE4-D323-62E9-105E897E8A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995B11A5-587A-BBCC-1268-352C70D6C6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531448D-45F8-56B3-4C1F-6E0211B639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F14F5-9CE3-42B6-9117-E1FFF362B53A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BF6FA747-6329-9D7A-5C2A-90A4E31984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42FD9EB6-FD28-1808-C613-EC0933DF0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680C5B2-1505-3B1B-E51C-43DA9414AA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D52D7-7E12-4379-83E1-ECA374B59349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FC64AA76-33A2-75CD-43D5-49CEDC2667B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09C7F589-2FFD-EDC2-483D-A39C0A763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A24A3B3-1EE8-EBFD-B1D7-5EA745472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E7006B-377F-4944-9754-C563677EA7F5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66597E1E-7386-6FA5-8810-887D6A2CB3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4DE719AB-44C0-7974-2E3D-DD6CE1FAC3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96D52C6-A85C-2E9F-A5B1-6DF5772F41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99A646-25B4-4083-BCA8-097836242230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8E8E9CDC-D675-168A-7BAE-EB46AD5828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553F6AAC-426C-B432-72CE-AE25BFC6FF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3810872-F783-3701-F409-389FC8E9D1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0DC127-C343-4585-AC65-6A39CE6BFC94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F2A2933C-21E4-AC6E-0315-44816C1CB5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2729DAAC-4E33-8987-4DB9-ED18CB402B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57EFF8-629C-9097-F197-B509AEB5DD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7E2FA9-5046-465E-8FCC-07617B50EAE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70F9F9DD-4DE6-678F-0CF2-A49FE77FA0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74DE756E-787E-E05E-D124-5459D07B6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E993F20-8FCA-08F8-896E-822B24659E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D0711-2267-4B3C-8CA4-E2566537834C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F1F65AD0-D844-3235-BCE5-5838354B25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48E20CAC-8A0E-4CA4-35C9-0C615594EC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96CE94-62AD-C810-D708-07B017D1A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CC0D04-1670-4BF2-B903-9F00E87F115C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76A3B7E2-1D79-9B91-94D8-D4AB32EA1A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8563D4C3-B3E7-AF1B-FD52-C7FF010B1B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B18BB9-8D83-CFEB-2D5A-C3D650BC4D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20320C-08FA-44F8-8A9A-9024F6C31A98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84C4164A-6A6C-E2F3-29BC-81220BE8CA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1DE76BE6-F743-7218-BCD9-2A50D6761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816266-A6BE-3D5D-C4EE-009AF8C28A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37A1E-F3FC-48DE-BEA8-021FC004DC1E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68AEF63B-FAF5-6B82-E57F-701AA3B0A8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3DBADBE5-4194-D0B0-82A2-E1540AC28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4B38A2-AA20-2A88-621D-07D12D4AE4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99D810-9A35-41F0-BFAF-03BAF719344E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172034" name="Rectangle 2">
            <a:extLst>
              <a:ext uri="{FF2B5EF4-FFF2-40B4-BE49-F238E27FC236}">
                <a16:creationId xmlns:a16="http://schemas.microsoft.com/office/drawing/2014/main" id="{887BA679-AD6D-7D89-1C3B-807E93F3D2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77CE6F27-2E25-D413-9256-CF9B86D7F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67F5044-474A-9FE3-3F73-B87491E851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A5E5D-E0BA-4986-8717-829F18DB7C6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80C3DA94-7A08-0773-97DB-F6A519705A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1452E663-4114-B9BD-186E-40B7DEF96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23836AC-29CC-1ACB-A767-E49A7C0E81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19C01-4F36-4FD7-9AA5-6D0E2E88B65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3D07A1F2-8819-6767-105A-A7E47AEABC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677598A0-A5B8-63F6-02E0-1BF787BCA3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5FDA8F-C070-8DA9-D61B-FF24A80A05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38DCB9-07C0-44CB-B67C-B500E497CD8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A916317D-9608-5A90-228C-38A27CF4CD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6B22A514-5FEE-B562-C0AF-1CF34D2F0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A89716-2B1A-7C53-0B71-9467F42436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95B185-6B47-474B-ACE5-B3F5D54BF27C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FA2536B6-3864-9027-A894-BDC8258C33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746F3939-7BF3-E7A0-164F-8D9381A262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0FD284-0B78-283E-EB9D-5A1E9F1D53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E346C-4E03-4D05-920B-B9DDEE93FF9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7392DB72-957A-2E68-1B7C-66B7396466A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0C1F3047-2DC1-BAE1-E448-3396F33C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FFDF76F-BF7B-2E2C-0141-CC12A2A8FC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79DFC-DA61-4D23-A737-365BE6D230C9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6A847261-447C-F354-B96E-F1AF9100C9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507BDE9-5696-785B-DC6F-86E615A99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4" name="Group 1026">
            <a:extLst>
              <a:ext uri="{FF2B5EF4-FFF2-40B4-BE49-F238E27FC236}">
                <a16:creationId xmlns:a16="http://schemas.microsoft.com/office/drawing/2014/main" id="{44428915-A017-1395-FBDE-13A205543B3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0835" name="Group 1027">
              <a:extLst>
                <a:ext uri="{FF2B5EF4-FFF2-40B4-BE49-F238E27FC236}">
                  <a16:creationId xmlns:a16="http://schemas.microsoft.com/office/drawing/2014/main" id="{97CF1493-350D-2C78-3FF9-12865791823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0836" name="Freeform 1028">
                <a:extLst>
                  <a:ext uri="{FF2B5EF4-FFF2-40B4-BE49-F238E27FC236}">
                    <a16:creationId xmlns:a16="http://schemas.microsoft.com/office/drawing/2014/main" id="{0C87068C-7268-788C-1612-2F0359B1756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837" name="Freeform 1029">
                <a:extLst>
                  <a:ext uri="{FF2B5EF4-FFF2-40B4-BE49-F238E27FC236}">
                    <a16:creationId xmlns:a16="http://schemas.microsoft.com/office/drawing/2014/main" id="{7E8B2231-230F-C455-EC30-9FECFFF9EC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838" name="Freeform 1030">
                <a:extLst>
                  <a:ext uri="{FF2B5EF4-FFF2-40B4-BE49-F238E27FC236}">
                    <a16:creationId xmlns:a16="http://schemas.microsoft.com/office/drawing/2014/main" id="{BA155A0F-383B-9DC3-7586-77B9AE53F97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839" name="Freeform 1031">
                <a:extLst>
                  <a:ext uri="{FF2B5EF4-FFF2-40B4-BE49-F238E27FC236}">
                    <a16:creationId xmlns:a16="http://schemas.microsoft.com/office/drawing/2014/main" id="{92499B13-CA83-CA47-B1CC-342B7E7DF8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840" name="Freeform 1032">
                <a:extLst>
                  <a:ext uri="{FF2B5EF4-FFF2-40B4-BE49-F238E27FC236}">
                    <a16:creationId xmlns:a16="http://schemas.microsoft.com/office/drawing/2014/main" id="{5D90FDF9-AC58-A5D1-38F2-499BB6490F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20841" name="Freeform 1033">
              <a:extLst>
                <a:ext uri="{FF2B5EF4-FFF2-40B4-BE49-F238E27FC236}">
                  <a16:creationId xmlns:a16="http://schemas.microsoft.com/office/drawing/2014/main" id="{8E4C5C00-F387-438C-3490-87CD8CE84B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0842" name="Freeform 1034">
              <a:extLst>
                <a:ext uri="{FF2B5EF4-FFF2-40B4-BE49-F238E27FC236}">
                  <a16:creationId xmlns:a16="http://schemas.microsoft.com/office/drawing/2014/main" id="{C509205A-8674-23DE-6A5B-36AFAB4AC93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0843" name="Rectangle 1035">
            <a:extLst>
              <a:ext uri="{FF2B5EF4-FFF2-40B4-BE49-F238E27FC236}">
                <a16:creationId xmlns:a16="http://schemas.microsoft.com/office/drawing/2014/main" id="{4E7BF5BD-1D5A-4189-2A1B-762C1F02B6F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120844" name="Rectangle 1036">
            <a:extLst>
              <a:ext uri="{FF2B5EF4-FFF2-40B4-BE49-F238E27FC236}">
                <a16:creationId xmlns:a16="http://schemas.microsoft.com/office/drawing/2014/main" id="{56E50703-DDB9-879F-B917-9EE000A24409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120845" name="Rectangle 1037">
            <a:extLst>
              <a:ext uri="{FF2B5EF4-FFF2-40B4-BE49-F238E27FC236}">
                <a16:creationId xmlns:a16="http://schemas.microsoft.com/office/drawing/2014/main" id="{6758FA77-AFF6-5122-E6F4-F11AF642C214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20846" name="Rectangle 1038">
            <a:extLst>
              <a:ext uri="{FF2B5EF4-FFF2-40B4-BE49-F238E27FC236}">
                <a16:creationId xmlns:a16="http://schemas.microsoft.com/office/drawing/2014/main" id="{04B7166F-188E-0CBC-11C0-32821CCAEE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  <p:sp>
        <p:nvSpPr>
          <p:cNvPr id="120847" name="Rectangle 1039">
            <a:extLst>
              <a:ext uri="{FF2B5EF4-FFF2-40B4-BE49-F238E27FC236}">
                <a16:creationId xmlns:a16="http://schemas.microsoft.com/office/drawing/2014/main" id="{82C41FF6-32DD-F280-D7B0-E0F21F863F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00066C-26CD-4F19-A32F-DD1A585F10B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7EFA-736F-FC25-2E9E-C1744D3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390F3-54C6-5B06-8571-09435292D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F8E94-1CC1-05C6-9905-4C4D1708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36176-C32E-C181-1931-EC9A4E446F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51BD59-5B7B-4F84-9AF6-BD1C0695A8D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88089-4B87-36BF-8845-01BDCC8402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1272494093"/>
      </p:ext>
    </p:extLst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4FF73F-0274-B6B1-1B38-D125C60CCB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96534-60C5-3EB9-1B0C-F87E800AA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BEF9-0411-101A-7DBB-00ECA6AC9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5F7C96-8900-C1C7-D707-BCD53C2E5F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A481E-FB80-4244-BD16-B95D2A31AC5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FEA0D-6A5E-2339-7717-B2C7F6CA735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2456949623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C39A-6CCE-A552-FBFA-47DEA2BC7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A5297-B5D4-EB72-81BE-C52E10563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A5819-C18B-B605-1753-D233CDD94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AA7D46-ACB6-3C8C-C842-B5A2EFACAB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24B429-0824-403B-8084-1A3E0727C3A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3041D-D336-4F3F-1FF0-C0791C29875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2611702742"/>
      </p:ext>
    </p:extLst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B270-52DB-964B-5B0A-4A9397E1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5C2E8A-CB74-2746-61A9-9BB1007E7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73E5-F7BB-125B-E286-BF86E3F8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190DD-8D85-83A1-BFE9-91712DCA8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293205-8151-4992-B2AF-BEEEFB4AED6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9BACD-0528-D7F2-3949-8848B93C3EF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3227758810"/>
      </p:ext>
    </p:extLst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785F-7380-9C85-D145-AFDDD277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13595-A009-D57C-1990-3CA414419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1E4E8-03B5-77EC-5C4C-C7E20B8C0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8158A-6333-53C6-D517-05D905A36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1785E-2F69-9A2E-570C-EFAFA98D82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1DDBAA-9E3B-45CF-80A9-A247E56F750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08F9924-FF24-9A2D-C5CE-BFC61126CC0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3334687778"/>
      </p:ext>
    </p:extLst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B7AC-9D53-2C32-2F78-168956C1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2B452-D8EA-E68D-F8ED-65534204D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52293-BB5F-7BA4-CC11-6ED914B25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C9D82-AD66-C94E-2209-419685FE5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FB7FD-386A-DEF3-E6C2-133BCF83FE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02D23-4A70-3DB4-C230-2A49F333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A69851-B605-89E4-6862-E8A0351366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85912D-4465-4CD8-868D-08CF7F26882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70B05B0-CBFA-870C-7DEA-E7149917471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3870675364"/>
      </p:ext>
    </p:extLst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B155B-2761-FF01-7BDD-91CCCA1F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065C37-51E9-A545-31A2-F8506B4C6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4A7EA-F81D-2363-81DD-18D5F41E6D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F86E17-F2BA-43C9-8087-045096285B7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B9CF0-C989-F134-E067-A8252A58F21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1446507848"/>
      </p:ext>
    </p:extLst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575E2E-B9C8-4FF9-DAE1-020E35DF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8C0D1D-478F-1DD9-96B8-51D27FEE54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4C9AC0-C6BD-4C27-AF06-1A3ED9C89B9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014A8-86B3-348A-67AE-F22EE601A6D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1712238319"/>
      </p:ext>
    </p:extLst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A11FA-92C5-0080-4A35-A17040BEF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38638-A68A-4245-D878-C243A96C9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C6B58-9AFB-62D4-B63C-427D6FEEB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E25FB-8C44-3736-7178-7A82E9D8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72CCE-D318-75BC-9FFB-A9DC576315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4CB6F6-FAEB-4DC5-8F2B-945D3FF5D68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31C56A5-3C30-6DCD-93D6-54BBD97D3E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711906947"/>
      </p:ext>
    </p:extLst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2E86-9D7A-96EA-A3CD-64FD92DFB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380948-40D4-B022-B4E5-7227E37995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62B89-E439-82D7-7461-4FED8932E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9AE84-5EE6-A3AA-BE63-DC96FD5AC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00166-FD16-BE85-77A5-3C0A6AD461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2A1ADE-0518-4C62-8D9F-E9F2F634BD6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03DD73-BBAF-6FC9-DD27-54B2204F599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www.englishbiz.co.uk</a:t>
            </a:r>
          </a:p>
        </p:txBody>
      </p:sp>
    </p:spTree>
    <p:extLst>
      <p:ext uri="{BB962C8B-B14F-4D97-AF65-F5344CB8AC3E}">
        <p14:creationId xmlns:p14="http://schemas.microsoft.com/office/powerpoint/2010/main" val="2270686589"/>
      </p:ext>
    </p:extLst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AE68F004-3D22-210C-6627-2C6D70F222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A2757392-5354-9A27-F138-3A4D826C1D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73ECA5A-C68E-43BF-9044-9322CF6F9B86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119812" name="Group 4">
            <a:extLst>
              <a:ext uri="{FF2B5EF4-FFF2-40B4-BE49-F238E27FC236}">
                <a16:creationId xmlns:a16="http://schemas.microsoft.com/office/drawing/2014/main" id="{D1CBB2AD-4BB7-FB66-1174-014EF18278D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9813" name="Group 5">
              <a:extLst>
                <a:ext uri="{FF2B5EF4-FFF2-40B4-BE49-F238E27FC236}">
                  <a16:creationId xmlns:a16="http://schemas.microsoft.com/office/drawing/2014/main" id="{3306BF92-5F69-5D70-E42C-5104DBD3232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9814" name="Freeform 6">
                <a:extLst>
                  <a:ext uri="{FF2B5EF4-FFF2-40B4-BE49-F238E27FC236}">
                    <a16:creationId xmlns:a16="http://schemas.microsoft.com/office/drawing/2014/main" id="{3900B450-0B10-D2FD-CB64-7EE639641A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815" name="Freeform 7">
                <a:extLst>
                  <a:ext uri="{FF2B5EF4-FFF2-40B4-BE49-F238E27FC236}">
                    <a16:creationId xmlns:a16="http://schemas.microsoft.com/office/drawing/2014/main" id="{DC6D68DA-A882-F257-4E7C-5442FD7274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816" name="Freeform 8">
                <a:extLst>
                  <a:ext uri="{FF2B5EF4-FFF2-40B4-BE49-F238E27FC236}">
                    <a16:creationId xmlns:a16="http://schemas.microsoft.com/office/drawing/2014/main" id="{F5195B80-16B7-55C1-C620-9C6F46E6DA5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817" name="Freeform 9">
                <a:extLst>
                  <a:ext uri="{FF2B5EF4-FFF2-40B4-BE49-F238E27FC236}">
                    <a16:creationId xmlns:a16="http://schemas.microsoft.com/office/drawing/2014/main" id="{0B41FA80-89B1-A003-E64D-A189DE6D1A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818" name="Freeform 10">
                <a:extLst>
                  <a:ext uri="{FF2B5EF4-FFF2-40B4-BE49-F238E27FC236}">
                    <a16:creationId xmlns:a16="http://schemas.microsoft.com/office/drawing/2014/main" id="{37C41A8E-CDA9-792B-270C-C98FB1C3459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19819" name="Freeform 11">
              <a:extLst>
                <a:ext uri="{FF2B5EF4-FFF2-40B4-BE49-F238E27FC236}">
                  <a16:creationId xmlns:a16="http://schemas.microsoft.com/office/drawing/2014/main" id="{E4D7B063-9D7A-1A23-A0AC-F8809E07B7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9820" name="Freeform 12">
              <a:extLst>
                <a:ext uri="{FF2B5EF4-FFF2-40B4-BE49-F238E27FC236}">
                  <a16:creationId xmlns:a16="http://schemas.microsoft.com/office/drawing/2014/main" id="{A2C2B20F-429C-6245-07BD-66EABE89B5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9821" name="Rectangle 13">
            <a:extLst>
              <a:ext uri="{FF2B5EF4-FFF2-40B4-BE49-F238E27FC236}">
                <a16:creationId xmlns:a16="http://schemas.microsoft.com/office/drawing/2014/main" id="{149FE4C2-19BB-F20E-83F4-AE74B68AFD6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19822" name="Rectangle 14">
            <a:extLst>
              <a:ext uri="{FF2B5EF4-FFF2-40B4-BE49-F238E27FC236}">
                <a16:creationId xmlns:a16="http://schemas.microsoft.com/office/drawing/2014/main" id="{E47A7B76-EAFF-0EB6-F45A-081FA9E864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GB" altLang="en-US"/>
              <a:t>www.englishbiz.co.uk</a:t>
            </a:r>
          </a:p>
        </p:txBody>
      </p:sp>
      <p:sp>
        <p:nvSpPr>
          <p:cNvPr id="119823" name="Rectangle 15">
            <a:extLst>
              <a:ext uri="{FF2B5EF4-FFF2-40B4-BE49-F238E27FC236}">
                <a16:creationId xmlns:a16="http://schemas.microsoft.com/office/drawing/2014/main" id="{BC52BE5A-F50C-A40B-BB29-B606CE7A5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slow"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A1635619-25C0-AC63-A69E-D24C6757042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i="1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E5499E42-F084-0877-E75B-B7E2DEAAB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2984500"/>
            <a:ext cx="8255000" cy="1135063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i="1"/>
              <a:t>“Can you pass the salt?”</a:t>
            </a:r>
            <a:endParaRPr lang="en-GB" altLang="en-US"/>
          </a:p>
        </p:txBody>
      </p:sp>
    </p:spTree>
  </p:cSld>
  <p:clrMapOvr>
    <a:masterClrMapping/>
  </p:clrMapOvr>
  <p:transition spd="slow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BC38EC1-2C10-FBCE-0320-58846AF263F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Gricean Maxims</a:t>
            </a:r>
            <a:br>
              <a:rPr lang="en-GB" altLang="en-US" sz="4000"/>
            </a:br>
            <a:r>
              <a:rPr lang="en-GB" altLang="en-US" sz="4000">
                <a:solidFill>
                  <a:srgbClr val="FFFF00"/>
                </a:solidFill>
              </a:rPr>
              <a:t>4. Relevance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79B223CE-C0FA-7CED-EAAB-800F206102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2370138"/>
            <a:ext cx="7302500" cy="3154362"/>
          </a:xfrm>
        </p:spPr>
        <p:txBody>
          <a:bodyPr/>
          <a:lstStyle/>
          <a:p>
            <a:r>
              <a:rPr lang="en-GB" altLang="en-US" sz="2800"/>
              <a:t>“Be relevant.”</a:t>
            </a:r>
            <a:endParaRPr lang="en-GB" altLang="en-US" sz="280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800" b="1" i="1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b="1" i="1">
                <a:solidFill>
                  <a:srgbClr val="FFFF00"/>
                </a:solidFill>
              </a:rPr>
              <a:t>	So… </a:t>
            </a:r>
            <a:r>
              <a:rPr lang="en-GB" altLang="en-US" sz="2400" b="1" i="1">
                <a:solidFill>
                  <a:srgbClr val="FFFF00"/>
                </a:solidFill>
              </a:rPr>
              <a:t>when someone speaks to us , we assume:</a:t>
            </a:r>
          </a:p>
          <a:p>
            <a:pPr lvl="1"/>
            <a:r>
              <a:rPr lang="en-GB" altLang="en-US" i="1">
                <a:solidFill>
                  <a:srgbClr val="FFFF00"/>
                </a:solidFill>
              </a:rPr>
              <a:t>that what they say is relevant to the conversation.</a:t>
            </a:r>
          </a:p>
        </p:txBody>
      </p:sp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7A3A8AB9-2F6E-C6ED-0079-043456B5CF2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‘The Gricean Maxims’</a:t>
            </a:r>
            <a:endParaRPr lang="en-GB" altLang="en-US" sz="4000" i="1"/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70E5658C-C1ED-9E0A-BF65-2BEB00F63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2362200" cy="13716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/>
              <a:t>Be true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/>
              <a:t>Be brief</a:t>
            </a:r>
          </a:p>
        </p:txBody>
      </p:sp>
      <p:sp>
        <p:nvSpPr>
          <p:cNvPr id="133125" name="Text Box 5">
            <a:extLst>
              <a:ext uri="{FF2B5EF4-FFF2-40B4-BE49-F238E27FC236}">
                <a16:creationId xmlns:a16="http://schemas.microsoft.com/office/drawing/2014/main" id="{0B5EE996-E801-9B23-9400-DC4E21719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286000"/>
            <a:ext cx="2413000" cy="174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AutoNum type="arabicPeriod" startAt="3"/>
            </a:pPr>
            <a:r>
              <a:rPr lang="en-GB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Be clear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AutoNum type="arabicPeriod" startAt="3"/>
            </a:pPr>
            <a:r>
              <a:rPr lang="en-GB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Be relevant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</a:pPr>
            <a:endParaRPr lang="en-GB" altLang="en-US" sz="3200">
              <a:effectLst>
                <a:outerShdw blurRad="38100" dist="38100" dir="2700000" algn="tl">
                  <a:srgbClr val="000000"/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133126" name="Text Box 6">
            <a:extLst>
              <a:ext uri="{FF2B5EF4-FFF2-40B4-BE49-F238E27FC236}">
                <a16:creationId xmlns:a16="http://schemas.microsoft.com/office/drawing/2014/main" id="{C746F4C7-5A85-939E-7E71-947213C32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114800"/>
            <a:ext cx="784860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800" i="1">
                <a:solidFill>
                  <a:srgbClr val="FFFF00"/>
                </a:solidFill>
              </a:rPr>
              <a:t>‘In short, these maxims specify what the participants have to do in order to converse in a maximally efficient, rational, co-operative way: they should speak sincerely, relevantly and clearly whilst providing sufficient information.’</a:t>
            </a:r>
          </a:p>
          <a:p>
            <a:pPr algn="r"/>
            <a:r>
              <a:rPr lang="en-GB" altLang="en-US"/>
              <a:t>Levinson (1983)</a:t>
            </a:r>
          </a:p>
        </p:txBody>
      </p:sp>
    </p:spTree>
  </p:cSld>
  <p:clrMapOvr>
    <a:masterClrMapping/>
  </p:clrMapOvr>
  <p:transition spd="slow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08069E56-C1BA-24C0-6B04-6D35224BA92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maxims in action…</a:t>
            </a:r>
            <a:endParaRPr lang="en-US" altLang="en-US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0791D34-9682-CA5D-BC80-E7B091F36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1879600"/>
            <a:ext cx="8229600" cy="4525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GB" altLang="en-US" sz="2800"/>
              <a:t>“How do I get to Sainsbury’s, mate?”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GB" altLang="en-US" sz="2800"/>
              <a:t>“Go straight ahead, turn right at the school, then left at the bus stop on the hill.”</a:t>
            </a:r>
          </a:p>
          <a:p>
            <a:pPr marL="609600" indent="-609600">
              <a:lnSpc>
                <a:spcPct val="90000"/>
              </a:lnSpc>
            </a:pPr>
            <a:endParaRPr lang="en-GB" altLang="en-US" sz="2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b="1" i="1"/>
              <a:t>Speaker A assumes that:</a:t>
            </a: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/>
              <a:t>B believes his directions to be genuine – the maxim of </a:t>
            </a:r>
            <a:r>
              <a:rPr lang="en-GB" altLang="en-US" sz="2400" i="1">
                <a:solidFill>
                  <a:srgbClr val="FFFF00"/>
                </a:solidFill>
              </a:rPr>
              <a:t>quality</a:t>
            </a:r>
            <a:r>
              <a:rPr lang="en-GB" altLang="en-US" sz="2400" i="1"/>
              <a:t>;</a:t>
            </a: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/>
              <a:t>B believes the information to be sufficient – the maxim of </a:t>
            </a:r>
            <a:r>
              <a:rPr lang="en-GB" altLang="en-US" sz="2400" i="1">
                <a:solidFill>
                  <a:srgbClr val="FFFF00"/>
                </a:solidFill>
              </a:rPr>
              <a:t>quantity</a:t>
            </a:r>
            <a:r>
              <a:rPr lang="en-GB" altLang="en-US" sz="2400" i="1"/>
              <a:t>;</a:t>
            </a: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/>
              <a:t>B believes the information to be clear – the maxim of  </a:t>
            </a:r>
            <a:r>
              <a:rPr lang="en-GB" altLang="en-US" sz="2400" i="1">
                <a:solidFill>
                  <a:srgbClr val="FFFF00"/>
                </a:solidFill>
              </a:rPr>
              <a:t>manner</a:t>
            </a:r>
            <a:r>
              <a:rPr lang="en-GB" altLang="en-US" sz="2400" i="1"/>
              <a:t>;</a:t>
            </a: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/>
              <a:t>B believes his directions are to Sainsbury’s – the maxim of </a:t>
            </a:r>
            <a:r>
              <a:rPr lang="en-GB" altLang="en-US" sz="2400" i="1">
                <a:solidFill>
                  <a:srgbClr val="FFFF00"/>
                </a:solidFill>
              </a:rPr>
              <a:t>relation</a:t>
            </a:r>
            <a:r>
              <a:rPr lang="en-GB" altLang="en-US" sz="2400" i="1"/>
              <a:t>.</a:t>
            </a:r>
          </a:p>
        </p:txBody>
      </p:sp>
    </p:spTree>
  </p:cSld>
  <p:clrMapOvr>
    <a:masterClrMapping/>
  </p:clrMapOvr>
  <p:transition spd="slow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B0AA316-EE4A-241E-172B-1A7E21372F0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274638"/>
            <a:ext cx="8077200" cy="1143000"/>
          </a:xfrm>
        </p:spPr>
        <p:txBody>
          <a:bodyPr/>
          <a:lstStyle/>
          <a:p>
            <a:r>
              <a:rPr lang="en-GB" altLang="en-US"/>
              <a:t>Not following the maxims…</a:t>
            </a:r>
            <a:endParaRPr lang="en-US" alt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1368005A-A58C-4C47-9008-4D8F19680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772400" cy="5029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FF00"/>
                </a:solidFill>
              </a:rPr>
              <a:t>	</a:t>
            </a:r>
            <a:r>
              <a:rPr lang="en-GB" altLang="en-US" sz="2400"/>
              <a:t>Grice recognised that whilst we could </a:t>
            </a:r>
            <a:r>
              <a:rPr lang="en-GB" altLang="en-US" sz="2400" b="1">
                <a:solidFill>
                  <a:srgbClr val="FFFF00"/>
                </a:solidFill>
              </a:rPr>
              <a:t>choose</a:t>
            </a:r>
            <a:r>
              <a:rPr lang="en-GB" altLang="en-US" sz="2400"/>
              <a:t> not to follow a maxim, such a choice would be </a:t>
            </a:r>
            <a:r>
              <a:rPr lang="en-GB" altLang="en-US" sz="2400" b="1">
                <a:solidFill>
                  <a:srgbClr val="FFFF00"/>
                </a:solidFill>
              </a:rPr>
              <a:t>conscious</a:t>
            </a:r>
            <a:r>
              <a:rPr lang="en-GB" altLang="en-US" sz="2400"/>
              <a:t> and </a:t>
            </a:r>
            <a:r>
              <a:rPr lang="en-GB" altLang="en-US" sz="2400" b="1">
                <a:solidFill>
                  <a:srgbClr val="FFFF00"/>
                </a:solidFill>
              </a:rPr>
              <a:t>consequential</a:t>
            </a:r>
            <a:r>
              <a:rPr lang="en-GB" altLang="en-US" sz="2400">
                <a:solidFill>
                  <a:srgbClr val="FFFF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/>
              <a:t>	A speaker can choose to…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/>
          </a:p>
          <a:p>
            <a:pPr lvl="1"/>
            <a:r>
              <a:rPr lang="en-GB" altLang="en-US" sz="2400" b="1">
                <a:solidFill>
                  <a:srgbClr val="FFFF00"/>
                </a:solidFill>
              </a:rPr>
              <a:t>‘violate’</a:t>
            </a:r>
            <a:r>
              <a:rPr lang="en-GB" altLang="en-US" sz="2400"/>
              <a:t> a maxim </a:t>
            </a:r>
            <a:r>
              <a:rPr lang="en-GB" altLang="en-US" sz="2400" i="1"/>
              <a:t>and be intentionally misleading.</a:t>
            </a:r>
          </a:p>
          <a:p>
            <a:pPr lvl="1"/>
            <a:r>
              <a:rPr lang="en-GB" altLang="en-US" sz="2400" b="1">
                <a:solidFill>
                  <a:srgbClr val="FFFF00"/>
                </a:solidFill>
              </a:rPr>
              <a:t>‘opt out’</a:t>
            </a:r>
            <a:r>
              <a:rPr lang="en-GB" altLang="en-US" sz="2400"/>
              <a:t> of a maxim </a:t>
            </a:r>
            <a:r>
              <a:rPr lang="en-GB" altLang="en-US" sz="2400" i="1"/>
              <a:t>and refuse to co-operate</a:t>
            </a:r>
            <a:r>
              <a:rPr lang="en-GB" altLang="en-US" sz="2400"/>
              <a:t>.</a:t>
            </a:r>
          </a:p>
          <a:p>
            <a:pPr lvl="1"/>
            <a:r>
              <a:rPr lang="en-GB" altLang="en-US" sz="2400"/>
              <a:t>deal with a </a:t>
            </a:r>
            <a:r>
              <a:rPr lang="en-GB" altLang="en-US" sz="2400" b="1">
                <a:solidFill>
                  <a:srgbClr val="FFFF00"/>
                </a:solidFill>
              </a:rPr>
              <a:t>‘clash’</a:t>
            </a:r>
            <a:r>
              <a:rPr lang="en-GB" altLang="en-US" sz="2400"/>
              <a:t> of maxims, </a:t>
            </a:r>
            <a:r>
              <a:rPr lang="en-GB" altLang="en-US" sz="2400" i="1"/>
              <a:t>for instance, between saying enough and saying all that we know to be true.</a:t>
            </a:r>
          </a:p>
          <a:p>
            <a:pPr lvl="1"/>
            <a:r>
              <a:rPr lang="en-GB" altLang="en-US" sz="2400" b="1">
                <a:solidFill>
                  <a:srgbClr val="FFFF00"/>
                </a:solidFill>
              </a:rPr>
              <a:t>‘flout’</a:t>
            </a:r>
            <a:r>
              <a:rPr lang="en-GB" altLang="en-US" sz="2400"/>
              <a:t> a maxim </a:t>
            </a:r>
            <a:r>
              <a:rPr lang="en-GB" altLang="en-US" sz="2400" i="1"/>
              <a:t>and be intentionally ironic.</a:t>
            </a:r>
            <a:endParaRPr lang="en-US" altLang="en-US" sz="2400" i="1"/>
          </a:p>
        </p:txBody>
      </p:sp>
    </p:spTree>
  </p:cSld>
  <p:clrMapOvr>
    <a:masterClrMapping/>
  </p:clrMapOvr>
  <p:transition spd="slow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7DF659C8-A84B-ED53-B232-CF03B2C59CB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274638"/>
            <a:ext cx="7620000" cy="1143000"/>
          </a:xfrm>
        </p:spPr>
        <p:txBody>
          <a:bodyPr/>
          <a:lstStyle/>
          <a:p>
            <a:r>
              <a:rPr lang="en-GB" altLang="en-US"/>
              <a:t>‘Violating’ a Maxim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4C6C5FC-40C8-3C3C-5692-DAC9B07D5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93900"/>
            <a:ext cx="74676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 b="1" i="1"/>
              <a:t>	</a:t>
            </a:r>
            <a:r>
              <a:rPr lang="en-GB" altLang="en-US" sz="2400" i="1"/>
              <a:t>In this BBC interview between Jeremy Paxman and Michael Howard, the leader of the opposition </a:t>
            </a:r>
            <a:r>
              <a:rPr lang="en-GB" altLang="en-US" sz="2400" i="1">
                <a:solidFill>
                  <a:srgbClr val="FFFF00"/>
                </a:solidFill>
              </a:rPr>
              <a:t>violates </a:t>
            </a:r>
            <a:r>
              <a:rPr lang="en-GB" altLang="en-US" sz="2400" i="1"/>
              <a:t>the maxim of relation by </a:t>
            </a:r>
            <a:r>
              <a:rPr lang="en-GB" altLang="en-US" sz="2400" i="1">
                <a:solidFill>
                  <a:srgbClr val="FFFF00"/>
                </a:solidFill>
              </a:rPr>
              <a:t>not giving an answer that relates to the question</a:t>
            </a:r>
            <a:r>
              <a:rPr lang="en-GB" altLang="en-US" sz="2400" i="1"/>
              <a:t>: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 i="1"/>
          </a:p>
          <a:p>
            <a:pPr lvl="1"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chemeClr val="tx2"/>
                </a:solidFill>
              </a:rPr>
              <a:t>Paxman</a:t>
            </a:r>
            <a:r>
              <a:rPr lang="en-GB" altLang="en-US" sz="2400"/>
              <a:t>:	Did you threaten to overrule?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chemeClr val="accent1"/>
                </a:solidFill>
              </a:rPr>
              <a:t>Howard</a:t>
            </a:r>
            <a:r>
              <a:rPr lang="en-GB" altLang="en-US" sz="2400">
                <a:solidFill>
                  <a:schemeClr val="accent1"/>
                </a:solidFill>
              </a:rPr>
              <a:t>:</a:t>
            </a:r>
            <a:r>
              <a:rPr lang="en-GB" altLang="en-US" sz="2400"/>
              <a:t>  	</a:t>
            </a:r>
            <a:r>
              <a:rPr lang="en-GB" altLang="en-US" sz="2400">
                <a:solidFill>
                  <a:srgbClr val="FFFF00"/>
                </a:solidFill>
              </a:rPr>
              <a:t>I was not entitled to instruct Derek 			Lewis and I did not instruct him.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chemeClr val="tx2"/>
                </a:solidFill>
              </a:rPr>
              <a:t>Paxman</a:t>
            </a:r>
            <a:r>
              <a:rPr lang="en-GB" altLang="en-US" sz="2400"/>
              <a:t>:  	Did you threaten to overrule him?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chemeClr val="accent1"/>
                </a:solidFill>
              </a:rPr>
              <a:t>Howard</a:t>
            </a:r>
            <a:r>
              <a:rPr lang="en-GB" altLang="en-US" sz="2400">
                <a:solidFill>
                  <a:schemeClr val="accent1"/>
                </a:solidFill>
              </a:rPr>
              <a:t>:</a:t>
            </a:r>
            <a:r>
              <a:rPr lang="en-GB" altLang="en-US" sz="2400"/>
              <a:t>  	The truth of the matter is that.</a:t>
            </a:r>
            <a:endParaRPr lang="en-US" altLang="en-US" sz="2400"/>
          </a:p>
        </p:txBody>
      </p:sp>
    </p:spTree>
  </p:cSld>
  <p:clrMapOvr>
    <a:masterClrMapping/>
  </p:clrMapOvr>
  <p:transition spd="slow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8B84B148-7620-B566-5325-A55DAFD5FB1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47800" y="381000"/>
            <a:ext cx="5943600" cy="1143000"/>
          </a:xfrm>
        </p:spPr>
        <p:txBody>
          <a:bodyPr/>
          <a:lstStyle/>
          <a:p>
            <a:r>
              <a:rPr lang="en-GB" altLang="en-US"/>
              <a:t>‘Opting out’</a:t>
            </a:r>
            <a:endParaRPr lang="en-US" alt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B7E8EA14-8307-83F5-AA26-CA9E3FC30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848600" cy="48006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endParaRPr lang="en-GB" altLang="en-US" sz="2000" b="1" i="1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000" b="1" i="1"/>
              <a:t>	</a:t>
            </a:r>
            <a:r>
              <a:rPr lang="en-GB" altLang="en-US" sz="2400" i="1"/>
              <a:t>Here, Paxman asks the Prime Minister a question; the minister </a:t>
            </a:r>
            <a:r>
              <a:rPr lang="en-GB" altLang="en-US" sz="2400" i="1">
                <a:solidFill>
                  <a:srgbClr val="F9F541"/>
                </a:solidFill>
              </a:rPr>
              <a:t>opts</a:t>
            </a:r>
            <a:r>
              <a:rPr lang="en-GB" altLang="en-US" sz="2400" i="1"/>
              <a:t> </a:t>
            </a:r>
            <a:r>
              <a:rPr lang="en-GB" altLang="en-US" sz="2400" i="1">
                <a:solidFill>
                  <a:srgbClr val="F9F541"/>
                </a:solidFill>
              </a:rPr>
              <a:t>out</a:t>
            </a:r>
            <a:r>
              <a:rPr lang="en-GB" altLang="en-US" sz="2400" i="1"/>
              <a:t> of the maxim of relation: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GB" altLang="en-US" sz="36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GB" altLang="en-US"/>
              <a:t>	</a:t>
            </a:r>
            <a:r>
              <a:rPr lang="en-GB" altLang="en-US" sz="2400" b="1"/>
              <a:t>Paxman</a:t>
            </a:r>
            <a:r>
              <a:rPr lang="en-GB" altLang="en-US" sz="2400"/>
              <a:t>: 	“When will war become inevitable?”</a:t>
            </a:r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GB" altLang="en-US" sz="2400"/>
              <a:t>	</a:t>
            </a:r>
            <a:r>
              <a:rPr lang="en-GB" altLang="en-US" sz="2400" b="1"/>
              <a:t>PM</a:t>
            </a:r>
            <a:r>
              <a:rPr lang="en-GB" altLang="en-US" sz="2400"/>
              <a:t>:	“Well I know you have to ask that question 			</a:t>
            </a:r>
            <a:r>
              <a:rPr lang="en-GB" altLang="en-US" sz="2400">
                <a:solidFill>
                  <a:srgbClr val="FFFF00"/>
                </a:solidFill>
              </a:rPr>
              <a:t>but it’s the kind of question I cannot answer.”</a:t>
            </a:r>
            <a:endParaRPr lang="en-US" alt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C1086951-076B-A153-F45A-4D63F1B8BD1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536700" y="457200"/>
            <a:ext cx="5715000" cy="1143000"/>
          </a:xfrm>
        </p:spPr>
        <p:txBody>
          <a:bodyPr/>
          <a:lstStyle/>
          <a:p>
            <a:r>
              <a:rPr lang="en-GB" altLang="en-US"/>
              <a:t>‘Flouting’</a:t>
            </a:r>
            <a:endParaRPr lang="en-GB" altLang="en-US" i="1"/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BB86C8C6-8E32-D2C1-83B5-1C6E0A455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848600" cy="1778000"/>
          </a:xfrm>
        </p:spPr>
        <p:txBody>
          <a:bodyPr/>
          <a:lstStyle/>
          <a:p>
            <a:r>
              <a:rPr lang="en-GB" altLang="en-US" sz="2400" b="1" i="1"/>
              <a:t>This is the most important ‘use’ of Grice’s maxims.</a:t>
            </a:r>
          </a:p>
          <a:p>
            <a:r>
              <a:rPr lang="en-GB" altLang="en-US" sz="2400" b="1" i="1"/>
              <a:t>Unlike ‘violating’, ‘flouting’ a maxim allows a speaker to signal that although they seem to be ‘violating’ a maxim, </a:t>
            </a:r>
            <a:r>
              <a:rPr lang="en-GB" altLang="en-US" sz="2400" b="1" i="1">
                <a:solidFill>
                  <a:srgbClr val="FFFF00"/>
                </a:solidFill>
              </a:rPr>
              <a:t>they are still co-operating</a:t>
            </a:r>
            <a:r>
              <a:rPr lang="en-GB" altLang="en-US" sz="2400" b="1" i="1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/>
          </a:p>
        </p:txBody>
      </p:sp>
      <p:sp>
        <p:nvSpPr>
          <p:cNvPr id="123908" name="Text Box 4">
            <a:extLst>
              <a:ext uri="{FF2B5EF4-FFF2-40B4-BE49-F238E27FC236}">
                <a16:creationId xmlns:a16="http://schemas.microsoft.com/office/drawing/2014/main" id="{AA5504EE-2965-F216-D453-89B709DCF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5499100"/>
            <a:ext cx="426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000" i="1">
                <a:solidFill>
                  <a:srgbClr val="FFFF00"/>
                </a:solidFill>
              </a:rPr>
              <a:t>Which leads us very nicely on to Grice’s key idea of “Implicature”…</a:t>
            </a:r>
          </a:p>
        </p:txBody>
      </p:sp>
      <p:pic>
        <p:nvPicPr>
          <p:cNvPr id="123910" name="Picture 6">
            <a:extLst>
              <a:ext uri="{FF2B5EF4-FFF2-40B4-BE49-F238E27FC236}">
                <a16:creationId xmlns:a16="http://schemas.microsoft.com/office/drawing/2014/main" id="{4BB0BA0B-9DD3-57DE-D1AF-C78E798DD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3614738"/>
            <a:ext cx="18383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911" name="Text Box 7">
            <a:extLst>
              <a:ext uri="{FF2B5EF4-FFF2-40B4-BE49-F238E27FC236}">
                <a16:creationId xmlns:a16="http://schemas.microsoft.com/office/drawing/2014/main" id="{7FB9A342-D56D-9210-2C68-237FEDF6D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5" y="4189413"/>
            <a:ext cx="4559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b="1"/>
              <a:t>“Mmm… Do’nuts…”</a:t>
            </a:r>
          </a:p>
          <a:p>
            <a:r>
              <a:rPr lang="en-GB" altLang="en-US" b="1"/>
              <a:t>“Homie, those pants look awful tight to me.”</a:t>
            </a:r>
          </a:p>
        </p:txBody>
      </p:sp>
    </p:spTree>
  </p:cSld>
  <p:clrMapOvr>
    <a:masterClrMapping/>
  </p:clrMapOvr>
  <p:transition spd="slow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496CA318-58E7-3B59-FCAF-C04223F3995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GB" altLang="en-US"/>
              <a:t>‘Conversational Implicature’</a:t>
            </a:r>
            <a:br>
              <a:rPr lang="en-GB" altLang="en-US"/>
            </a:br>
            <a:r>
              <a:rPr lang="en-GB" altLang="en-US" sz="2400" i="1">
                <a:solidFill>
                  <a:srgbClr val="F9F541"/>
                </a:solidFill>
              </a:rPr>
              <a:t> ‘Gricean Pragmatics’ – knowing what isn’t said </a:t>
            </a:r>
            <a:endParaRPr lang="en-US" altLang="en-US" sz="2400" i="1">
              <a:solidFill>
                <a:srgbClr val="F9F541"/>
              </a:solidFill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88F2B58B-3DC2-3B1C-EA82-CE12AF49A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438400"/>
            <a:ext cx="73152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What Grice called ‘implicature’ occurs </a:t>
            </a:r>
            <a:r>
              <a:rPr lang="en-GB" altLang="en-US" sz="2400">
                <a:solidFill>
                  <a:srgbClr val="FFFF00"/>
                </a:solidFill>
              </a:rPr>
              <a:t>when a speaker chooses to </a:t>
            </a:r>
            <a:r>
              <a:rPr lang="en-GB" altLang="en-US" sz="2400" b="1">
                <a:solidFill>
                  <a:srgbClr val="FFFF00"/>
                </a:solidFill>
              </a:rPr>
              <a:t>flout</a:t>
            </a:r>
            <a:r>
              <a:rPr lang="en-GB" altLang="en-US" sz="2400">
                <a:solidFill>
                  <a:srgbClr val="FFFF00"/>
                </a:solidFill>
              </a:rPr>
              <a:t> a maxim.</a:t>
            </a:r>
          </a:p>
          <a:p>
            <a:pPr>
              <a:lnSpc>
                <a:spcPct val="90000"/>
              </a:lnSpc>
            </a:pPr>
            <a:endParaRPr lang="en-GB" altLang="en-US" sz="24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/>
              <a:t>The listener, </a:t>
            </a:r>
            <a:r>
              <a:rPr lang="en-GB" altLang="en-US" sz="2400" i="1"/>
              <a:t>assuming that the speaker still intends being cooperative</a:t>
            </a:r>
            <a:r>
              <a:rPr lang="en-GB" altLang="en-US" sz="2400"/>
              <a:t>, looks for meaning </a:t>
            </a:r>
            <a:r>
              <a:rPr lang="en-GB" altLang="en-US" sz="2400" i="1"/>
              <a:t>other than that which is said.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 i="1"/>
          </a:p>
          <a:p>
            <a:pPr>
              <a:lnSpc>
                <a:spcPct val="90000"/>
              </a:lnSpc>
            </a:pPr>
            <a:r>
              <a:rPr lang="en-GB" altLang="en-US" sz="2400"/>
              <a:t>The intended meaning will be arrived at through the speaker working out the </a:t>
            </a:r>
            <a:r>
              <a:rPr lang="en-GB" altLang="en-US" sz="2400" b="1" i="1">
                <a:solidFill>
                  <a:srgbClr val="FFFF00"/>
                </a:solidFill>
              </a:rPr>
              <a:t>pragmatic</a:t>
            </a:r>
            <a:r>
              <a:rPr lang="en-GB" altLang="en-US" sz="2400" i="1">
                <a:solidFill>
                  <a:srgbClr val="FFFF66"/>
                </a:solidFill>
              </a:rPr>
              <a:t> </a:t>
            </a:r>
            <a:r>
              <a:rPr lang="en-GB" altLang="en-US" sz="2400" b="1" i="1">
                <a:solidFill>
                  <a:srgbClr val="FFFF00"/>
                </a:solidFill>
              </a:rPr>
              <a:t>force</a:t>
            </a:r>
            <a:r>
              <a:rPr lang="en-GB" altLang="en-US" sz="2400"/>
              <a:t> of the utterance rather than its </a:t>
            </a:r>
            <a:r>
              <a:rPr lang="en-GB" altLang="en-US" sz="2400" b="1" i="1">
                <a:solidFill>
                  <a:srgbClr val="FFFF00"/>
                </a:solidFill>
              </a:rPr>
              <a:t>semantic</a:t>
            </a:r>
            <a:r>
              <a:rPr lang="en-GB" altLang="en-US" sz="2400" i="1">
                <a:solidFill>
                  <a:srgbClr val="FFFF66"/>
                </a:solidFill>
              </a:rPr>
              <a:t> </a:t>
            </a:r>
            <a:r>
              <a:rPr lang="en-GB" altLang="en-US" sz="2400" b="1" i="1">
                <a:solidFill>
                  <a:srgbClr val="FFFF00"/>
                </a:solidFill>
              </a:rPr>
              <a:t>sense</a:t>
            </a:r>
            <a:r>
              <a:rPr lang="en-GB" altLang="en-US" sz="2400"/>
              <a:t>.</a:t>
            </a:r>
            <a:endParaRPr lang="en-GB" altLang="en-US" sz="2400" i="1"/>
          </a:p>
        </p:txBody>
      </p:sp>
    </p:spTree>
  </p:cSld>
  <p:clrMapOvr>
    <a:masterClrMapping/>
  </p:clrMapOvr>
  <p:transition spd="slow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289D0768-7470-D2DB-6B4A-0F06786F02D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>
                <a:effectLst/>
              </a:rPr>
              <a:t>Implicature</a:t>
            </a:r>
            <a:br>
              <a:rPr lang="en-GB" altLang="en-US" sz="4000">
                <a:effectLst/>
              </a:rPr>
            </a:br>
            <a:r>
              <a:rPr lang="en-GB" altLang="en-US" sz="2400" i="1">
                <a:effectLst/>
              </a:rPr>
              <a:t>Flouting the maxim of quantity… </a:t>
            </a:r>
            <a:endParaRPr lang="en-GB" altLang="en-US" sz="4000" i="1">
              <a:effectLst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9523683B-9A16-D210-AF83-3E28050C3C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en-GB" altLang="en-US" sz="2400">
                <a:effectLst/>
              </a:rPr>
              <a:t>A:	I hear you went to the theatre last night; what play did you see?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GB" altLang="en-US" sz="2400">
                <a:effectLst/>
              </a:rPr>
              <a:t>B: 	Well, I watched a number of people stand on the stage in Elizabethan costumes uttering series of sentences which corresponded closely with the script of </a:t>
            </a:r>
            <a:r>
              <a:rPr lang="en-GB" altLang="en-US" sz="2400" i="1">
                <a:effectLst/>
              </a:rPr>
              <a:t>Twelfth Night</a:t>
            </a:r>
            <a:r>
              <a:rPr lang="en-GB" altLang="en-US" sz="2400">
                <a:effectLst/>
              </a:rPr>
              <a:t>.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GB" altLang="en-US">
                <a:effectLst/>
              </a:rPr>
              <a:t>	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GB" altLang="en-US">
                <a:effectLst/>
              </a:rPr>
              <a:t>	</a:t>
            </a:r>
            <a:r>
              <a:rPr lang="en-GB" altLang="en-US" sz="2800" i="1">
                <a:solidFill>
                  <a:srgbClr val="FFFF00"/>
                </a:solidFill>
                <a:effectLst/>
              </a:rPr>
              <a:t>Here, B’s verbose answer, although it doesn’t say anything more than “I saw a performance of Twelfth Night,” invites A to infer that the performers were doing a miserably bad job of acting.</a:t>
            </a:r>
          </a:p>
          <a:p>
            <a:pPr marL="533400" indent="-533400"/>
            <a:endParaRPr lang="en-GB" altLang="en-US"/>
          </a:p>
        </p:txBody>
      </p:sp>
    </p:spTree>
  </p:cSld>
  <p:clrMapOvr>
    <a:masterClrMapping/>
  </p:clrMapOvr>
  <p:transition spd="slow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5D83406F-0E9C-D5E3-A06A-7478538FB1A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r>
              <a:rPr lang="en-GB" altLang="en-US" sz="4000">
                <a:effectLst/>
              </a:rPr>
              <a:t>Implicature</a:t>
            </a:r>
            <a:br>
              <a:rPr lang="en-GB" altLang="en-US" sz="4000">
                <a:effectLst/>
              </a:rPr>
            </a:br>
            <a:r>
              <a:rPr lang="en-GB" altLang="en-US" sz="4000">
                <a:effectLst/>
              </a:rPr>
              <a:t> </a:t>
            </a:r>
            <a:r>
              <a:rPr lang="en-GB" altLang="en-US" sz="2400" i="1">
                <a:effectLst/>
              </a:rPr>
              <a:t>Flouting the maxim of quality</a:t>
            </a:r>
            <a:endParaRPr lang="en-GB" altLang="en-US" sz="2400">
              <a:effectLst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F802D43-4DD7-2B4B-94C0-86110413C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7696200" cy="2895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>
                <a:effectLst/>
              </a:rPr>
              <a:t>	A: What are you baking?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>
                <a:effectLst/>
              </a:rPr>
              <a:t>	B: Be i are tee aitch dee ay wye see ay kay ee.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40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i="1">
                <a:solidFill>
                  <a:srgbClr val="FFFF00"/>
                </a:solidFill>
                <a:effectLst/>
              </a:rPr>
              <a:t>	By answering obscurely, B conveys to A the implicature that the information is to be kept secret from the young child who is in the room with them.</a:t>
            </a:r>
          </a:p>
          <a:p>
            <a:endParaRPr lang="en-GB" altLang="en-US" sz="2400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BB143D5-635A-89AC-BB2E-1B333C2F39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019300"/>
            <a:ext cx="7772400" cy="3873500"/>
          </a:xfrm>
        </p:spPr>
        <p:txBody>
          <a:bodyPr/>
          <a:lstStyle/>
          <a:p>
            <a:r>
              <a:rPr lang="en-GB" altLang="en-US" sz="4400"/>
              <a:t>Why Conversation Works</a:t>
            </a:r>
            <a:br>
              <a:rPr lang="en-GB" altLang="en-US" sz="4400"/>
            </a:br>
            <a:r>
              <a:rPr lang="en-GB" altLang="en-US" sz="2000" i="1"/>
              <a:t>(when it shouldn’t…)</a:t>
            </a:r>
            <a:r>
              <a:rPr lang="en-GB" altLang="en-US" sz="2000" i="1">
                <a:solidFill>
                  <a:srgbClr val="FFFF00"/>
                </a:solidFill>
              </a:rPr>
              <a:t> </a:t>
            </a:r>
            <a:br>
              <a:rPr lang="en-GB" altLang="en-US" sz="2000" i="1">
                <a:solidFill>
                  <a:srgbClr val="FFFF00"/>
                </a:solidFill>
              </a:rPr>
            </a:br>
            <a:br>
              <a:rPr lang="en-GB" altLang="en-US" sz="5400">
                <a:solidFill>
                  <a:srgbClr val="FFFF00"/>
                </a:solidFill>
              </a:rPr>
            </a:br>
            <a:r>
              <a:rPr lang="en-GB" altLang="en-US" sz="2400" i="1">
                <a:solidFill>
                  <a:srgbClr val="FFFF00"/>
                </a:solidFill>
              </a:rPr>
              <a:t>according to theorists…</a:t>
            </a:r>
            <a:br>
              <a:rPr lang="en-GB" altLang="en-US" sz="2400" i="1">
                <a:solidFill>
                  <a:srgbClr val="FFFF00"/>
                </a:solidFill>
              </a:rPr>
            </a:br>
            <a:r>
              <a:rPr lang="en-GB" altLang="en-US" sz="2400" i="1">
                <a:solidFill>
                  <a:srgbClr val="FFFF00"/>
                </a:solidFill>
              </a:rPr>
              <a:t>Grice, Goffman, Brown, Levinson and Leech</a:t>
            </a: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53252" name="Text Box 4">
            <a:extLst>
              <a:ext uri="{FF2B5EF4-FFF2-40B4-BE49-F238E27FC236}">
                <a16:creationId xmlns:a16="http://schemas.microsoft.com/office/drawing/2014/main" id="{2A68F4A6-BCE1-B816-DA0E-C3C7EA121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762000"/>
            <a:ext cx="53324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Level English Language</a:t>
            </a:r>
          </a:p>
        </p:txBody>
      </p:sp>
    </p:spTree>
  </p:cSld>
  <p:clrMapOvr>
    <a:masterClrMapping/>
  </p:clrMapOvr>
  <p:transition spd="slow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F3ED4A67-E0AE-FDD6-38A7-F0CADFCC6C4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736600" y="609600"/>
            <a:ext cx="7467600" cy="1143000"/>
          </a:xfrm>
        </p:spPr>
        <p:txBody>
          <a:bodyPr/>
          <a:lstStyle/>
          <a:p>
            <a:r>
              <a:rPr lang="en-GB" altLang="en-US" sz="4000"/>
              <a:t>Implicature</a:t>
            </a:r>
            <a:br>
              <a:rPr lang="en-GB" altLang="en-US" sz="4000"/>
            </a:br>
            <a:r>
              <a:rPr lang="en-GB" altLang="en-US" sz="2400" i="1"/>
              <a:t>Flouting the maxim of  manner </a:t>
            </a:r>
            <a:endParaRPr lang="en-US" altLang="en-US" sz="4000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57E0BA63-5425-0C09-F585-5A83E996C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239000" cy="3276600"/>
          </a:xfrm>
        </p:spPr>
        <p:txBody>
          <a:bodyPr/>
          <a:lstStyle/>
          <a:p>
            <a:r>
              <a:rPr lang="en-GB" altLang="en-US" sz="2800" i="1">
                <a:solidFill>
                  <a:srgbClr val="F9F541"/>
                </a:solidFill>
              </a:rPr>
              <a:t>When discussing an essay with a student, it is customary for a teacher to be polite and to find things to praise…</a:t>
            </a:r>
          </a:p>
          <a:p>
            <a:endParaRPr lang="en-GB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>
                <a:solidFill>
                  <a:schemeClr val="tx2"/>
                </a:solidFill>
              </a:rPr>
              <a:t>	“So let me say straight away, James, that your essay is beautifully printed, the font has been immaculately well chosen and the positioning of those staples is a work of sheer genius...”</a:t>
            </a:r>
            <a:endParaRPr lang="en-US" altLang="en-US" sz="28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6132A057-BC94-3608-048A-8391F85D23A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066800" y="533400"/>
            <a:ext cx="7086600" cy="1143000"/>
          </a:xfrm>
        </p:spPr>
        <p:txBody>
          <a:bodyPr/>
          <a:lstStyle/>
          <a:p>
            <a:r>
              <a:rPr lang="en-GB" altLang="en-US" sz="4000"/>
              <a:t>How the implicature works…</a:t>
            </a:r>
            <a:endParaRPr lang="en-US" altLang="en-US" sz="4000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48E51BF-1BCB-E494-E6BF-26A20A2BFA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696200" cy="3505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/>
              <a:t>	To James, such a comment is apparently </a:t>
            </a:r>
            <a:r>
              <a:rPr lang="en-GB" altLang="en-US" sz="2000" i="1">
                <a:solidFill>
                  <a:schemeClr val="tx2"/>
                </a:solidFill>
              </a:rPr>
              <a:t>not relevant</a:t>
            </a:r>
            <a:r>
              <a:rPr lang="en-GB" altLang="en-US" sz="2000"/>
              <a:t> to what he wants to hear – so he assumes his teacher has ‘</a:t>
            </a:r>
            <a:r>
              <a:rPr lang="en-GB" altLang="en-US" sz="2000">
                <a:solidFill>
                  <a:srgbClr val="FFFF00"/>
                </a:solidFill>
              </a:rPr>
              <a:t>flouted the maxim</a:t>
            </a:r>
            <a:r>
              <a:rPr lang="en-GB" altLang="en-US" sz="2000"/>
              <a:t>’ of relevance.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/>
              <a:t>	BUT… </a:t>
            </a:r>
            <a:r>
              <a:rPr lang="en-GB" altLang="en-US" sz="2000" i="1"/>
              <a:t>James</a:t>
            </a:r>
            <a:r>
              <a:rPr lang="en-GB" altLang="en-US" sz="2000"/>
              <a:t> </a:t>
            </a:r>
            <a:r>
              <a:rPr lang="en-GB" altLang="en-US" sz="2000" i="1">
                <a:solidFill>
                  <a:schemeClr val="tx2"/>
                </a:solidFill>
              </a:rPr>
              <a:t>assumes the teacher is still co-operating in the conversation by taking his ‘conversational turn’ leaving James to assume he is trying to convey something relevant about the quality of the essay.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/>
              <a:t>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/>
              <a:t>	SO… If James</a:t>
            </a:r>
            <a:r>
              <a:rPr lang="en-GB" altLang="en-US" sz="2000">
                <a:solidFill>
                  <a:schemeClr val="tx2"/>
                </a:solidFill>
              </a:rPr>
              <a:t> assumes the essay is other than worthless</a:t>
            </a:r>
            <a:r>
              <a:rPr lang="en-GB" altLang="en-US" sz="2000"/>
              <a:t>, then the teacher </a:t>
            </a:r>
            <a:r>
              <a:rPr lang="en-GB" altLang="en-US" sz="2000" b="1" i="1">
                <a:solidFill>
                  <a:srgbClr val="FFFF00"/>
                </a:solidFill>
              </a:rPr>
              <a:t>is</a:t>
            </a:r>
            <a:r>
              <a:rPr lang="en-GB" altLang="en-US" sz="2000" i="1">
                <a:solidFill>
                  <a:srgbClr val="FFFF00"/>
                </a:solidFill>
              </a:rPr>
              <a:t> </a:t>
            </a:r>
            <a:r>
              <a:rPr lang="en-GB" altLang="en-US" sz="2000" i="1"/>
              <a:t>observing the co-operative Principle</a:t>
            </a:r>
            <a:r>
              <a:rPr lang="en-GB" altLang="en-US" sz="200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000"/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 b="1" i="1">
                <a:solidFill>
                  <a:schemeClr val="accent1"/>
                </a:solidFill>
              </a:rPr>
              <a:t>The listener </a:t>
            </a:r>
            <a:r>
              <a:rPr lang="en-GB" altLang="en-US" sz="2000" b="1" i="1">
                <a:solidFill>
                  <a:srgbClr val="FFFF00"/>
                </a:solidFill>
              </a:rPr>
              <a:t>assumes</a:t>
            </a:r>
            <a:r>
              <a:rPr lang="en-GB" altLang="en-US" sz="2000" b="1" i="1">
                <a:solidFill>
                  <a:schemeClr val="accent1"/>
                </a:solidFill>
              </a:rPr>
              <a:t> that the speaker </a:t>
            </a:r>
            <a:r>
              <a:rPr lang="en-GB" altLang="en-US" sz="2000" b="1" i="1">
                <a:solidFill>
                  <a:srgbClr val="FFFF00"/>
                </a:solidFill>
              </a:rPr>
              <a:t>assumes</a:t>
            </a:r>
            <a:r>
              <a:rPr lang="en-GB" altLang="en-US" sz="2000" b="1" i="1">
                <a:solidFill>
                  <a:schemeClr val="accent1"/>
                </a:solidFill>
              </a:rPr>
              <a:t> that the listener can work it out.</a:t>
            </a:r>
            <a:endParaRPr lang="en-US" altLang="en-US" sz="2000" b="1" i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12EC1571-AE15-1D93-5E08-60C2274E61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Grice’s Maxims</a:t>
            </a:r>
            <a:br>
              <a:rPr lang="en-GB" altLang="en-US" sz="4000"/>
            </a:br>
            <a:r>
              <a:rPr lang="en-GB" altLang="en-US" sz="4000" i="1"/>
              <a:t>In Writing?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7F2082CF-1981-3AD5-E492-088808D2B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25600"/>
            <a:ext cx="7467600" cy="4216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i="1">
                <a:effectLst/>
              </a:rPr>
              <a:t>	Many kinds of communication operate as ‘interactions’ – a sort of ‘one sided’ conversation – letters, advertisements, and so on. Applying Grice’s maxims to written texts can allow you to develop subtle insights. 	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 i="1">
              <a:effectLst/>
            </a:endParaRP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>
                <a:effectLst/>
              </a:rPr>
              <a:t>Flouting Grice’s maxims is more difficult in writing because it’s less easy to make sure that your reader understands what is happening.</a:t>
            </a:r>
          </a:p>
          <a:p>
            <a:pPr marL="609600" indent="-609600">
              <a:lnSpc>
                <a:spcPct val="90000"/>
              </a:lnSpc>
            </a:pPr>
            <a:endParaRPr lang="en-GB" altLang="en-US" sz="2400" i="1">
              <a:effectLst/>
            </a:endParaRPr>
          </a:p>
          <a:p>
            <a:pPr marL="609600" indent="-609600">
              <a:lnSpc>
                <a:spcPct val="90000"/>
              </a:lnSpc>
            </a:pPr>
            <a:r>
              <a:rPr lang="en-GB" altLang="en-US" sz="2400" i="1">
                <a:solidFill>
                  <a:srgbClr val="FFFF00"/>
                </a:solidFill>
                <a:effectLst/>
              </a:rPr>
              <a:t>This can be especially important in the ‘Language and Technology’ topic where much writing is ‘conversational’… but lacks the prosody and body-language of face-to-face interaction.</a:t>
            </a:r>
          </a:p>
        </p:txBody>
      </p:sp>
    </p:spTree>
  </p:cSld>
  <p:clrMapOvr>
    <a:masterClrMapping/>
  </p:clrMapOvr>
  <p:transition spd="slow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B2BCF2EC-3DC7-0A83-D5B4-4BB45636F19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29200" y="274638"/>
            <a:ext cx="3810000" cy="1143000"/>
          </a:xfrm>
        </p:spPr>
        <p:txBody>
          <a:bodyPr/>
          <a:lstStyle/>
          <a:p>
            <a:r>
              <a:rPr lang="en-GB" altLang="en-US" sz="2000">
                <a:solidFill>
                  <a:srgbClr val="FFFF66"/>
                </a:solidFill>
              </a:rPr>
              <a:t>Grice’s Maxims and Implicature can be applied well beyond conversation…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EE68C49A-2C5E-55A6-9A73-DBCB0098F5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05400" y="2133600"/>
            <a:ext cx="3733800" cy="3911600"/>
          </a:xfrm>
        </p:spPr>
        <p:txBody>
          <a:bodyPr/>
          <a:lstStyle/>
          <a:p>
            <a:r>
              <a:rPr lang="en-GB" altLang="en-US"/>
              <a:t>What maxims are being flouted here?</a:t>
            </a:r>
          </a:p>
          <a:p>
            <a:r>
              <a:rPr lang="en-GB" altLang="en-US"/>
              <a:t>What implicatures are being created?</a:t>
            </a:r>
          </a:p>
          <a:p>
            <a:r>
              <a:rPr lang="en-GB" altLang="en-US"/>
              <a:t>To what effect?</a:t>
            </a:r>
          </a:p>
          <a:p>
            <a:r>
              <a:rPr lang="en-GB" altLang="en-US"/>
              <a:t>For what purpose?</a:t>
            </a:r>
          </a:p>
        </p:txBody>
      </p:sp>
      <p:pic>
        <p:nvPicPr>
          <p:cNvPr id="130053" name="Picture 5">
            <a:extLst>
              <a:ext uri="{FF2B5EF4-FFF2-40B4-BE49-F238E27FC236}">
                <a16:creationId xmlns:a16="http://schemas.microsoft.com/office/drawing/2014/main" id="{227652AD-7986-27E8-A929-791781B94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48529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ECDB4DF2-55D2-35C7-3F77-C4BA5E4E45F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219200" y="482600"/>
            <a:ext cx="7391400" cy="1143000"/>
          </a:xfrm>
        </p:spPr>
        <p:txBody>
          <a:bodyPr/>
          <a:lstStyle/>
          <a:p>
            <a:r>
              <a:rPr lang="en-GB" altLang="en-US"/>
              <a:t>POLITENESS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F9067C8F-AFD2-137D-EE80-C1799791D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0100" y="1328738"/>
            <a:ext cx="7962900" cy="1452562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/>
              <a:t>If we </a:t>
            </a:r>
            <a:r>
              <a:rPr lang="en-GB" altLang="en-US" i="1"/>
              <a:t>really</a:t>
            </a:r>
            <a:r>
              <a:rPr lang="en-GB" altLang="en-US"/>
              <a:t> want co-operation…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/>
              <a:t>… we also need to be </a:t>
            </a:r>
            <a:r>
              <a:rPr lang="en-GB" altLang="en-US" i="1">
                <a:solidFill>
                  <a:srgbClr val="FFFF00"/>
                </a:solidFill>
              </a:rPr>
              <a:t>polite</a:t>
            </a:r>
          </a:p>
        </p:txBody>
      </p:sp>
      <p:pic>
        <p:nvPicPr>
          <p:cNvPr id="148484" name="Picture 4">
            <a:extLst>
              <a:ext uri="{FF2B5EF4-FFF2-40B4-BE49-F238E27FC236}">
                <a16:creationId xmlns:a16="http://schemas.microsoft.com/office/drawing/2014/main" id="{0188C662-03B9-7F79-356C-BB8357960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650" y="2701925"/>
            <a:ext cx="6992938" cy="381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02FE7F46-6CB0-D245-59BD-A502A59B9D8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638300" y="465138"/>
            <a:ext cx="5283200" cy="1143000"/>
          </a:xfrm>
        </p:spPr>
        <p:txBody>
          <a:bodyPr/>
          <a:lstStyle/>
          <a:p>
            <a:r>
              <a:rPr lang="en-GB" altLang="en-US"/>
              <a:t>Goffman’s Face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AC70568D-004D-C51C-89B3-3DFD469EA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2600" y="2247900"/>
            <a:ext cx="8458200" cy="41021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000"/>
              <a:t>Erving Goffman was intrigued by what lay behind everyday expressions such as ‘losing face’, ‘saving face’ and ‘being shamefaced’.</a:t>
            </a:r>
          </a:p>
          <a:p>
            <a:pPr>
              <a:lnSpc>
                <a:spcPct val="80000"/>
              </a:lnSpc>
            </a:pPr>
            <a:endParaRPr lang="en-GB" altLang="en-US" sz="2000"/>
          </a:p>
          <a:p>
            <a:pPr>
              <a:lnSpc>
                <a:spcPct val="80000"/>
              </a:lnSpc>
            </a:pPr>
            <a:r>
              <a:rPr lang="en-GB" altLang="en-US" sz="2000"/>
              <a:t>He saw that without politeness, conversation didn’t work and that the need for politeness was rooted in ‘</a:t>
            </a:r>
            <a:r>
              <a:rPr lang="en-GB" altLang="en-US" sz="2000">
                <a:solidFill>
                  <a:srgbClr val="FFFF00"/>
                </a:solidFill>
              </a:rPr>
              <a:t>saving</a:t>
            </a:r>
            <a:r>
              <a:rPr lang="en-GB" altLang="en-US" sz="2000"/>
              <a:t> </a:t>
            </a:r>
            <a:r>
              <a:rPr lang="en-GB" altLang="en-US" sz="2000">
                <a:solidFill>
                  <a:srgbClr val="FFFF00"/>
                </a:solidFill>
              </a:rPr>
              <a:t>face</a:t>
            </a:r>
            <a:r>
              <a:rPr lang="en-GB" altLang="en-US" sz="2000"/>
              <a:t>’:</a:t>
            </a:r>
            <a:br>
              <a:rPr lang="en-GB" altLang="en-US" sz="2000"/>
            </a:br>
            <a:br>
              <a:rPr lang="en-GB" altLang="en-US" sz="2000" i="1"/>
            </a:br>
            <a:r>
              <a:rPr lang="en-GB" altLang="en-US" sz="2000" i="1"/>
              <a:t>	‘[face is…] the positive social value a person effectively claims for</a:t>
            </a:r>
            <a:br>
              <a:rPr lang="en-GB" altLang="en-US" sz="2000" i="1"/>
            </a:br>
            <a:r>
              <a:rPr lang="en-GB" altLang="en-US" sz="2000" i="1"/>
              <a:t>	himself by the line others assume he has taken during a personal </a:t>
            </a:r>
            <a:br>
              <a:rPr lang="en-GB" altLang="en-US" sz="2000" i="1"/>
            </a:br>
            <a:r>
              <a:rPr lang="en-GB" altLang="en-US" sz="2000" i="1"/>
              <a:t>	contact’</a:t>
            </a:r>
            <a:br>
              <a:rPr lang="en-GB" altLang="en-US" sz="2000" i="1"/>
            </a:br>
            <a:endParaRPr lang="en-GB" altLang="en-US" sz="2000" i="1"/>
          </a:p>
          <a:p>
            <a:pPr>
              <a:lnSpc>
                <a:spcPct val="80000"/>
              </a:lnSpc>
            </a:pPr>
            <a:r>
              <a:rPr lang="en-GB" altLang="en-US" sz="2000"/>
              <a:t>Goffman recognised that whenever we talk, we need to feel ‘liked’. </a:t>
            </a:r>
          </a:p>
          <a:p>
            <a:pPr>
              <a:lnSpc>
                <a:spcPct val="80000"/>
              </a:lnSpc>
            </a:pPr>
            <a:endParaRPr lang="en-GB" altLang="en-US" sz="2000"/>
          </a:p>
          <a:p>
            <a:pPr>
              <a:lnSpc>
                <a:spcPct val="80000"/>
              </a:lnSpc>
            </a:pPr>
            <a:r>
              <a:rPr lang="en-GB" altLang="en-US" sz="2000"/>
              <a:t>As a consequence, conversations are sites for potential ‘</a:t>
            </a:r>
            <a:r>
              <a:rPr lang="en-GB" altLang="en-US" sz="2000">
                <a:solidFill>
                  <a:srgbClr val="FFFF00"/>
                </a:solidFill>
              </a:rPr>
              <a:t>loss of face</a:t>
            </a:r>
            <a:r>
              <a:rPr lang="en-GB" altLang="en-US" sz="2000"/>
              <a:t>’ and that ‘</a:t>
            </a:r>
            <a:r>
              <a:rPr lang="en-GB" altLang="en-US" sz="2000">
                <a:solidFill>
                  <a:srgbClr val="FFFF00"/>
                </a:solidFill>
              </a:rPr>
              <a:t>face work</a:t>
            </a:r>
            <a:r>
              <a:rPr lang="en-GB" altLang="en-US" sz="2000"/>
              <a:t>’ must, therefore, be a part of talk if ‘</a:t>
            </a:r>
            <a:r>
              <a:rPr lang="en-GB" altLang="en-US" sz="2000">
                <a:solidFill>
                  <a:srgbClr val="FFFF00"/>
                </a:solidFill>
              </a:rPr>
              <a:t>loss of face</a:t>
            </a:r>
            <a:r>
              <a:rPr lang="en-GB" altLang="en-US" sz="2000"/>
              <a:t>’ is to be avoided and co-operation is to be maintained.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1B29138A-5166-2589-0A14-168E59A8C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1270000"/>
            <a:ext cx="3619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b="1" i="1"/>
              <a:t>Co-operation is vital to conversation, but without </a:t>
            </a:r>
            <a:r>
              <a:rPr lang="en-GB" altLang="en-US" b="1" i="1">
                <a:solidFill>
                  <a:srgbClr val="FFFF00"/>
                </a:solidFill>
              </a:rPr>
              <a:t>politeness</a:t>
            </a:r>
            <a:r>
              <a:rPr lang="en-GB" altLang="en-US" b="1" i="1"/>
              <a:t>, all is lost.</a:t>
            </a:r>
          </a:p>
        </p:txBody>
      </p:sp>
      <p:pic>
        <p:nvPicPr>
          <p:cNvPr id="136204" name="Picture 12">
            <a:extLst>
              <a:ext uri="{FF2B5EF4-FFF2-40B4-BE49-F238E27FC236}">
                <a16:creationId xmlns:a16="http://schemas.microsoft.com/office/drawing/2014/main" id="{6A9B7035-BC77-2CC7-47B3-AF2DDB72B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275" y="579438"/>
            <a:ext cx="109220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74C010F6-ABBE-9D58-1EE9-2730DB9CAAC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‘Negative’ and ‘Positive’ Face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989FE7E4-DDE9-6A0A-B156-A47AAF27F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000" y="2806700"/>
            <a:ext cx="8102600" cy="3708400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800" b="1">
                <a:solidFill>
                  <a:srgbClr val="FFFF00"/>
                </a:solidFill>
              </a:rPr>
              <a:t>‘Negative’ Face</a:t>
            </a:r>
            <a:br>
              <a:rPr lang="en-GB" altLang="en-US" sz="2800" b="1">
                <a:solidFill>
                  <a:srgbClr val="FFFF00"/>
                </a:solidFill>
              </a:rPr>
            </a:br>
            <a:endParaRPr lang="en-GB" altLang="en-US" sz="2800" b="1">
              <a:solidFill>
                <a:srgbClr val="FFFF00"/>
              </a:solidFill>
            </a:endParaRP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800" b="1">
                <a:solidFill>
                  <a:srgbClr val="FFFF00"/>
                </a:solidFill>
              </a:rPr>
              <a:t>	</a:t>
            </a:r>
            <a:r>
              <a:rPr lang="en-GB" altLang="en-US" sz="2800" i="1"/>
              <a:t>The desire to feel </a:t>
            </a:r>
            <a:r>
              <a:rPr lang="en-GB" altLang="en-US" sz="2800" b="1" i="1">
                <a:solidFill>
                  <a:srgbClr val="FFFF00"/>
                </a:solidFill>
              </a:rPr>
              <a:t>unimpeded</a:t>
            </a:r>
            <a:r>
              <a:rPr lang="en-GB" altLang="en-US" sz="2800" i="1"/>
              <a:t>, i.e. the freedom from feeling imposed upon by the interaction.</a:t>
            </a:r>
            <a:br>
              <a:rPr lang="en-GB" altLang="en-US" sz="2800" i="1"/>
            </a:br>
            <a:endParaRPr lang="en-GB" altLang="en-US" sz="2800" i="1"/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800" b="1">
                <a:solidFill>
                  <a:srgbClr val="FFFF00"/>
                </a:solidFill>
              </a:rPr>
              <a:t>‘Positive’ Face</a:t>
            </a:r>
            <a:br>
              <a:rPr lang="en-GB" altLang="en-US" sz="2400" b="1">
                <a:solidFill>
                  <a:srgbClr val="FFFF00"/>
                </a:solidFill>
              </a:rPr>
            </a:br>
            <a:endParaRPr lang="en-GB" altLang="en-US" sz="2400" b="1">
              <a:solidFill>
                <a:srgbClr val="FFFF00"/>
              </a:solidFill>
            </a:endParaRP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rgbClr val="FFFF00"/>
                </a:solidFill>
              </a:rPr>
              <a:t>	</a:t>
            </a:r>
            <a:r>
              <a:rPr lang="en-GB" altLang="en-US" sz="2800" i="1"/>
              <a:t>The desire to feel </a:t>
            </a:r>
            <a:r>
              <a:rPr lang="en-GB" altLang="en-US" sz="2800" b="1" i="1">
                <a:solidFill>
                  <a:srgbClr val="FFFF00"/>
                </a:solidFill>
              </a:rPr>
              <a:t>approved of</a:t>
            </a:r>
            <a:r>
              <a:rPr lang="en-GB" altLang="en-US" sz="2800" i="1"/>
              <a:t> , i.e. to maintain a positive and consistent self-image during the interaction.</a:t>
            </a:r>
            <a:endParaRPr lang="en-GB" altLang="en-US" sz="2800"/>
          </a:p>
        </p:txBody>
      </p:sp>
      <p:sp>
        <p:nvSpPr>
          <p:cNvPr id="132101" name="Text Box 5">
            <a:extLst>
              <a:ext uri="{FF2B5EF4-FFF2-40B4-BE49-F238E27FC236}">
                <a16:creationId xmlns:a16="http://schemas.microsoft.com/office/drawing/2014/main" id="{E4C8DE56-E1FB-1136-7AFB-6B637DC34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31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2000" b="1" i="1">
                <a:solidFill>
                  <a:srgbClr val="FFFF00"/>
                </a:solidFill>
              </a:rPr>
              <a:t>Brown and Levinson developed Goffman’s ideas into the concepts of ‘positive’ and ‘negative’ face.</a:t>
            </a:r>
          </a:p>
        </p:txBody>
      </p:sp>
    </p:spTree>
  </p:cSld>
  <p:clrMapOvr>
    <a:masterClrMapping/>
  </p:clrMapOvr>
  <p:transition spd="slow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34C850C6-B3DB-F459-F26B-1201CCBDF08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‘Negative and Positive Face’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9B01AE61-4D4D-AE42-F85A-72E4F23123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‘</a:t>
            </a:r>
            <a:r>
              <a:rPr lang="en-GB" altLang="en-US" sz="2800" b="1">
                <a:solidFill>
                  <a:srgbClr val="FFFF00"/>
                </a:solidFill>
              </a:rPr>
              <a:t>Face Threatening Acts</a:t>
            </a:r>
            <a:r>
              <a:rPr lang="en-GB" altLang="en-US" sz="2800"/>
              <a:t>’ (</a:t>
            </a:r>
            <a:r>
              <a:rPr lang="en-GB" altLang="en-US" sz="2800">
                <a:solidFill>
                  <a:srgbClr val="FFFF00"/>
                </a:solidFill>
              </a:rPr>
              <a:t>FTAs</a:t>
            </a:r>
            <a:r>
              <a:rPr lang="en-GB" altLang="en-US" sz="2800"/>
              <a:t>) </a:t>
            </a:r>
          </a:p>
          <a:p>
            <a:pPr lvl="1">
              <a:lnSpc>
                <a:spcPct val="90000"/>
              </a:lnSpc>
            </a:pPr>
            <a:r>
              <a:rPr lang="en-GB" altLang="en-US" sz="2400"/>
              <a:t>conversational turns that</a:t>
            </a:r>
            <a:r>
              <a:rPr lang="en-GB" altLang="en-US" sz="2400">
                <a:solidFill>
                  <a:srgbClr val="FFFF00"/>
                </a:solidFill>
              </a:rPr>
              <a:t> risk a ‘loss of face’.</a:t>
            </a:r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endParaRPr lang="en-GB" altLang="en-US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solidFill>
                  <a:srgbClr val="FFFF00"/>
                </a:solidFill>
              </a:rPr>
              <a:t>Positive politeness ‘face work</a:t>
            </a:r>
            <a:r>
              <a:rPr lang="en-GB" altLang="en-US" sz="2800">
                <a:solidFill>
                  <a:srgbClr val="FFFF00"/>
                </a:solidFill>
              </a:rPr>
              <a:t>’</a:t>
            </a:r>
          </a:p>
          <a:p>
            <a:pPr lvl="1">
              <a:lnSpc>
                <a:spcPct val="90000"/>
              </a:lnSpc>
            </a:pPr>
            <a:r>
              <a:rPr lang="en-GB" altLang="en-US" sz="2400"/>
              <a:t>addresses ‘positive face’ concerns, </a:t>
            </a:r>
            <a:r>
              <a:rPr lang="en-GB" altLang="en-US" sz="2400">
                <a:solidFill>
                  <a:srgbClr val="FFFF00"/>
                </a:solidFill>
              </a:rPr>
              <a:t>by showing concern for the other’s face</a:t>
            </a:r>
            <a:r>
              <a:rPr lang="en-GB" altLang="en-US" sz="2400"/>
              <a:t>. </a:t>
            </a:r>
          </a:p>
          <a:p>
            <a:pPr>
              <a:lnSpc>
                <a:spcPct val="90000"/>
              </a:lnSpc>
            </a:pPr>
            <a:endParaRPr lang="en-GB" altLang="en-US" sz="2800"/>
          </a:p>
          <a:p>
            <a:pPr>
              <a:lnSpc>
                <a:spcPct val="90000"/>
              </a:lnSpc>
            </a:pPr>
            <a:r>
              <a:rPr lang="en-GB" altLang="en-US" sz="2800" b="1">
                <a:solidFill>
                  <a:srgbClr val="FFFF00"/>
                </a:solidFill>
              </a:rPr>
              <a:t>Negative politeness ‘face work’</a:t>
            </a:r>
            <a:r>
              <a:rPr lang="en-GB" altLang="en-US" sz="2800"/>
              <a:t> </a:t>
            </a:r>
          </a:p>
          <a:p>
            <a:pPr lvl="1">
              <a:lnSpc>
                <a:spcPct val="90000"/>
              </a:lnSpc>
            </a:pPr>
            <a:r>
              <a:rPr lang="en-GB" altLang="en-US" sz="2400"/>
              <a:t>addresses ‘negative face’ concerns, </a:t>
            </a:r>
            <a:r>
              <a:rPr lang="en-GB" altLang="en-US" sz="2400">
                <a:solidFill>
                  <a:srgbClr val="FFFF00"/>
                </a:solidFill>
              </a:rPr>
              <a:t>by acknowledging the other’s face is threatened.</a:t>
            </a:r>
          </a:p>
          <a:p>
            <a:pPr>
              <a:lnSpc>
                <a:spcPct val="90000"/>
              </a:lnSpc>
            </a:pPr>
            <a:endParaRPr lang="en-GB" altLang="en-US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endParaRPr lang="en-GB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A81F59E5-0F76-5CA1-DEF1-44292E2B90B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143000" y="274638"/>
            <a:ext cx="7086600" cy="1143000"/>
          </a:xfrm>
        </p:spPr>
        <p:txBody>
          <a:bodyPr/>
          <a:lstStyle/>
          <a:p>
            <a:r>
              <a:rPr lang="en-GB" altLang="en-US"/>
              <a:t>‘Face Threatening Acts’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F2102837-A3FC-DD55-980F-00549E218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6100" y="1358900"/>
            <a:ext cx="8216900" cy="48895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‘Close your mouth when you eat, you fat swine’.</a:t>
            </a:r>
          </a:p>
          <a:p>
            <a:pPr lvl="1">
              <a:lnSpc>
                <a:spcPct val="80000"/>
              </a:lnSpc>
              <a:buFont typeface="Garamond" panose="02020404030301010803" pitchFamily="18" charset="0"/>
              <a:buChar char="~"/>
            </a:pPr>
            <a:r>
              <a:rPr lang="en-GB" altLang="en-US" sz="2000"/>
              <a:t> </a:t>
            </a:r>
            <a:r>
              <a:rPr lang="en-GB" altLang="en-US" sz="2000" i="1">
                <a:solidFill>
                  <a:srgbClr val="FFFF00"/>
                </a:solidFill>
              </a:rPr>
              <a:t>A </a:t>
            </a:r>
            <a:r>
              <a:rPr lang="en-GB" altLang="en-US" sz="2000" b="1" i="1">
                <a:solidFill>
                  <a:srgbClr val="FFFF00"/>
                </a:solidFill>
              </a:rPr>
              <a:t>bald</a:t>
            </a:r>
            <a:r>
              <a:rPr lang="en-GB" altLang="en-US" sz="2000" i="1">
                <a:solidFill>
                  <a:srgbClr val="FFFF00"/>
                </a:solidFill>
              </a:rPr>
              <a:t> FTA</a:t>
            </a:r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r>
              <a:rPr lang="en-GB" altLang="en-US" sz="2400"/>
              <a:t>‘You have such beautiful teeth. I wish I didn’t see them when you eat.’ </a:t>
            </a:r>
          </a:p>
          <a:p>
            <a:pPr lvl="1">
              <a:lnSpc>
                <a:spcPct val="80000"/>
              </a:lnSpc>
              <a:buFont typeface="Garamond" panose="02020404030301010803" pitchFamily="18" charset="0"/>
              <a:buChar char="~"/>
            </a:pPr>
            <a:r>
              <a:rPr lang="en-GB" altLang="en-US" sz="2000" i="1">
                <a:solidFill>
                  <a:srgbClr val="FFFF00"/>
                </a:solidFill>
              </a:rPr>
              <a:t>An FTA using </a:t>
            </a:r>
            <a:r>
              <a:rPr lang="en-GB" altLang="en-US" sz="2000" b="1" i="1">
                <a:solidFill>
                  <a:srgbClr val="FFFF00"/>
                </a:solidFill>
              </a:rPr>
              <a:t>positive politeness</a:t>
            </a:r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r>
              <a:rPr lang="en-GB" altLang="en-US" sz="2400"/>
              <a:t>‘I know you’re very hungry and that steak is a bit tough, but I would appreciate it if you would chew with your mouth closed.’ </a:t>
            </a:r>
          </a:p>
          <a:p>
            <a:pPr lvl="1">
              <a:lnSpc>
                <a:spcPct val="80000"/>
              </a:lnSpc>
              <a:buFont typeface="Garamond" panose="02020404030301010803" pitchFamily="18" charset="0"/>
              <a:buChar char="~"/>
            </a:pPr>
            <a:r>
              <a:rPr lang="en-GB" altLang="en-US" sz="2000" i="1">
                <a:solidFill>
                  <a:srgbClr val="FFFF00"/>
                </a:solidFill>
              </a:rPr>
              <a:t>An FTA using </a:t>
            </a:r>
            <a:r>
              <a:rPr lang="en-GB" altLang="en-US" sz="2000" b="1" i="1">
                <a:solidFill>
                  <a:srgbClr val="FFFF00"/>
                </a:solidFill>
              </a:rPr>
              <a:t>negative politeness</a:t>
            </a:r>
            <a:endParaRPr lang="en-GB" altLang="en-US" sz="2000" b="1" i="1"/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r>
              <a:rPr lang="en-GB" altLang="en-US" sz="2400"/>
              <a:t>‘I wonder how far a person’s lips can stretch yet remain closed when eating?’ </a:t>
            </a:r>
          </a:p>
          <a:p>
            <a:pPr lvl="1">
              <a:lnSpc>
                <a:spcPct val="80000"/>
              </a:lnSpc>
              <a:buFont typeface="Garamond" panose="02020404030301010803" pitchFamily="18" charset="0"/>
              <a:buChar char="~"/>
            </a:pPr>
            <a:r>
              <a:rPr lang="en-GB" altLang="en-US" sz="2000" i="1">
                <a:solidFill>
                  <a:srgbClr val="FFFF00"/>
                </a:solidFill>
              </a:rPr>
              <a:t>An ‘</a:t>
            </a:r>
            <a:r>
              <a:rPr lang="en-GB" altLang="en-US" sz="2000" b="1" i="1">
                <a:solidFill>
                  <a:srgbClr val="FFFF00"/>
                </a:solidFill>
              </a:rPr>
              <a:t>off record</a:t>
            </a:r>
            <a:r>
              <a:rPr lang="en-GB" altLang="en-US" sz="2000" i="1">
                <a:solidFill>
                  <a:srgbClr val="FFFF00"/>
                </a:solidFill>
              </a:rPr>
              <a:t>’ or ‘</a:t>
            </a:r>
            <a:r>
              <a:rPr lang="en-GB" altLang="en-US" sz="2000" b="1" i="1">
                <a:solidFill>
                  <a:srgbClr val="FFFF00"/>
                </a:solidFill>
              </a:rPr>
              <a:t>indirect’ </a:t>
            </a:r>
            <a:r>
              <a:rPr lang="en-GB" altLang="en-US" sz="2000" i="1">
                <a:solidFill>
                  <a:srgbClr val="FFFF00"/>
                </a:solidFill>
              </a:rPr>
              <a:t>FTA</a:t>
            </a:r>
            <a:endParaRPr lang="en-GB" altLang="en-US" sz="2000" i="1"/>
          </a:p>
        </p:txBody>
      </p:sp>
    </p:spTree>
  </p:cSld>
  <p:clrMapOvr>
    <a:masterClrMapping/>
  </p:clrMapOvr>
  <p:transition spd="slow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211193AC-E501-35D8-CBB2-32C714064C2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‘Politeness Principle’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51C82819-78CF-70B9-9DAF-EE0385109C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0700" y="16129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Geoffrey Leech proposed the need for </a:t>
            </a:r>
            <a:r>
              <a:rPr lang="en-GB" altLang="en-US" sz="2400" b="1"/>
              <a:t>‘politeness maxims’</a:t>
            </a:r>
            <a:r>
              <a:rPr lang="en-GB" altLang="en-US" sz="2400"/>
              <a:t> as a prerequisite for conversational co-operation. 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r>
              <a:rPr lang="en-GB" altLang="en-US" sz="2400" i="1">
                <a:solidFill>
                  <a:srgbClr val="FFFF00"/>
                </a:solidFill>
              </a:rPr>
              <a:t>In the absence of politeness</a:t>
            </a:r>
            <a:r>
              <a:rPr lang="en-GB" altLang="en-US" sz="2400" i="1"/>
              <a:t>,</a:t>
            </a:r>
            <a:r>
              <a:rPr lang="en-GB" altLang="en-US" sz="2400"/>
              <a:t> Leech suggested,</a:t>
            </a:r>
            <a:r>
              <a:rPr lang="en-GB" altLang="en-US" sz="2400" i="1">
                <a:solidFill>
                  <a:srgbClr val="FFFF00"/>
                </a:solidFill>
              </a:rPr>
              <a:t> it will be assumed that an attitude of politeness is absent.</a:t>
            </a:r>
          </a:p>
          <a:p>
            <a:pPr>
              <a:lnSpc>
                <a:spcPct val="90000"/>
              </a:lnSpc>
            </a:pPr>
            <a:endParaRPr lang="en-GB" altLang="en-US" sz="2400" i="1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/>
              <a:t>Each maxim has two forms: positive and negative.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r>
              <a:rPr lang="en-GB" altLang="en-US" sz="2400"/>
              <a:t>Each maxim has a lesser ‘sub-maxim’ that recognises the general law that </a:t>
            </a:r>
            <a:r>
              <a:rPr lang="en-GB" altLang="en-US" sz="2400">
                <a:solidFill>
                  <a:srgbClr val="F9F541"/>
                </a:solidFill>
              </a:rPr>
              <a:t>negative politeness</a:t>
            </a:r>
            <a:r>
              <a:rPr lang="en-GB" altLang="en-US" sz="2400"/>
              <a:t> – </a:t>
            </a:r>
            <a:r>
              <a:rPr lang="en-GB" altLang="en-US" sz="2400" i="1"/>
              <a:t>that we seek to minimise discord</a:t>
            </a:r>
            <a:r>
              <a:rPr lang="en-GB" altLang="en-US" sz="2400"/>
              <a:t> – is more important than </a:t>
            </a:r>
            <a:r>
              <a:rPr lang="en-GB" altLang="en-US" sz="2400">
                <a:solidFill>
                  <a:srgbClr val="F9F541"/>
                </a:solidFill>
              </a:rPr>
              <a:t>positive politeness</a:t>
            </a:r>
            <a:r>
              <a:rPr lang="en-GB" altLang="en-US" sz="2400"/>
              <a:t> – </a:t>
            </a:r>
            <a:r>
              <a:rPr lang="en-GB" altLang="en-US" sz="2400" i="1"/>
              <a:t>that we seek concord</a:t>
            </a:r>
            <a:r>
              <a:rPr lang="en-GB" altLang="en-US" sz="2400"/>
              <a:t>.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 lvl="1">
              <a:lnSpc>
                <a:spcPct val="90000"/>
              </a:lnSpc>
            </a:pPr>
            <a:endParaRPr lang="en-GB" altLang="en-US" sz="2000"/>
          </a:p>
        </p:txBody>
      </p: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8CC79A5-6A32-CCB6-24A3-6FD7B4187E8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GB" altLang="en-US" sz="4000"/>
              <a:t>Grice’s </a:t>
            </a:r>
            <a:br>
              <a:rPr lang="en-GB" altLang="en-US" sz="4000"/>
            </a:br>
            <a:r>
              <a:rPr lang="en-GB" altLang="en-US" sz="4000"/>
              <a:t>‘Logic of Conversation’</a:t>
            </a:r>
            <a:endParaRPr lang="en-US" altLang="en-US" sz="400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435B8BB-3FAF-A1CF-331F-6EAC8A9EA0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352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Conversation works - even when we don’t say what we mean.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Why it works so well fascinated philosopher Paul Grice. He wondered about conversations such as this:</a:t>
            </a:r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b="1" i="1"/>
              <a:t>	Jack</a:t>
            </a:r>
            <a:r>
              <a:rPr lang="en-GB" altLang="en-US" sz="2400" i="1"/>
              <a:t>: 	You’ve got a mountain to climb!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b="1" i="1"/>
              <a:t>	Lily</a:t>
            </a:r>
            <a:r>
              <a:rPr lang="en-GB" altLang="en-US" sz="2400" i="1"/>
              <a:t>:		It’s better than a slap in the face. 	</a:t>
            </a:r>
          </a:p>
          <a:p>
            <a:pPr>
              <a:lnSpc>
                <a:spcPct val="80000"/>
              </a:lnSpc>
            </a:pPr>
            <a:endParaRPr lang="en-GB" altLang="en-US" sz="2400" i="1"/>
          </a:p>
          <a:p>
            <a:pPr>
              <a:lnSpc>
                <a:spcPct val="80000"/>
              </a:lnSpc>
            </a:pPr>
            <a:r>
              <a:rPr lang="en-GB" altLang="en-US" sz="2400"/>
              <a:t>Grice wondered just </a:t>
            </a:r>
            <a:r>
              <a:rPr lang="en-GB" altLang="en-US" sz="2400" i="1"/>
              <a:t>how</a:t>
            </a:r>
            <a:r>
              <a:rPr lang="en-GB" altLang="en-US" sz="2400"/>
              <a:t> we make meaning out of such conversation.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400"/>
          </a:p>
        </p:txBody>
      </p:sp>
    </p:spTree>
  </p:cSld>
  <p:clrMapOvr>
    <a:masterClrMapping/>
  </p:clrMapOvr>
  <p:transition spd="slow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F5F2A6B5-0A3E-1666-A7DF-4CB598178C2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274638"/>
            <a:ext cx="8229600" cy="1143000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Leech’s Politeness Maxims (1)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B5C9DCDB-4770-DDED-1CEC-69B7AA784B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97000"/>
            <a:ext cx="7874000" cy="513556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en-GB" altLang="en-US" b="1">
                <a:solidFill>
                  <a:srgbClr val="FFFF00"/>
                </a:solidFill>
              </a:rPr>
              <a:t>Tact</a:t>
            </a:r>
            <a:r>
              <a:rPr lang="en-GB" altLang="en-US"/>
              <a:t>: minimise the cost to others [‘sub-maxim’: maximise benefit to others]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endParaRPr lang="en-GB" altLang="en-US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en-GB" altLang="en-US" b="1">
                <a:solidFill>
                  <a:srgbClr val="FFFF00"/>
                </a:solidFill>
              </a:rPr>
              <a:t>Generosity</a:t>
            </a:r>
            <a:r>
              <a:rPr lang="en-GB" altLang="en-US"/>
              <a:t>: minimise benefit to self [maximise cost to self]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endParaRPr lang="en-GB" altLang="en-US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en-GB" altLang="en-US" b="1">
                <a:solidFill>
                  <a:srgbClr val="FFFF00"/>
                </a:solidFill>
              </a:rPr>
              <a:t>Approbation</a:t>
            </a:r>
            <a:r>
              <a:rPr lang="en-GB" altLang="en-US"/>
              <a:t>: minimise dispraise of others [maximise praise of other]</a:t>
            </a:r>
          </a:p>
        </p:txBody>
      </p:sp>
    </p:spTree>
  </p:cSld>
  <p:clrMapOvr>
    <a:masterClrMapping/>
  </p:clrMapOvr>
  <p:transition spd="slow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20CA9A50-FDCE-6A72-A2E8-D785DB1473B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Leech’s Politeness Maxims (2)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93004240-A677-1C0C-649B-1969A8539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4"/>
            </a:pPr>
            <a:r>
              <a:rPr lang="en-GB" altLang="en-US" b="1">
                <a:solidFill>
                  <a:srgbClr val="FFFF00"/>
                </a:solidFill>
              </a:rPr>
              <a:t>Modesty</a:t>
            </a:r>
            <a:r>
              <a:rPr lang="en-GB" altLang="en-US"/>
              <a:t>: minimise praise of self [maximise dispraise of self]</a:t>
            </a:r>
          </a:p>
          <a:p>
            <a:pPr marL="609600" indent="-609600">
              <a:buFont typeface="Wingdings" panose="05000000000000000000" pitchFamily="2" charset="2"/>
              <a:buAutoNum type="arabicPeriod" startAt="4"/>
            </a:pPr>
            <a:r>
              <a:rPr lang="en-GB" altLang="en-US" b="1">
                <a:solidFill>
                  <a:srgbClr val="FFFF00"/>
                </a:solidFill>
              </a:rPr>
              <a:t>Agreement</a:t>
            </a:r>
            <a:r>
              <a:rPr lang="en-GB" altLang="en-US"/>
              <a:t>: minimise disagreement between self and others [maximise agreement between self and other]</a:t>
            </a:r>
          </a:p>
          <a:p>
            <a:pPr marL="609600" indent="-609600">
              <a:buFont typeface="Wingdings" panose="05000000000000000000" pitchFamily="2" charset="2"/>
              <a:buAutoNum type="arabicPeriod" startAt="4"/>
            </a:pPr>
            <a:r>
              <a:rPr lang="en-GB" altLang="en-US" b="1">
                <a:solidFill>
                  <a:srgbClr val="FFFF00"/>
                </a:solidFill>
              </a:rPr>
              <a:t>Sympathy</a:t>
            </a:r>
            <a:r>
              <a:rPr lang="en-GB" altLang="en-US"/>
              <a:t>: minimise antipathy between self and others [maximise sympathy between self and other]</a:t>
            </a:r>
          </a:p>
          <a:p>
            <a:pPr marL="609600" indent="-609600"/>
            <a:endParaRPr lang="en-GB" altLang="en-US"/>
          </a:p>
        </p:txBody>
      </p:sp>
    </p:spTree>
  </p:cSld>
  <p:clrMapOvr>
    <a:masterClrMapping/>
  </p:clrMapOvr>
  <p:transition spd="slow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D3E8CF5E-7228-D38B-97EA-A732C994F77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7073900" y="1409700"/>
            <a:ext cx="1930400" cy="4775200"/>
          </a:xfrm>
        </p:spPr>
        <p:txBody>
          <a:bodyPr/>
          <a:lstStyle/>
          <a:p>
            <a:r>
              <a:rPr lang="en-GB" altLang="en-US" sz="2800">
                <a:solidFill>
                  <a:srgbClr val="FFFF00"/>
                </a:solidFill>
              </a:rPr>
              <a:t>Cn u fnd sm mxms, face n plitns in ths txt msg?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8F76EF35-8B59-6B34-F26F-64A57A8E3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4500" y="1409700"/>
            <a:ext cx="6616700" cy="4914900"/>
          </a:xfrm>
          <a:solidFill>
            <a:schemeClr val="tx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B. 	Heya! Im @ a party! Wikd 2 ere frm 	u! 	Aint gt mch batri so mayb txt u 	2mz? D kj xxxx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A. 	Hii KJ Hows u doin? Avnt cht 2 U 4 	ages yano! We shud catch up 	sometime!! TB xxxxx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A. 	[next day] U av a Gud time at da 	party? Il b online L8R!! lol! Tb xxx</a:t>
            </a:r>
          </a:p>
        </p:txBody>
      </p:sp>
      <p:sp>
        <p:nvSpPr>
          <p:cNvPr id="152583" name="Text Box 7">
            <a:extLst>
              <a:ext uri="{FF2B5EF4-FFF2-40B4-BE49-F238E27FC236}">
                <a16:creationId xmlns:a16="http://schemas.microsoft.com/office/drawing/2014/main" id="{472F05B6-E085-DC9A-D0CC-630D65DE7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444500"/>
            <a:ext cx="642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400" b="1"/>
              <a:t>Co-operation &amp; Politeness</a:t>
            </a:r>
          </a:p>
        </p:txBody>
      </p:sp>
    </p:spTree>
  </p:cSld>
  <p:clrMapOvr>
    <a:masterClrMapping/>
  </p:clrMapOvr>
  <p:transition spd="slow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9D9DBA82-0A57-966F-92BC-C7FAF602531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35000" y="274638"/>
            <a:ext cx="8229600" cy="1143000"/>
          </a:xfrm>
        </p:spPr>
        <p:txBody>
          <a:bodyPr/>
          <a:lstStyle/>
          <a:p>
            <a:r>
              <a:rPr lang="en-GB" altLang="en-US"/>
              <a:t>Politeness</a:t>
            </a:r>
          </a:p>
        </p:txBody>
      </p:sp>
      <p:pic>
        <p:nvPicPr>
          <p:cNvPr id="168964" name="Picture 4">
            <a:extLst>
              <a:ext uri="{FF2B5EF4-FFF2-40B4-BE49-F238E27FC236}">
                <a16:creationId xmlns:a16="http://schemas.microsoft.com/office/drawing/2014/main" id="{4CA2700D-A493-2CF2-7A1B-AE7D0C8FCD1A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0450" y="1211263"/>
            <a:ext cx="4565650" cy="5253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8965" name="Text Box 5">
            <a:extLst>
              <a:ext uri="{FF2B5EF4-FFF2-40B4-BE49-F238E27FC236}">
                <a16:creationId xmlns:a16="http://schemas.microsoft.com/office/drawing/2014/main" id="{E5DFBA68-D632-EACD-67FF-26CBE9AF0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125" y="1687513"/>
            <a:ext cx="3082925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800" b="1"/>
              <a:t>Analyse this conversation at the level of co-operation and politeness.</a:t>
            </a:r>
          </a:p>
        </p:txBody>
      </p:sp>
    </p:spTree>
  </p:cSld>
  <p:clrMapOvr>
    <a:masterClrMapping/>
  </p:clrMapOvr>
  <p:transition spd="slow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ext Box 2">
            <a:extLst>
              <a:ext uri="{FF2B5EF4-FFF2-40B4-BE49-F238E27FC236}">
                <a16:creationId xmlns:a16="http://schemas.microsoft.com/office/drawing/2014/main" id="{1133366C-BB35-FE84-1FF0-A0B5359B6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latin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r>
              <a:rPr lang="en-GB" altLang="en-US" sz="2400">
                <a:latin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A2B635AE-C5A6-08F8-9702-9C36CA6B98E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Grice’s </a:t>
            </a:r>
            <a:br>
              <a:rPr lang="en-GB" altLang="en-US" sz="4000"/>
            </a:br>
            <a:r>
              <a:rPr lang="en-GB" altLang="en-US" sz="4000"/>
              <a:t>‘Logic of Conversation’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40C23C22-B56B-FB15-375D-007CE30B4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800"/>
          </a:p>
          <a:p>
            <a:pPr>
              <a:lnSpc>
                <a:spcPct val="90000"/>
              </a:lnSpc>
            </a:pPr>
            <a:r>
              <a:rPr lang="en-GB" altLang="en-US" sz="2800"/>
              <a:t>Grice concluded that conversation must follow its own set of logical principles or ‘rules’.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i="1"/>
              <a:t>He worked out how, even when we don’t </a:t>
            </a:r>
            <a:r>
              <a:rPr lang="en-GB" altLang="en-US" sz="2800" b="1" i="1"/>
              <a:t>mean</a:t>
            </a:r>
            <a:r>
              <a:rPr lang="en-GB" altLang="en-US" sz="2800" i="1"/>
              <a:t> what we </a:t>
            </a:r>
            <a:r>
              <a:rPr lang="en-GB" altLang="en-US" sz="2800" b="1" i="1"/>
              <a:t>say</a:t>
            </a:r>
            <a:r>
              <a:rPr lang="en-GB" altLang="en-US" sz="2800" i="1" u="sng"/>
              <a:t> </a:t>
            </a:r>
            <a:r>
              <a:rPr lang="en-GB" altLang="en-US" sz="2800" i="1"/>
              <a:t>– that the full ‘</a:t>
            </a:r>
            <a:r>
              <a:rPr lang="en-GB" altLang="en-US" sz="2800" b="1" i="1">
                <a:solidFill>
                  <a:srgbClr val="FFFF00"/>
                </a:solidFill>
              </a:rPr>
              <a:t>pragmatic</a:t>
            </a:r>
            <a:r>
              <a:rPr lang="en-GB" altLang="en-US" sz="2800" i="1"/>
              <a:t> </a:t>
            </a:r>
            <a:r>
              <a:rPr lang="en-GB" altLang="en-US" sz="2800" b="1" i="1">
                <a:solidFill>
                  <a:srgbClr val="FFFF00"/>
                </a:solidFill>
              </a:rPr>
              <a:t>force</a:t>
            </a:r>
            <a:r>
              <a:rPr lang="en-GB" altLang="en-US" sz="2800" i="1"/>
              <a:t>’ of our </a:t>
            </a:r>
            <a:r>
              <a:rPr lang="en-GB" altLang="en-US" sz="2800" b="1" i="1">
                <a:solidFill>
                  <a:srgbClr val="FFFF00"/>
                </a:solidFill>
              </a:rPr>
              <a:t>utterance</a:t>
            </a:r>
            <a:r>
              <a:rPr lang="en-GB" altLang="en-US" sz="2800" i="1"/>
              <a:t> is easily understood, as in this third example:</a:t>
            </a:r>
          </a:p>
          <a:p>
            <a:pPr>
              <a:lnSpc>
                <a:spcPct val="90000"/>
              </a:lnSpc>
            </a:pPr>
            <a:endParaRPr lang="en-GB" altLang="en-US" sz="2800" i="1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/>
              <a:t>	</a:t>
            </a:r>
            <a:r>
              <a:rPr lang="en-US" altLang="en-US" sz="2400" b="1" i="1"/>
              <a:t>Lily</a:t>
            </a:r>
            <a:r>
              <a:rPr lang="en-US" altLang="en-US" sz="2400" i="1"/>
              <a:t>:		This bottle’s half empty already!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/>
              <a:t>	</a:t>
            </a:r>
            <a:r>
              <a:rPr lang="en-US" altLang="en-US" sz="2400" b="1" i="1"/>
              <a:t>Jack</a:t>
            </a:r>
            <a:r>
              <a:rPr lang="en-US" altLang="en-US" sz="2400" i="1"/>
              <a:t>:	Gosh - is that the time already?</a:t>
            </a:r>
            <a:r>
              <a:rPr lang="en-US" altLang="en-US" sz="2800" i="1"/>
              <a:t> </a:t>
            </a:r>
            <a:endParaRPr lang="en-GB" altLang="en-US" sz="2800"/>
          </a:p>
        </p:txBody>
      </p:sp>
    </p:spTree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7BD2F22-6FD4-E395-C8D2-BD9321069FC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GB" altLang="en-US" sz="4000"/>
              <a:t>Grice’s Insights</a:t>
            </a:r>
            <a:endParaRPr lang="en-US" altLang="en-US" sz="4000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35E6BA3-8603-4346-D32F-9D6BE9283C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6400" y="2095500"/>
            <a:ext cx="7848600" cy="414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9F54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b="1" i="1"/>
              <a:t>Communication is a co-operative activity</a:t>
            </a:r>
            <a:r>
              <a:rPr lang="en-GB" altLang="en-US" sz="2800" i="1"/>
              <a:t>: when two people communicate, it’s in their interests to make the communication go as smoothly as possible in order to achieve their aims. </a:t>
            </a:r>
          </a:p>
          <a:p>
            <a:pPr>
              <a:lnSpc>
                <a:spcPct val="90000"/>
              </a:lnSpc>
            </a:pPr>
            <a:endParaRPr lang="en-GB" altLang="en-US" sz="2800" i="1"/>
          </a:p>
          <a:p>
            <a:pPr>
              <a:lnSpc>
                <a:spcPct val="90000"/>
              </a:lnSpc>
            </a:pPr>
            <a:r>
              <a:rPr lang="en-GB" altLang="en-US" sz="2800" i="1"/>
              <a:t>Speakers behave in certain predictable ways. </a:t>
            </a:r>
          </a:p>
          <a:p>
            <a:pPr>
              <a:lnSpc>
                <a:spcPct val="90000"/>
              </a:lnSpc>
            </a:pPr>
            <a:endParaRPr lang="en-GB" altLang="en-US" sz="2800" i="1"/>
          </a:p>
          <a:p>
            <a:pPr>
              <a:lnSpc>
                <a:spcPct val="90000"/>
              </a:lnSpc>
            </a:pPr>
            <a:r>
              <a:rPr lang="en-GB" altLang="en-US" sz="2800" i="1"/>
              <a:t>When we, as hearers, try to work out what someone means, we do it by assuming they’re being co-operative.</a:t>
            </a:r>
            <a:r>
              <a:rPr lang="en-GB" altLang="en-US" sz="2800"/>
              <a:t> </a:t>
            </a:r>
            <a:endParaRPr lang="en-US" altLang="en-US" sz="2800"/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C3D9DA5-0407-E9C9-688B-5524697687C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GB" altLang="en-US" sz="4000"/>
              <a:t>Grice’s </a:t>
            </a:r>
            <a:br>
              <a:rPr lang="en-GB" altLang="en-US" sz="4000"/>
            </a:br>
            <a:r>
              <a:rPr lang="en-GB" altLang="en-US" sz="4000"/>
              <a:t>‘Co-operative Principle’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A79A557-460C-0204-1BDE-9937902FE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16900" cy="29337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000" i="1">
                <a:solidFill>
                  <a:srgbClr val="FFFF00"/>
                </a:solidFill>
              </a:rPr>
              <a:t>	</a:t>
            </a:r>
            <a:r>
              <a:rPr lang="en-GB" altLang="en-US" sz="2000" b="1" i="1">
                <a:solidFill>
                  <a:srgbClr val="FFFF00"/>
                </a:solidFill>
              </a:rPr>
              <a:t>“Make your conversational contribution such as is required, at the stage at which it occurs, by the accepted purpose and direction of the exchange in which you are engaged.”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000" b="1"/>
          </a:p>
          <a:p>
            <a:pPr>
              <a:lnSpc>
                <a:spcPct val="80000"/>
              </a:lnSpc>
            </a:pPr>
            <a:r>
              <a:rPr lang="en-GB" altLang="en-US" sz="2000">
                <a:solidFill>
                  <a:schemeClr val="tx2"/>
                </a:solidFill>
              </a:rPr>
              <a:t>Conversation works only with the </a:t>
            </a:r>
            <a:r>
              <a:rPr lang="en-GB" altLang="en-US" sz="2000" b="1">
                <a:solidFill>
                  <a:srgbClr val="FFFF00"/>
                </a:solidFill>
              </a:rPr>
              <a:t>co-operation</a:t>
            </a:r>
            <a:r>
              <a:rPr lang="en-GB" altLang="en-US" sz="2000"/>
              <a:t> of its participants.</a:t>
            </a:r>
          </a:p>
          <a:p>
            <a:pPr>
              <a:lnSpc>
                <a:spcPct val="80000"/>
              </a:lnSpc>
            </a:pPr>
            <a:endParaRPr lang="en-GB" altLang="en-US" sz="2000"/>
          </a:p>
          <a:p>
            <a:pPr>
              <a:lnSpc>
                <a:spcPct val="80000"/>
              </a:lnSpc>
            </a:pPr>
            <a:r>
              <a:rPr lang="en-GB" altLang="en-US" sz="2000">
                <a:solidFill>
                  <a:schemeClr val="tx2"/>
                </a:solidFill>
              </a:rPr>
              <a:t>Co-operation is built around a series of ‘</a:t>
            </a:r>
            <a:r>
              <a:rPr lang="en-GB" altLang="en-US" sz="2000" b="1">
                <a:solidFill>
                  <a:srgbClr val="F9F541"/>
                </a:solidFill>
              </a:rPr>
              <a:t>Gricean</a:t>
            </a:r>
            <a:r>
              <a:rPr lang="en-GB" altLang="en-US" sz="2000">
                <a:solidFill>
                  <a:schemeClr val="tx2"/>
                </a:solidFill>
              </a:rPr>
              <a:t> </a:t>
            </a:r>
            <a:r>
              <a:rPr lang="en-GB" altLang="en-US" sz="2000" b="1">
                <a:solidFill>
                  <a:srgbClr val="F9F541"/>
                </a:solidFill>
              </a:rPr>
              <a:t>maxims</a:t>
            </a:r>
            <a:r>
              <a:rPr lang="en-GB" altLang="en-US" sz="2000">
                <a:solidFill>
                  <a:srgbClr val="F9F541"/>
                </a:solidFill>
              </a:rPr>
              <a:t>’:</a:t>
            </a:r>
            <a:endParaRPr lang="en-GB" altLang="en-US" sz="2000">
              <a:solidFill>
                <a:schemeClr val="tx2"/>
              </a:solidFill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63F9D7CB-E397-3D13-8F81-B0E1E3462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141913"/>
            <a:ext cx="2590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Quality</a:t>
            </a:r>
          </a:p>
          <a:p>
            <a:pPr eaLnBrk="1" hangingPunct="1">
              <a:buFontTx/>
              <a:buChar char="•"/>
            </a:pPr>
            <a:r>
              <a:rPr lang="en-GB" alt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Quantity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21FC41A5-CAEF-170E-9A46-8BF555546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29213"/>
            <a:ext cx="342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Manner</a:t>
            </a:r>
          </a:p>
          <a:p>
            <a:pPr eaLnBrk="1" hangingPunct="1">
              <a:buFontTx/>
              <a:buChar char="•"/>
            </a:pPr>
            <a:r>
              <a:rPr lang="en-GB" alt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Relation</a:t>
            </a:r>
            <a:endParaRPr lang="en-GB" altLang="en-US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D03B6ED2-9AD4-BA90-439D-312C7D3271C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Gricean Maxims</a:t>
            </a:r>
            <a:br>
              <a:rPr lang="en-GB" altLang="en-US" sz="4000"/>
            </a:br>
            <a:r>
              <a:rPr lang="en-GB" altLang="en-US" sz="4000">
                <a:solidFill>
                  <a:srgbClr val="FFFF00"/>
                </a:solidFill>
              </a:rPr>
              <a:t>1. Quality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FEA9258-CEC9-8E6E-90BD-F91F6D54B0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4500" y="1397000"/>
            <a:ext cx="7747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altLang="en-US"/>
          </a:p>
          <a:p>
            <a:pPr>
              <a:lnSpc>
                <a:spcPct val="90000"/>
              </a:lnSpc>
            </a:pPr>
            <a:endParaRPr lang="en-GB" altLang="en-US"/>
          </a:p>
          <a:p>
            <a:pPr lvl="1">
              <a:lnSpc>
                <a:spcPct val="90000"/>
              </a:lnSpc>
              <a:buClr>
                <a:srgbClr val="FFFF00"/>
              </a:buClr>
            </a:pPr>
            <a:r>
              <a:rPr lang="en-GB" altLang="en-US" sz="2400"/>
              <a:t>“Do not say what you believe to be false.”</a:t>
            </a:r>
          </a:p>
          <a:p>
            <a:pPr lvl="1">
              <a:lnSpc>
                <a:spcPct val="90000"/>
              </a:lnSpc>
              <a:buClr>
                <a:srgbClr val="F9F541"/>
              </a:buClr>
            </a:pPr>
            <a:r>
              <a:rPr lang="en-GB" altLang="en-US" sz="2400"/>
              <a:t>“Do not say that for which you lack evidence.”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endParaRPr lang="en-GB" altLang="en-US" sz="2000"/>
          </a:p>
          <a:p>
            <a:pPr>
              <a:lnSpc>
                <a:spcPct val="90000"/>
              </a:lnSpc>
            </a:pPr>
            <a:endParaRPr lang="en-GB" altLang="en-US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>
                <a:solidFill>
                  <a:schemeClr val="tx2"/>
                </a:solidFill>
              </a:rPr>
              <a:t>	</a:t>
            </a:r>
            <a:r>
              <a:rPr lang="en-GB" altLang="en-US" sz="2400" b="1" i="1">
                <a:solidFill>
                  <a:srgbClr val="FFFF00"/>
                </a:solidFill>
              </a:rPr>
              <a:t>So… when someone speaks to us, we assume:</a:t>
            </a:r>
          </a:p>
          <a:p>
            <a:pPr lvl="1">
              <a:lnSpc>
                <a:spcPct val="90000"/>
              </a:lnSpc>
            </a:pPr>
            <a:r>
              <a:rPr lang="en-GB" altLang="en-US" sz="2400" i="1">
                <a:solidFill>
                  <a:srgbClr val="FFFF00"/>
                </a:solidFill>
              </a:rPr>
              <a:t>that what they say is not knowingly untruthful;</a:t>
            </a:r>
          </a:p>
          <a:p>
            <a:pPr lvl="1">
              <a:lnSpc>
                <a:spcPct val="90000"/>
              </a:lnSpc>
            </a:pPr>
            <a:r>
              <a:rPr lang="en-GB" altLang="en-US" sz="2400" i="1">
                <a:solidFill>
                  <a:srgbClr val="FFFF00"/>
                </a:solidFill>
              </a:rPr>
              <a:t>that the truthfulness of what they say does not need to be made stated.</a:t>
            </a: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3EAA61A-027D-F84A-CBBF-3219CE287AD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Gricean Maxims</a:t>
            </a:r>
            <a:br>
              <a:rPr lang="en-GB" altLang="en-US" sz="4000"/>
            </a:br>
            <a:r>
              <a:rPr lang="en-GB" altLang="en-US" sz="4000">
                <a:solidFill>
                  <a:srgbClr val="FFFF00"/>
                </a:solidFill>
              </a:rPr>
              <a:t>2. Quantity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A757B3D-A8A6-47AD-2071-7DE422477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4500" y="1854200"/>
            <a:ext cx="7581900" cy="4525963"/>
          </a:xfrm>
        </p:spPr>
        <p:txBody>
          <a:bodyPr/>
          <a:lstStyle/>
          <a:p>
            <a:endParaRPr lang="en-GB" altLang="en-US"/>
          </a:p>
          <a:p>
            <a:pPr lvl="1">
              <a:buClr>
                <a:schemeClr val="hlink"/>
              </a:buClr>
            </a:pPr>
            <a:r>
              <a:rPr lang="en-GB" altLang="en-US" sz="2400"/>
              <a:t>“Make your contribution as informative as is required.”</a:t>
            </a:r>
          </a:p>
          <a:p>
            <a:pPr lvl="1">
              <a:buClr>
                <a:schemeClr val="hlink"/>
              </a:buClr>
            </a:pPr>
            <a:r>
              <a:rPr lang="en-GB" altLang="en-US" sz="2400"/>
              <a:t>“Do not make your contribution more informative than is required.”</a:t>
            </a:r>
          </a:p>
          <a:p>
            <a:endParaRPr lang="en-GB" altLang="en-US" sz="2400" i="1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GB" altLang="en-US" sz="2400" i="1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i="1">
                <a:solidFill>
                  <a:srgbClr val="FFFF00"/>
                </a:solidFill>
              </a:rPr>
              <a:t>	</a:t>
            </a:r>
            <a:r>
              <a:rPr lang="en-GB" altLang="en-US" sz="2400" b="1" i="1">
                <a:solidFill>
                  <a:srgbClr val="FFFF00"/>
                </a:solidFill>
              </a:rPr>
              <a:t>So… when someone speaks to us, we assume:</a:t>
            </a:r>
          </a:p>
          <a:p>
            <a:pPr lvl="1"/>
            <a:r>
              <a:rPr lang="en-GB" altLang="en-US" sz="2400" i="1">
                <a:solidFill>
                  <a:srgbClr val="FFFF00"/>
                </a:solidFill>
              </a:rPr>
              <a:t>they do not purposefully hold back anything that is important;</a:t>
            </a:r>
          </a:p>
          <a:p>
            <a:pPr lvl="1"/>
            <a:r>
              <a:rPr lang="en-GB" altLang="en-US" sz="2400" i="1">
                <a:solidFill>
                  <a:srgbClr val="FFFF00"/>
                </a:solidFill>
              </a:rPr>
              <a:t>they do not give more information than is asked.</a:t>
            </a: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81A2AE6-801E-89C2-2FF9-9E511FD8612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altLang="en-US" sz="4000"/>
              <a:t>Gricean Maxims</a:t>
            </a:r>
            <a:br>
              <a:rPr lang="en-GB" altLang="en-US" sz="4000"/>
            </a:br>
            <a:r>
              <a:rPr lang="en-GB" altLang="en-US" sz="4000">
                <a:solidFill>
                  <a:srgbClr val="FFFF00"/>
                </a:solidFill>
              </a:rPr>
              <a:t>3. Manner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3AACD2E-3CE1-8852-071D-E1E59FADA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600" y="1828800"/>
            <a:ext cx="7759700" cy="4525963"/>
          </a:xfrm>
        </p:spPr>
        <p:txBody>
          <a:bodyPr/>
          <a:lstStyle/>
          <a:p>
            <a:endParaRPr lang="en-GB" altLang="en-US" sz="3600"/>
          </a:p>
          <a:p>
            <a:r>
              <a:rPr lang="en-GB" altLang="en-US" sz="2800"/>
              <a:t>“Be perspicuous.”</a:t>
            </a:r>
          </a:p>
          <a:p>
            <a:pPr lvl="1"/>
            <a:r>
              <a:rPr lang="en-GB" altLang="en-US" sz="2000"/>
              <a:t>“Avoid obscurity of expression.”</a:t>
            </a:r>
          </a:p>
          <a:p>
            <a:pPr lvl="1"/>
            <a:r>
              <a:rPr lang="en-GB" altLang="en-US" sz="2000"/>
              <a:t>“Avoid ambiguity.”</a:t>
            </a:r>
          </a:p>
          <a:p>
            <a:pPr lvl="1"/>
            <a:r>
              <a:rPr lang="en-GB" altLang="en-US" sz="2000"/>
              <a:t>“Be brief.”</a:t>
            </a:r>
          </a:p>
          <a:p>
            <a:pPr lvl="1"/>
            <a:r>
              <a:rPr lang="en-GB" altLang="en-US" sz="2000"/>
              <a:t>“Be orderly.”</a:t>
            </a:r>
          </a:p>
          <a:p>
            <a:endParaRPr lang="en-GB" altLang="en-US" sz="240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b="1" i="1">
                <a:solidFill>
                  <a:srgbClr val="FFFF00"/>
                </a:solidFill>
              </a:rPr>
              <a:t>	So… </a:t>
            </a:r>
            <a:r>
              <a:rPr lang="en-GB" altLang="en-US" sz="2400" b="1" i="1">
                <a:solidFill>
                  <a:srgbClr val="FFFF00"/>
                </a:solidFill>
              </a:rPr>
              <a:t>when someone speaks to us, we assume:</a:t>
            </a:r>
          </a:p>
          <a:p>
            <a:pPr lvl="1"/>
            <a:r>
              <a:rPr lang="en-GB" altLang="en-US" i="1">
                <a:solidFill>
                  <a:srgbClr val="FFFF00"/>
                </a:solidFill>
              </a:rPr>
              <a:t>that what they say is being said as straightforwardly as they can say it.</a:t>
            </a:r>
            <a:endParaRPr lang="en-US" altLang="en-US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3243</TotalTime>
  <Words>2366</Words>
  <Application>Microsoft Office PowerPoint</Application>
  <PresentationFormat>On-screen Show (4:3)</PresentationFormat>
  <Paragraphs>259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Times New Roman</vt:lpstr>
      <vt:lpstr>Garamond</vt:lpstr>
      <vt:lpstr>Arial</vt:lpstr>
      <vt:lpstr>Wingdings</vt:lpstr>
      <vt:lpstr>Stream</vt:lpstr>
      <vt:lpstr>PowerPoint Presentation</vt:lpstr>
      <vt:lpstr>Why Conversation Works (when it shouldn’t…)   according to theorists… Grice, Goffman, Brown, Levinson and Leech</vt:lpstr>
      <vt:lpstr>Grice’s  ‘Logic of Conversation’</vt:lpstr>
      <vt:lpstr>Grice’s  ‘Logic of Conversation’</vt:lpstr>
      <vt:lpstr>Grice’s Insights</vt:lpstr>
      <vt:lpstr>Grice’s  ‘Co-operative Principle’</vt:lpstr>
      <vt:lpstr>Gricean Maxims 1. Quality</vt:lpstr>
      <vt:lpstr>Gricean Maxims 2. Quantity</vt:lpstr>
      <vt:lpstr>Gricean Maxims 3. Manner</vt:lpstr>
      <vt:lpstr>Gricean Maxims 4. Relevance</vt:lpstr>
      <vt:lpstr>‘The Gricean Maxims’</vt:lpstr>
      <vt:lpstr>The maxims in action…</vt:lpstr>
      <vt:lpstr>Not following the maxims…</vt:lpstr>
      <vt:lpstr>‘Violating’ a Maxim</vt:lpstr>
      <vt:lpstr>‘Opting out’</vt:lpstr>
      <vt:lpstr>‘Flouting’</vt:lpstr>
      <vt:lpstr>‘Conversational Implicature’  ‘Gricean Pragmatics’ – knowing what isn’t said </vt:lpstr>
      <vt:lpstr>Implicature Flouting the maxim of quantity… </vt:lpstr>
      <vt:lpstr>Implicature  Flouting the maxim of quality</vt:lpstr>
      <vt:lpstr>Implicature Flouting the maxim of  manner </vt:lpstr>
      <vt:lpstr>How the implicature works…</vt:lpstr>
      <vt:lpstr>Grice’s Maxims In Writing?</vt:lpstr>
      <vt:lpstr>Grice’s Maxims and Implicature can be applied well beyond conversation…</vt:lpstr>
      <vt:lpstr>POLITENESS</vt:lpstr>
      <vt:lpstr>Goffman’s Face</vt:lpstr>
      <vt:lpstr>‘Negative’ and ‘Positive’ Face</vt:lpstr>
      <vt:lpstr>‘Negative and Positive Face’</vt:lpstr>
      <vt:lpstr>‘Face Threatening Acts’</vt:lpstr>
      <vt:lpstr>The ‘Politeness Principle’</vt:lpstr>
      <vt:lpstr>Leech’s Politeness Maxims (1)</vt:lpstr>
      <vt:lpstr>Leech’s Politeness Maxims (2)</vt:lpstr>
      <vt:lpstr>Cn u fnd sm mxms, face n plitns in ths txt msg?</vt:lpstr>
      <vt:lpstr>Politeness</vt:lpstr>
      <vt:lpstr>PowerPoint Presentation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Co-operative Principle</dc:title>
  <dc:creator>eiagam</dc:creator>
  <cp:lastModifiedBy>Nayan GRIFFITHS</cp:lastModifiedBy>
  <cp:revision>434</cp:revision>
  <cp:lastPrinted>2000-11-07T12:03:41Z</cp:lastPrinted>
  <dcterms:created xsi:type="dcterms:W3CDTF">1998-11-17T10:35:42Z</dcterms:created>
  <dcterms:modified xsi:type="dcterms:W3CDTF">2023-03-21T15:32:28Z</dcterms:modified>
</cp:coreProperties>
</file>