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91" r:id="rId6"/>
    <p:sldId id="260" r:id="rId7"/>
    <p:sldId id="261" r:id="rId8"/>
    <p:sldId id="262" r:id="rId9"/>
    <p:sldId id="263" r:id="rId10"/>
    <p:sldId id="264" r:id="rId11"/>
    <p:sldId id="265" r:id="rId12"/>
    <p:sldId id="293" r:id="rId13"/>
    <p:sldId id="292" r:id="rId14"/>
    <p:sldId id="296" r:id="rId15"/>
    <p:sldId id="297" r:id="rId16"/>
    <p:sldId id="298" r:id="rId17"/>
    <p:sldId id="299" r:id="rId18"/>
    <p:sldId id="266" r:id="rId19"/>
    <p:sldId id="294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5" r:id="rId44"/>
    <p:sldId id="300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DDDDDD"/>
    <a:srgbClr val="FFC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9" d="100"/>
          <a:sy n="129" d="100"/>
        </p:scale>
        <p:origin x="306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1E3E4442-542F-76A1-B6E9-26F44A9C4B4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8B6ED5F2-C1A3-E0D3-7A1C-61F1F66DB51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65540" name="Rectangle 4">
            <a:extLst>
              <a:ext uri="{FF2B5EF4-FFF2-40B4-BE49-F238E27FC236}">
                <a16:creationId xmlns:a16="http://schemas.microsoft.com/office/drawing/2014/main" id="{B657C788-92D2-3EB0-4B2B-7ED660C9A474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5541" name="Rectangle 5">
            <a:extLst>
              <a:ext uri="{FF2B5EF4-FFF2-40B4-BE49-F238E27FC236}">
                <a16:creationId xmlns:a16="http://schemas.microsoft.com/office/drawing/2014/main" id="{30B19EB1-590E-3224-A171-94824A38286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65542" name="Rectangle 6">
            <a:extLst>
              <a:ext uri="{FF2B5EF4-FFF2-40B4-BE49-F238E27FC236}">
                <a16:creationId xmlns:a16="http://schemas.microsoft.com/office/drawing/2014/main" id="{069A220D-1DC6-A9D1-372C-1A54071573C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65543" name="Rectangle 7">
            <a:extLst>
              <a:ext uri="{FF2B5EF4-FFF2-40B4-BE49-F238E27FC236}">
                <a16:creationId xmlns:a16="http://schemas.microsoft.com/office/drawing/2014/main" id="{51D13664-31EF-2EDB-760B-925FAAAB67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20FB78A-B89B-4F65-AD7A-7595D835B6A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AC2101A-70F7-45AE-9EFD-8C91FD24E4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2B7A66-DF56-420D-A888-FF1F3982EDEB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210955FB-D26E-666D-831A-739990B0A51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944D2515-8FBD-2FE3-3D89-A8B40AD67A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5F38603-FE65-5BE2-47AF-05AB036753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3FF1D0-DFB8-4243-9748-30A57C7C1634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D307A9F7-3C50-6AD4-D89C-F787B8083A8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ED3EAE9A-88F9-8C0E-6B36-02833C9281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E375A35-933A-5F82-1057-435DECB662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81B739-8ECC-44D4-8F28-DF9B4A077FA6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48FBF7E9-B190-AB22-91C3-C5F1679ABBE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E5D3F843-62AB-D05A-7ECC-A5F84C0602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8E1EEA1-4872-F29C-E288-951171211E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EA4628-4714-4FDA-AB3F-7A60748DA3A3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30988B7B-9B7D-38D2-9B35-548F9451A3F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80D3E86A-8329-5751-1101-757D469CED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6B7569E-D891-A159-14D1-AAB2F45FBB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3A1B5E-C388-4558-829B-3C4F04A6EC4B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8F04774C-1BA3-3A02-EA1C-01B052B867A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1C6B16A2-D9A2-E203-1B8E-BDFFA1749B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0BD971D-DBAE-B5E2-66EA-21AF580843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DD1D1D-E5B2-4EB0-BDF8-793DCF77EDFC}" type="slidenum">
              <a:rPr lang="en-GB" altLang="en-US"/>
              <a:pPr/>
              <a:t>14</a:t>
            </a:fld>
            <a:endParaRPr lang="en-GB" altLang="en-US"/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32773F9D-5CAB-0FC1-CB02-6BBC911B15E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3AE974E5-3CAB-D839-0057-8BFBB63DE8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42392F0-DB2F-3193-3AD2-AAA7933D01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D6C95C-DB5D-43C6-A6CE-F5B7E6DE7330}" type="slidenum">
              <a:rPr lang="en-GB" altLang="en-US"/>
              <a:pPr/>
              <a:t>15</a:t>
            </a:fld>
            <a:endParaRPr lang="en-GB" altLang="en-US"/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D7D16391-E32D-67CB-B501-45F56E616C8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FD25DF36-B7A6-304A-A564-565C6C2F50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5FD9F1C-70C4-27AF-EE5A-4602E6D774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6AAB15-59EB-441B-9838-918FC37149CC}" type="slidenum">
              <a:rPr lang="en-GB" altLang="en-US"/>
              <a:pPr/>
              <a:t>16</a:t>
            </a:fld>
            <a:endParaRPr lang="en-GB" altLang="en-US"/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AC5F04C9-6E68-1EB3-30F4-C8A9A888EFF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512B5D4A-BD21-7BA8-9768-ED2672EE03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D00214D-36FB-C0F3-4A2B-BF496A9432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743083-60D1-45E9-B91B-71928AD39DBC}" type="slidenum">
              <a:rPr lang="en-GB" altLang="en-US"/>
              <a:pPr/>
              <a:t>17</a:t>
            </a:fld>
            <a:endParaRPr lang="en-GB" altLang="en-US"/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087856C3-6E2F-47A3-E43A-3CE1098827A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31AFDEEE-9A3B-99A8-16D8-0C211AB0E9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C3C1918-D932-638D-DA91-AFCBA5ECF7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392E03-6A38-497E-B950-585EE6655311}" type="slidenum">
              <a:rPr lang="en-GB" altLang="en-US"/>
              <a:pPr/>
              <a:t>18</a:t>
            </a:fld>
            <a:endParaRPr lang="en-GB" altLang="en-US"/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437540D5-97F9-4E6A-5963-2BD36652D45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8029843E-A264-78D9-8318-42C3D10A0F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E523932-475D-094F-03B0-B70986A6E4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1E41C4-E0AC-4355-968C-25546F39CC06}" type="slidenum">
              <a:rPr lang="en-GB" altLang="en-US"/>
              <a:pPr/>
              <a:t>19</a:t>
            </a:fld>
            <a:endParaRPr lang="en-GB" altLang="en-US"/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01F8187E-464D-DBE5-449D-12AB78A45E4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E2A2DB2D-8E6C-1281-83C2-4BF522209F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CCE114A-B797-A0EF-F939-5D78433ECE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0A32DF-D394-4EC6-A19B-9055CA939964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535F64BD-2344-8822-5A8A-321F3808A95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8827AF38-3B4C-865E-72F2-6A17A6EF44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F3CEAD3-0F2D-F01F-70D6-003B41A10A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C87F88-4FB6-4966-892C-E14E46668290}" type="slidenum">
              <a:rPr lang="en-GB" altLang="en-US"/>
              <a:pPr/>
              <a:t>20</a:t>
            </a:fld>
            <a:endParaRPr lang="en-GB" altLang="en-US"/>
          </a:p>
        </p:txBody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BEAEFF3C-5F0C-31A3-8A92-A9096078B73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BCCBC28D-E7A8-E550-76D8-EBBDF7800F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42ACC9D-8024-4723-3A05-FC2AFF9985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959B77-D3ED-48EE-9D87-8B7ACEC04166}" type="slidenum">
              <a:rPr lang="en-GB" altLang="en-US"/>
              <a:pPr/>
              <a:t>21</a:t>
            </a:fld>
            <a:endParaRPr lang="en-GB" altLang="en-US"/>
          </a:p>
        </p:txBody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id="{06FE1113-AC04-B09B-4DB5-B5EFCA5B3A7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C8656DE7-A20D-B678-938F-6F8FE850E1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D0BD4C5-564B-9D71-0C3A-595713C778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994344-5BA4-4E86-A812-1F53286C995B}" type="slidenum">
              <a:rPr lang="en-GB" altLang="en-US"/>
              <a:pPr/>
              <a:t>22</a:t>
            </a:fld>
            <a:endParaRPr lang="en-GB" altLang="en-US"/>
          </a:p>
        </p:txBody>
      </p:sp>
      <p:sp>
        <p:nvSpPr>
          <p:cNvPr id="88066" name="Rectangle 2">
            <a:extLst>
              <a:ext uri="{FF2B5EF4-FFF2-40B4-BE49-F238E27FC236}">
                <a16:creationId xmlns:a16="http://schemas.microsoft.com/office/drawing/2014/main" id="{707EC98C-1DFF-4C03-9FB9-460E6A767DF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10D37BD8-2E2E-52E2-4B88-90FBCFFF9A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E13A9D4-2F00-16EB-4165-1EBE96E2AC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11017B-A6B7-4849-80ED-169D66154C43}" type="slidenum">
              <a:rPr lang="en-GB" altLang="en-US"/>
              <a:pPr/>
              <a:t>23</a:t>
            </a:fld>
            <a:endParaRPr lang="en-GB" altLang="en-US"/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1BDA2F97-E558-7919-CCE1-D455B70937C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16024275-2962-FF4B-3F8D-DE9C29E6C7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647DCE5-76EB-4EEB-238B-E080C7D66D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3C44BE-3FFF-40D6-94D0-693EB15C9491}" type="slidenum">
              <a:rPr lang="en-GB" altLang="en-US"/>
              <a:pPr/>
              <a:t>24</a:t>
            </a:fld>
            <a:endParaRPr lang="en-GB" altLang="en-US"/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A037151B-2AC1-8FDC-6CE7-766A65C856F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F1462473-EA7B-196B-91A4-2655CB8896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3317E97-1FF8-7A36-B842-2D3BA4D85B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05DDA7-B5B2-4DDF-86D4-327C3CC53344}" type="slidenum">
              <a:rPr lang="en-GB" altLang="en-US"/>
              <a:pPr/>
              <a:t>25</a:t>
            </a:fld>
            <a:endParaRPr lang="en-GB" altLang="en-US"/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DC9C37BB-C65F-A1BE-8C08-22F4198B77F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9E08722B-E619-09B9-7430-5007172045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34BDD64-DB39-4888-CB6A-C76757A7FD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99B844-4378-40CF-9060-7469899C2AC6}" type="slidenum">
              <a:rPr lang="en-GB" altLang="en-US"/>
              <a:pPr/>
              <a:t>26</a:t>
            </a:fld>
            <a:endParaRPr lang="en-GB" altLang="en-US"/>
          </a:p>
        </p:txBody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92FBA413-2C6C-1782-3E96-0B5A73837D5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CF4DB2A4-FF0C-E4EF-DDB1-4430579C5E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7795767-E958-950D-B2B8-271D55C483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BF3A09-DE03-4B01-9B75-455386DB5A16}" type="slidenum">
              <a:rPr lang="en-GB" altLang="en-US"/>
              <a:pPr/>
              <a:t>27</a:t>
            </a:fld>
            <a:endParaRPr lang="en-GB" altLang="en-US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74B5273F-E8EE-696F-3756-007EFB7AC4B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78B56277-B10D-C8CA-3BF0-4D240118DF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8DD46D6-88F3-AB48-DB3F-01B3462AB4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E2B091-C764-4D6E-8E6F-BD0E76340D94}" type="slidenum">
              <a:rPr lang="en-GB" altLang="en-US"/>
              <a:pPr/>
              <a:t>28</a:t>
            </a:fld>
            <a:endParaRPr lang="en-GB" altLang="en-US"/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C3B573E6-C2E0-0608-B9BA-77E0C7078AA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961E5182-726A-EB55-789D-84EF28870F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6C92D05-0169-9DBD-9CF7-C630E4E53F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F0EEB-A8AC-40A4-96FD-D012FF422ECB}" type="slidenum">
              <a:rPr lang="en-GB" altLang="en-US"/>
              <a:pPr/>
              <a:t>29</a:t>
            </a:fld>
            <a:endParaRPr lang="en-GB" altLang="en-US"/>
          </a:p>
        </p:txBody>
      </p:sp>
      <p:sp>
        <p:nvSpPr>
          <p:cNvPr id="95234" name="Rectangle 2">
            <a:extLst>
              <a:ext uri="{FF2B5EF4-FFF2-40B4-BE49-F238E27FC236}">
                <a16:creationId xmlns:a16="http://schemas.microsoft.com/office/drawing/2014/main" id="{AA334E9A-7D7A-C4B9-5A4C-952E7348EE5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EC4EB8DD-CDC6-A029-11B4-681657C2CD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75EB751-9854-D17F-5277-1FD737A526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BD414A-0847-40BA-8012-D4C59111954D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9A36AE2E-4E4A-151C-708E-F729AD3BEDC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678C75FC-D423-8CAE-C0E2-FDB95FA93F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2A1687C-9EE2-BC20-831A-93E1A2655B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489FB8-B607-4F29-AB35-0844B22341E8}" type="slidenum">
              <a:rPr lang="en-GB" altLang="en-US"/>
              <a:pPr/>
              <a:t>30</a:t>
            </a:fld>
            <a:endParaRPr lang="en-GB" altLang="en-US"/>
          </a:p>
        </p:txBody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4FF66E95-2933-A4F7-82BB-0EE30931975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2452950C-F172-EF01-A6F2-1B2213AEBB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4E4C8F2-2A6E-2112-991E-089AEE2175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1DD923-AF66-425A-B8A3-D6D1C60A98E9}" type="slidenum">
              <a:rPr lang="en-GB" altLang="en-US"/>
              <a:pPr/>
              <a:t>31</a:t>
            </a:fld>
            <a:endParaRPr lang="en-GB" altLang="en-US"/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EC7365A6-FCF5-4046-8DE1-A8EC12FB985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3DF6E5DF-EB50-CD7E-A4E5-6794476928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3BFB6D5-5B32-DF31-CA90-29791090DA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90C4E4-C94D-4DC9-A6F5-A5928507106D}" type="slidenum">
              <a:rPr lang="en-GB" altLang="en-US"/>
              <a:pPr/>
              <a:t>32</a:t>
            </a:fld>
            <a:endParaRPr lang="en-GB" altLang="en-US"/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5B068D10-D027-C9B7-A7AE-9A755D67233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752110C3-64A1-C17D-8B51-6D4060F854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D061AE9-EA93-260F-2F0F-92773CF941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AA39A6-A16C-4BE1-BB76-495FC6F11B86}" type="slidenum">
              <a:rPr lang="en-GB" altLang="en-US"/>
              <a:pPr/>
              <a:t>33</a:t>
            </a:fld>
            <a:endParaRPr lang="en-GB" altLang="en-US"/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A401B35D-D372-2B52-43A3-AF9003CC263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A3481C20-9E60-A3BA-0AE4-73D02EE0E1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E43F08F-CCE2-EBA7-5FE5-14CE89E51D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07BF58-A2C4-4A91-B9D4-EC0D5ABC81C8}" type="slidenum">
              <a:rPr lang="en-GB" altLang="en-US"/>
              <a:pPr/>
              <a:t>34</a:t>
            </a:fld>
            <a:endParaRPr lang="en-GB" altLang="en-US"/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0ADADE44-5430-C498-23AD-78F78832C59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68F54D76-FC3D-D856-F2B7-7FA90B56B7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98369EB-3157-CAC4-6D29-5630FE3228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69851F-61B4-423C-BBFE-233E9F22AEE6}" type="slidenum">
              <a:rPr lang="en-GB" altLang="en-US"/>
              <a:pPr/>
              <a:t>35</a:t>
            </a:fld>
            <a:endParaRPr lang="en-GB" altLang="en-US"/>
          </a:p>
        </p:txBody>
      </p:sp>
      <p:sp>
        <p:nvSpPr>
          <p:cNvPr id="101378" name="Rectangle 2">
            <a:extLst>
              <a:ext uri="{FF2B5EF4-FFF2-40B4-BE49-F238E27FC236}">
                <a16:creationId xmlns:a16="http://schemas.microsoft.com/office/drawing/2014/main" id="{6ACE5C91-33E0-A9A4-9D17-80A5179A84D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1FEC5416-74E5-EEA7-8DA3-D0E147C43E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1B60706-18FF-EC0E-8385-00517BBB70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ED3656-2172-41B4-BC3E-B21583102E71}" type="slidenum">
              <a:rPr lang="en-GB" altLang="en-US"/>
              <a:pPr/>
              <a:t>36</a:t>
            </a:fld>
            <a:endParaRPr lang="en-GB" altLang="en-US"/>
          </a:p>
        </p:txBody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14D4A472-D816-2252-FC0A-3A5E54153FF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A6859E3D-A199-9D64-4649-6DDEB2FC0A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0023626-8335-63B4-06D2-35B1CF1945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81D400-BCF3-4EB8-8D41-8FC899B6386B}" type="slidenum">
              <a:rPr lang="en-GB" altLang="en-US"/>
              <a:pPr/>
              <a:t>37</a:t>
            </a:fld>
            <a:endParaRPr lang="en-GB" altLang="en-US"/>
          </a:p>
        </p:txBody>
      </p:sp>
      <p:sp>
        <p:nvSpPr>
          <p:cNvPr id="103426" name="Rectangle 2">
            <a:extLst>
              <a:ext uri="{FF2B5EF4-FFF2-40B4-BE49-F238E27FC236}">
                <a16:creationId xmlns:a16="http://schemas.microsoft.com/office/drawing/2014/main" id="{89277E5C-3915-0D50-3060-E705D0EE434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8D07F814-3314-C6A8-88EF-D6A3B3545D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FF1AD38-9001-9154-B670-D5A0157CD1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AE3773-3E3D-40A3-9F11-88652B4CA848}" type="slidenum">
              <a:rPr lang="en-GB" altLang="en-US"/>
              <a:pPr/>
              <a:t>38</a:t>
            </a:fld>
            <a:endParaRPr lang="en-GB" altLang="en-US"/>
          </a:p>
        </p:txBody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C520A0A8-C45E-98CD-24F2-C4B28C8B51D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61E7479F-4243-E73B-E18C-14249ABB61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5AEDB0D-38ED-2BE8-F200-50B738D927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040B2D-243F-4D72-8656-05838802ABEC}" type="slidenum">
              <a:rPr lang="en-GB" altLang="en-US"/>
              <a:pPr/>
              <a:t>39</a:t>
            </a:fld>
            <a:endParaRPr lang="en-GB" altLang="en-US"/>
          </a:p>
        </p:txBody>
      </p:sp>
      <p:sp>
        <p:nvSpPr>
          <p:cNvPr id="105474" name="Rectangle 2">
            <a:extLst>
              <a:ext uri="{FF2B5EF4-FFF2-40B4-BE49-F238E27FC236}">
                <a16:creationId xmlns:a16="http://schemas.microsoft.com/office/drawing/2014/main" id="{27B72C9E-E8F3-EC84-3E91-18D2DBBE808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73A0568E-9A00-4E66-7DBD-9DD22393B0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B0A3F3A-DE25-4E17-EBA1-2B5076649A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432823-C382-4AFE-A77A-30220FDF2B2A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1B5F5486-D9D1-8BAE-199E-68783FE4456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7613096E-9A62-92B1-FB2F-6929267D69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B6DE740-EF94-C033-FF0A-4FC09D3FB1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E0E71B-E52A-4CF6-9F81-A51E13FCBA5C}" type="slidenum">
              <a:rPr lang="en-GB" altLang="en-US"/>
              <a:pPr/>
              <a:t>40</a:t>
            </a:fld>
            <a:endParaRPr lang="en-GB" altLang="en-US"/>
          </a:p>
        </p:txBody>
      </p:sp>
      <p:sp>
        <p:nvSpPr>
          <p:cNvPr id="106498" name="Rectangle 2">
            <a:extLst>
              <a:ext uri="{FF2B5EF4-FFF2-40B4-BE49-F238E27FC236}">
                <a16:creationId xmlns:a16="http://schemas.microsoft.com/office/drawing/2014/main" id="{6C670B87-57E1-B0D8-AC61-52B5F925475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16590734-03C0-D353-E89C-FBE8784E0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3E1EA59-00F0-1881-7558-758DFBAA35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62D1CC-2A6A-49DB-9022-B231E9B07AD3}" type="slidenum">
              <a:rPr lang="en-GB" altLang="en-US"/>
              <a:pPr/>
              <a:t>41</a:t>
            </a:fld>
            <a:endParaRPr lang="en-GB" altLang="en-US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A004EFD5-819E-E6EB-C458-8A0259DACFB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368B194A-D6A8-4126-1B7B-386DA123C5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59B08AB-D992-03D9-5893-A6FC79FF05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AC9EC9-95C6-48E8-A52D-1FD89EBC807D}" type="slidenum">
              <a:rPr lang="en-GB" altLang="en-US"/>
              <a:pPr/>
              <a:t>42</a:t>
            </a:fld>
            <a:endParaRPr lang="en-GB" altLang="en-US"/>
          </a:p>
        </p:txBody>
      </p:sp>
      <p:sp>
        <p:nvSpPr>
          <p:cNvPr id="108546" name="Rectangle 2">
            <a:extLst>
              <a:ext uri="{FF2B5EF4-FFF2-40B4-BE49-F238E27FC236}">
                <a16:creationId xmlns:a16="http://schemas.microsoft.com/office/drawing/2014/main" id="{869054B1-9A1C-DB81-A24B-6695DC4A3CD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A106AF75-9E03-DC83-CAA3-D707986FF3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5CCE6A5-1A70-6E26-575C-D081CAE1BE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B08EAB-EE6F-4170-BBC2-2CDD7B98F7FC}" type="slidenum">
              <a:rPr lang="en-GB" altLang="en-US"/>
              <a:pPr/>
              <a:t>43</a:t>
            </a:fld>
            <a:endParaRPr lang="en-GB" altLang="en-US"/>
          </a:p>
        </p:txBody>
      </p:sp>
      <p:sp>
        <p:nvSpPr>
          <p:cNvPr id="109570" name="Rectangle 2">
            <a:extLst>
              <a:ext uri="{FF2B5EF4-FFF2-40B4-BE49-F238E27FC236}">
                <a16:creationId xmlns:a16="http://schemas.microsoft.com/office/drawing/2014/main" id="{78928C8D-AD2C-5BB9-90CA-EB05D27F34A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AB9BE8B7-A1C3-11C0-2A9D-CCB9DD9F2B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21587E1-9771-5975-83D2-8B41CED7DB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AEC5D6-76AF-4C8D-AFF0-D0EAF2F5C9F3}" type="slidenum">
              <a:rPr lang="en-GB" altLang="en-US"/>
              <a:pPr/>
              <a:t>44</a:t>
            </a:fld>
            <a:endParaRPr lang="en-GB" altLang="en-US"/>
          </a:p>
        </p:txBody>
      </p:sp>
      <p:sp>
        <p:nvSpPr>
          <p:cNvPr id="111618" name="Rectangle 2">
            <a:extLst>
              <a:ext uri="{FF2B5EF4-FFF2-40B4-BE49-F238E27FC236}">
                <a16:creationId xmlns:a16="http://schemas.microsoft.com/office/drawing/2014/main" id="{60CB6C27-2137-44EA-6CAC-02979DC7CE1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16C99E0F-3BB5-3B54-35D7-142810F7B8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9FD32EC-916F-7118-7ED6-B94B74601F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6DAADC-7C2B-4C25-A273-EFD2BCE951B5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C5A76430-5D88-B075-648B-C5E71AA9966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E18E15A1-91C7-A548-5F06-11326C7C41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A68673B-7A94-3E54-EADB-7E86C80BAB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897653-E198-4BAC-A9CC-5DDE78AB3E97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D30F1130-B4C9-3BE9-8169-95FE2F71909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6DA79C9F-CD6E-476B-4700-A9DC90667E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31D87A6-1373-2FB9-7722-A9FA2B1F61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B9CC99-58A9-4FBF-AB1B-7A05C518FC18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D930AA2B-1432-1524-4A56-91B9FC91644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0A082C9E-08EB-0FAF-0EA9-6AA583F499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D1CD8B6-9CA7-BFE0-584F-33A1AD9DD7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9BF203-3C07-4E39-93AA-EDDEBA8D5E0C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53014E9D-4A15-60EA-8B94-B67B70BE825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AFEBDBB3-15A0-2EA5-6AAD-EAF459CD9E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D70A49B-3973-931A-EB4E-254EF4C6CE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ADC7A2-39E4-418D-A025-1C524B071548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7A53D809-FB4F-FFC3-7085-6B2F7AD2BB5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7A0DD89B-DCCE-B520-77D1-A09B43062B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BF54C-38BA-9805-45E2-934095843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A7B489-E9F9-8943-56BE-BDA90CAE82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858A2-CB4C-CDFC-7ED3-7A625F816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BA074-AED4-3088-498F-6A7E4D32D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EC374-D52A-B9C8-114D-707B07C66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1A4F98-E36F-4D11-B630-3B528E5A3C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5625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CF238-B672-617D-50E8-DCF9E891C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683ED0-A2EE-7564-8322-9DC7E71F1E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ED1D3-9C9B-DBB3-4C79-346EE0D7E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03288-517A-9F3A-249B-F92C92D03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62CE8-5D1A-675B-257D-1B6A129B3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6F73D-D672-4380-84F6-E222AADA78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334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D922B1-8306-2050-D63D-ED1EFDD1F1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751CFC-8391-D15B-A566-55C1094E5E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CD56E-5389-7166-ACC8-9FCFD3475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B774E-BA22-59FC-652D-2D6D5D768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89966-68A9-1323-B1A6-7B5C3C5BA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94790-1359-4253-99B6-93F831A68D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747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DEDAC-F9AE-A841-CFA7-3292F8403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27A673-505D-73A6-2984-5C17D55ADBC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2F97AD-5477-CFAA-7851-D3953C63F670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E580011-4541-9DA0-2ACE-1023BA6122AB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2CA6DAC-E29A-E26D-53BA-EC6C09FCE2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FA9ED46-12C4-9411-8CEA-71A2698FB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CEEC307-EC6C-A7FF-030C-C84B5ED8D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A95C0EA-E2EF-440E-B3F5-08E6703C98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5727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E267D-BC64-1FD3-CEA5-65E542DE7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BFAFACE1-FA75-2E99-AF60-4930972B5AB3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24214-3ACA-621D-7E90-96C94ECBDA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4E6E4-9FB2-2AA5-067C-FF9558CD9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75621-3A0E-CD33-0CDF-51EE550E9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EC2622E-23FC-418B-89D8-00AA81F833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7926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620E5-B75B-DB45-128F-B5509E50B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A3318-0BB3-3DE6-DA8C-CD2657FE0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548C7-67C8-1815-0E8B-12F90D03F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04EA3-1F43-855D-7D3C-AB54F9A37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3B122-815D-DB4A-942C-90FCB4990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3074FF-E2D4-4FEF-A47B-DF9354B875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3924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00A5D-03AA-ECAC-71AB-C1F7B0C0E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AA0FE-9712-F92B-0892-09DAA403ED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E5D72-3AC6-5AE3-C4A2-BE68DC5CA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BD4D4-0697-A0D1-B911-77DCDDBDE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DDBF6-F3FD-1B5E-C540-0FB8013A5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39843-F55A-441A-AFE1-48B094E09C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6903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FFD36-7EBE-41C7-1C23-5CED131CE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0703D-B82F-473B-DACC-88B2C13A49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760917-4A92-1667-C4FC-63077EBC64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CC59C0-3E8F-053A-33F1-B12875EAF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21375E-3BD0-F60A-D3C9-92F2D28E2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BCC280-83C6-2F29-0300-8AA77C3CA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8103E-4F47-4498-9842-7DE7875EEF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7426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E8EE5-0E58-89CF-40B3-1AEBB03BD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0549D-6A84-3545-54F3-C27FB660C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EF0DF0-84D9-E2F7-7032-9F76EB7AEB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093BA6-72FF-7C8C-5E13-208DBC3438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C681BC-8EDD-9817-7AEC-600B1F6F4C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6A490F-B41F-E1D7-F19D-E9B4F9E5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C60E68-8DD8-2FFF-8996-1D718350D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0D131E-5F17-60AE-BB98-6279941B1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434EC-171A-4C86-881D-672B14E4B2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0479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D3571-E1F8-A4B1-67ED-4774B4C12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58E086-4F81-D5FC-215E-D5AE58D31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ACBE67-83E2-1852-A146-40AE28E5F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9AB8F6-DD8B-0BC9-7797-FA8710BF8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263E2-8333-4C33-BE0D-25CD6DA094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6669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BE0EE9-3B7E-37E8-5873-0D81A53CE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D1BC73-4313-D063-C7D4-77D86EFD8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7AE470-B6CA-6BCF-BFDF-D57D035CA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45A8BC-54C5-41EB-A40C-15D112D442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6098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B81D0-616D-1709-0925-18B237C64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419DF-DA59-FFD1-6670-8522A5FAB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6A15F0-0985-8F0B-C8EF-8BDD59B67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C89CD5-1A40-6B56-0442-A735A6F37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C5DFA-E5AE-3627-3868-720E40CFC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0928C7-7B2F-FB07-3286-05AF3A12A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E40E11-3B5E-4A17-B918-565DDFDD70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2564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8867E-72E6-4029-A822-9C9F96891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76E14D-FA95-1550-9394-19944B3B5E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105D1D-567D-BE05-3E77-FEA22F6314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8B4FE5-2F33-970D-F304-E22557B0B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4D7B73-C0A3-8F61-1CF8-EE4418C8C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9B0AC5-BF08-3D92-BD87-4C290885C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EF60D-4DA9-4332-9536-8C0CEE55D3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2227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3192307-A6AC-BB00-13EB-08316BB79A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0F1064C-B1A6-DF96-A131-01B33B2DE2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626C7DE-B706-672B-7C5D-75EC204477A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E00D1F6-AE47-0806-62B7-A1D9243E57F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5D6692F-4898-E8A0-8910-E73D2B895AB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4A384D8-1FE0-475D-B2E3-D5182B17DD8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F548CDF6-79D4-997A-55F6-D022B49DF2C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 anchor="ctr"/>
          <a:lstStyle/>
          <a:p>
            <a:r>
              <a:rPr lang="en-US" altLang="en-US" sz="5400">
                <a:solidFill>
                  <a:schemeClr val="bg2"/>
                </a:solidFill>
                <a:latin typeface="CopprplGoth Bd BT" pitchFamily="34" charset="0"/>
              </a:rPr>
              <a:t>Greek Theatre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C2F0716-B9DE-58B7-D2BD-6A9D873EC2A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48000"/>
            <a:ext cx="3657600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/>
              <a:t>Overview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Greek Gods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Antigone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Medea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EE410AB-94A1-6442-BB40-373D0A27B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00200"/>
            <a:ext cx="37973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72CCB55D-A003-2E14-208A-587DF73136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Stage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C22459BB-F883-C327-6B34-905A1B8BB7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altLang="en-US" sz="2800"/>
              <a:t>Greek plays were performed during religious ceremonies held in honor of Dionysus, the Greek god of wine and revelry (altars generally on stage)</a:t>
            </a:r>
          </a:p>
          <a:p>
            <a:r>
              <a:rPr lang="en-US" altLang="en-US" sz="2800"/>
              <a:t>Banks would shut down for days, people would travel from all around to see the drama competitions—even prisoners were temporarily released to see the plays</a:t>
            </a:r>
          </a:p>
          <a:p>
            <a:r>
              <a:rPr lang="en-US" altLang="en-US" sz="2800" i="1"/>
              <a:t>Tragedy</a:t>
            </a:r>
            <a:r>
              <a:rPr lang="en-US" altLang="en-US" sz="2800"/>
              <a:t> means “goat song” (relates to Dionysian rituals)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A3EB74F2-2759-4FB4-9696-9B97D791F7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Stage</a:t>
            </a:r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EB018D56-CB9B-83AC-FE82-026F036989DE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4572000"/>
            <a:ext cx="3810000" cy="2076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5" name="Picture 9">
            <a:extLst>
              <a:ext uri="{FF2B5EF4-FFF2-40B4-BE49-F238E27FC236}">
                <a16:creationId xmlns:a16="http://schemas.microsoft.com/office/drawing/2014/main" id="{16AA7D59-6A96-934E-E43E-6C1FE9893609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219200"/>
            <a:ext cx="5562600" cy="4137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>
            <a:extLst>
              <a:ext uri="{FF2B5EF4-FFF2-40B4-BE49-F238E27FC236}">
                <a16:creationId xmlns:a16="http://schemas.microsoft.com/office/drawing/2014/main" id="{863467B3-0EB4-5C73-14D1-DB8964980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>
                <a:solidFill>
                  <a:schemeClr val="hlink"/>
                </a:solidFill>
              </a:rPr>
              <a:t>Where and how were the dramas performed?</a:t>
            </a:r>
          </a:p>
        </p:txBody>
      </p:sp>
      <p:pic>
        <p:nvPicPr>
          <p:cNvPr id="55301" name="Picture 5">
            <a:extLst>
              <a:ext uri="{FF2B5EF4-FFF2-40B4-BE49-F238E27FC236}">
                <a16:creationId xmlns:a16="http://schemas.microsoft.com/office/drawing/2014/main" id="{AA50D65D-CE73-EDA1-295A-80B880D2F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4445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2" name="Text Box 6">
            <a:extLst>
              <a:ext uri="{FF2B5EF4-FFF2-40B4-BE49-F238E27FC236}">
                <a16:creationId xmlns:a16="http://schemas.microsoft.com/office/drawing/2014/main" id="{63856EA5-A3C5-AA89-3CC6-E92F8EE96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057400"/>
            <a:ext cx="3063875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000" b="1">
                <a:solidFill>
                  <a:schemeClr val="hlink"/>
                </a:solidFill>
              </a:rPr>
              <a:t>…In an amphitheatre</a:t>
            </a:r>
          </a:p>
          <a:p>
            <a:pPr eaLnBrk="0" hangingPunct="0"/>
            <a:endParaRPr lang="en-US" altLang="en-US" sz="2000" b="1">
              <a:solidFill>
                <a:schemeClr val="hlink"/>
              </a:solidFill>
            </a:endParaRPr>
          </a:p>
          <a:p>
            <a:pPr eaLnBrk="0" hangingPunct="0"/>
            <a:r>
              <a:rPr lang="en-US" altLang="en-US" sz="2000" b="1">
                <a:solidFill>
                  <a:schemeClr val="hlink"/>
                </a:solidFill>
              </a:rPr>
              <a:t>…With a </a:t>
            </a:r>
            <a:r>
              <a:rPr lang="en-US" altLang="en-US" sz="2000" b="1" i="1">
                <a:solidFill>
                  <a:schemeClr val="hlink"/>
                </a:solidFill>
              </a:rPr>
              <a:t>chorus </a:t>
            </a:r>
            <a:r>
              <a:rPr lang="en-US" altLang="en-US" sz="2000" b="1">
                <a:solidFill>
                  <a:schemeClr val="hlink"/>
                </a:solidFill>
              </a:rPr>
              <a:t>who described most of the action.</a:t>
            </a:r>
          </a:p>
          <a:p>
            <a:pPr eaLnBrk="0" hangingPunct="0"/>
            <a:endParaRPr lang="en-US" altLang="en-US" sz="2000" b="1">
              <a:solidFill>
                <a:schemeClr val="hlink"/>
              </a:solidFill>
            </a:endParaRPr>
          </a:p>
          <a:p>
            <a:pPr eaLnBrk="0" hangingPunct="0"/>
            <a:r>
              <a:rPr lang="en-US" altLang="en-US" sz="2000" b="1">
                <a:solidFill>
                  <a:schemeClr val="hlink"/>
                </a:solidFill>
              </a:rPr>
              <a:t>…With masks</a:t>
            </a:r>
          </a:p>
          <a:p>
            <a:pPr eaLnBrk="0" hangingPunct="0"/>
            <a:endParaRPr lang="en-US" altLang="en-US" sz="2000" b="1">
              <a:solidFill>
                <a:schemeClr val="hlink"/>
              </a:solidFill>
            </a:endParaRPr>
          </a:p>
          <a:p>
            <a:pPr eaLnBrk="0" hangingPunct="0"/>
            <a:r>
              <a:rPr lang="en-US" altLang="en-US" sz="2000" b="1">
                <a:solidFill>
                  <a:schemeClr val="hlink"/>
                </a:solidFill>
              </a:rPr>
              <a:t>…With all the fighting and movement going on off stage.</a:t>
            </a:r>
            <a:br>
              <a:rPr lang="en-US" altLang="en-US" sz="2000" b="1">
                <a:solidFill>
                  <a:schemeClr val="hlink"/>
                </a:solidFill>
              </a:rPr>
            </a:br>
            <a:br>
              <a:rPr lang="en-US" altLang="en-US" sz="2000" b="1">
                <a:solidFill>
                  <a:schemeClr val="hlink"/>
                </a:solidFill>
              </a:rPr>
            </a:br>
            <a:r>
              <a:rPr lang="en-US" altLang="en-US" sz="2000" b="1">
                <a:solidFill>
                  <a:schemeClr val="hlink"/>
                </a:solidFill>
              </a:rPr>
              <a:t>….With tragedy first, then comedy later.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5341B097-249F-93C0-5291-43BE80FA8C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Major Greek Dramatists</a:t>
            </a:r>
          </a:p>
        </p:txBody>
      </p:sp>
      <p:graphicFrame>
        <p:nvGraphicFramePr>
          <p:cNvPr id="53252" name="Group 4">
            <a:extLst>
              <a:ext uri="{FF2B5EF4-FFF2-40B4-BE49-F238E27FC236}">
                <a16:creationId xmlns:a16="http://schemas.microsoft.com/office/drawing/2014/main" id="{7D192E9C-E5A4-A4D7-616F-A0C8F5B06FE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412090963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85538236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57960806"/>
                    </a:ext>
                  </a:extLst>
                </a:gridCol>
              </a:tblGrid>
              <a:tr h="1149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Aeschylus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524 B.C.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Seven Against Thebes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0645057"/>
                  </a:ext>
                </a:extLst>
              </a:tr>
              <a:tr h="1563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Sophocles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496 B.C.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Antigone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Oedipus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7610965"/>
                  </a:ext>
                </a:extLst>
              </a:tr>
              <a:tr h="1289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Euripides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480 B.C.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Medea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9298616"/>
                  </a:ext>
                </a:extLst>
              </a:tr>
              <a:tr h="523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Arial" panose="020B0604020202020204" pitchFamily="34" charset="0"/>
                        </a:rPr>
                        <a:t>Dramatist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Arial" panose="020B0604020202020204" pitchFamily="34" charset="0"/>
                        </a:rPr>
                        <a:t>Born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Arial" panose="020B0604020202020204" pitchFamily="34" charset="0"/>
                        </a:rPr>
                        <a:t>Wrote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01353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67E69E6D-E331-6EE1-E0F5-E20A806083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Sophocles’ </a:t>
            </a:r>
            <a:r>
              <a:rPr lang="en-US" altLang="en-US" i="1"/>
              <a:t>Antigone</a:t>
            </a:r>
            <a:endParaRPr lang="en-US" altLang="en-US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A1F37F35-9B74-423B-9630-41718D3D41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Set in Thebes (a city in ancient Greece)</a:t>
            </a:r>
          </a:p>
          <a:p>
            <a:pPr>
              <a:lnSpc>
                <a:spcPct val="90000"/>
              </a:lnSpc>
            </a:pPr>
            <a:r>
              <a:rPr lang="en-US" altLang="en-US"/>
              <a:t>Antigone is the daughter of Oedipus and Jocasta</a:t>
            </a:r>
          </a:p>
          <a:p>
            <a:pPr>
              <a:lnSpc>
                <a:spcPct val="90000"/>
              </a:lnSpc>
            </a:pPr>
            <a:r>
              <a:rPr lang="en-US" altLang="en-US"/>
              <a:t>Antigone’s brothers, Eteokles and Polyneces, took opposite sides in a war</a:t>
            </a:r>
          </a:p>
          <a:p>
            <a:pPr>
              <a:lnSpc>
                <a:spcPct val="90000"/>
              </a:lnSpc>
            </a:pPr>
            <a:r>
              <a:rPr lang="en-US" altLang="en-US"/>
              <a:t>Eteokles and Polyneces killed each other in battle</a:t>
            </a:r>
          </a:p>
          <a:p>
            <a:pPr>
              <a:lnSpc>
                <a:spcPct val="90000"/>
              </a:lnSpc>
            </a:pPr>
            <a:r>
              <a:rPr lang="en-US" altLang="en-US"/>
              <a:t>Antigone’s uncle, Kreon, became king of Thebes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>
            <a:extLst>
              <a:ext uri="{FF2B5EF4-FFF2-40B4-BE49-F238E27FC236}">
                <a16:creationId xmlns:a16="http://schemas.microsoft.com/office/drawing/2014/main" id="{089FEA47-E455-6AE4-BAB1-363014C75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6388"/>
            <a:ext cx="7620000" cy="637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1" name="Rectangle 5">
            <a:extLst>
              <a:ext uri="{FF2B5EF4-FFF2-40B4-BE49-F238E27FC236}">
                <a16:creationId xmlns:a16="http://schemas.microsoft.com/office/drawing/2014/main" id="{2FAF24A7-A65D-A979-CA4D-24FCBCC93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886200"/>
            <a:ext cx="6553200" cy="26670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0422" name="Text Box 6">
            <a:extLst>
              <a:ext uri="{FF2B5EF4-FFF2-40B4-BE49-F238E27FC236}">
                <a16:creationId xmlns:a16="http://schemas.microsoft.com/office/drawing/2014/main" id="{A46FFDCF-34E9-FABA-0C4E-A1924E714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057400"/>
            <a:ext cx="6553200" cy="15557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800" b="1"/>
              <a:t>Copy Only The Boxed Portion!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>
            <a:extLst>
              <a:ext uri="{FF2B5EF4-FFF2-40B4-BE49-F238E27FC236}">
                <a16:creationId xmlns:a16="http://schemas.microsoft.com/office/drawing/2014/main" id="{DC4D0167-7A9F-8604-2F4B-73D0D40E34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Euripides’ </a:t>
            </a:r>
            <a:r>
              <a:rPr lang="en-US" altLang="en-US" i="1"/>
              <a:t>Medea</a:t>
            </a:r>
          </a:p>
        </p:txBody>
      </p:sp>
      <p:sp>
        <p:nvSpPr>
          <p:cNvPr id="61445" name="Rectangle 5">
            <a:extLst>
              <a:ext uri="{FF2B5EF4-FFF2-40B4-BE49-F238E27FC236}">
                <a16:creationId xmlns:a16="http://schemas.microsoft.com/office/drawing/2014/main" id="{AB746275-55AB-6D2B-6C76-609B079933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Medea is a princess from Colchis</a:t>
            </a:r>
          </a:p>
          <a:p>
            <a:pPr>
              <a:lnSpc>
                <a:spcPct val="90000"/>
              </a:lnSpc>
            </a:pPr>
            <a:r>
              <a:rPr lang="en-US" altLang="en-US"/>
              <a:t>Medea marries Jason, who is in Colchis on a quest for the Golden Fleece</a:t>
            </a:r>
          </a:p>
          <a:p>
            <a:pPr>
              <a:lnSpc>
                <a:spcPct val="90000"/>
              </a:lnSpc>
            </a:pPr>
            <a:r>
              <a:rPr lang="en-US" altLang="en-US"/>
              <a:t>Medea betrays her father and murders her brother for her love of Jason</a:t>
            </a:r>
          </a:p>
          <a:p>
            <a:pPr>
              <a:lnSpc>
                <a:spcPct val="90000"/>
              </a:lnSpc>
            </a:pPr>
            <a:r>
              <a:rPr lang="en-US" altLang="en-US"/>
              <a:t>Medea has magical powers</a:t>
            </a:r>
          </a:p>
          <a:p>
            <a:pPr>
              <a:lnSpc>
                <a:spcPct val="90000"/>
              </a:lnSpc>
            </a:pPr>
            <a:r>
              <a:rPr lang="en-US" altLang="en-US"/>
              <a:t>Jason takes Medea back to his homeland, Corinth, where they have children</a:t>
            </a:r>
          </a:p>
          <a:p>
            <a:pPr>
              <a:lnSpc>
                <a:spcPct val="90000"/>
              </a:lnSpc>
            </a:pPr>
            <a:r>
              <a:rPr lang="en-US" altLang="en-US"/>
              <a:t>Jason takes another wife, the king of Corinth’s daughter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6EF0C9EB-9A06-F953-384A-C433A9CBD1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Jason’s Voyage on the Argo</a:t>
            </a:r>
          </a:p>
        </p:txBody>
      </p:sp>
      <p:pic>
        <p:nvPicPr>
          <p:cNvPr id="63492" name="Picture 4">
            <a:extLst>
              <a:ext uri="{FF2B5EF4-FFF2-40B4-BE49-F238E27FC236}">
                <a16:creationId xmlns:a16="http://schemas.microsoft.com/office/drawing/2014/main" id="{A79B9A31-E096-BF8E-5CD3-6286D8DD72DF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160463"/>
            <a:ext cx="7848600" cy="53514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494" name="Oval 6">
            <a:extLst>
              <a:ext uri="{FF2B5EF4-FFF2-40B4-BE49-F238E27FC236}">
                <a16:creationId xmlns:a16="http://schemas.microsoft.com/office/drawing/2014/main" id="{75D8A785-1006-9EE6-7730-98D46DCF1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2438400"/>
            <a:ext cx="3810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3495" name="Oval 7">
            <a:extLst>
              <a:ext uri="{FF2B5EF4-FFF2-40B4-BE49-F238E27FC236}">
                <a16:creationId xmlns:a16="http://schemas.microsoft.com/office/drawing/2014/main" id="{54578AFB-487D-3099-57E5-DF15E3743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4191000"/>
            <a:ext cx="3810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3496" name="Line 8">
            <a:extLst>
              <a:ext uri="{FF2B5EF4-FFF2-40B4-BE49-F238E27FC236}">
                <a16:creationId xmlns:a16="http://schemas.microsoft.com/office/drawing/2014/main" id="{6586E214-47BB-4006-1978-F360DE0E58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3124200"/>
            <a:ext cx="228600" cy="182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3497" name="Text Box 9">
            <a:extLst>
              <a:ext uri="{FF2B5EF4-FFF2-40B4-BE49-F238E27FC236}">
                <a16:creationId xmlns:a16="http://schemas.microsoft.com/office/drawing/2014/main" id="{795741DA-7D3B-DCEE-4712-AE3A29678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4921250"/>
            <a:ext cx="18288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/>
              <a:t>Jason and Medea meet</a:t>
            </a:r>
          </a:p>
        </p:txBody>
      </p:sp>
      <p:sp>
        <p:nvSpPr>
          <p:cNvPr id="63498" name="Line 10">
            <a:extLst>
              <a:ext uri="{FF2B5EF4-FFF2-40B4-BE49-F238E27FC236}">
                <a16:creationId xmlns:a16="http://schemas.microsoft.com/office/drawing/2014/main" id="{49893F6B-3C79-AE40-9A1A-D414FD567A8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724400" y="4495800"/>
            <a:ext cx="106680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3499" name="Text Box 11">
            <a:extLst>
              <a:ext uri="{FF2B5EF4-FFF2-40B4-BE49-F238E27FC236}">
                <a16:creationId xmlns:a16="http://schemas.microsoft.com/office/drawing/2014/main" id="{D0C6C7E9-F8AE-4AB9-D6A9-F4B059236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835650"/>
            <a:ext cx="28956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/>
              <a:t>Corinth:  Where Jason and Medea settle down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7" grpId="0" animBg="1"/>
      <p:bldP spid="6349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>
            <a:extLst>
              <a:ext uri="{FF2B5EF4-FFF2-40B4-BE49-F238E27FC236}">
                <a16:creationId xmlns:a16="http://schemas.microsoft.com/office/drawing/2014/main" id="{45D46374-7F4A-8CBF-74B4-68F57E7075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Overview of Greek Theatre</a:t>
            </a:r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0DA962F7-F886-D277-8863-7E6C49008CA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4038600" cy="4525963"/>
          </a:xfrm>
          <a:noFill/>
          <a:ln/>
        </p:spPr>
        <p:txBody>
          <a:bodyPr/>
          <a:lstStyle/>
          <a:p>
            <a:r>
              <a:rPr lang="en-US" altLang="en-US" sz="2800">
                <a:solidFill>
                  <a:srgbClr val="DDDDDD"/>
                </a:solidFill>
              </a:rPr>
              <a:t>The land</a:t>
            </a:r>
          </a:p>
        </p:txBody>
      </p:sp>
      <p:pic>
        <p:nvPicPr>
          <p:cNvPr id="22534" name="Picture 6">
            <a:extLst>
              <a:ext uri="{FF2B5EF4-FFF2-40B4-BE49-F238E27FC236}">
                <a16:creationId xmlns:a16="http://schemas.microsoft.com/office/drawing/2014/main" id="{6447FF9E-BD9E-C82B-6D45-DE06E58BD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2687638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Rectangle 7">
            <a:extLst>
              <a:ext uri="{FF2B5EF4-FFF2-40B4-BE49-F238E27FC236}">
                <a16:creationId xmlns:a16="http://schemas.microsoft.com/office/drawing/2014/main" id="{C451261D-BFCC-4FCE-F3A7-C8CF5F5F3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1447800"/>
            <a:ext cx="2819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The myths</a:t>
            </a:r>
          </a:p>
        </p:txBody>
      </p:sp>
      <p:sp>
        <p:nvSpPr>
          <p:cNvPr id="22536" name="Rectangle 8">
            <a:extLst>
              <a:ext uri="{FF2B5EF4-FFF2-40B4-BE49-F238E27FC236}">
                <a16:creationId xmlns:a16="http://schemas.microsoft.com/office/drawing/2014/main" id="{B0E60EF8-EA4C-AFD9-63AD-4986F1445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130550"/>
            <a:ext cx="2819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DDDDDD"/>
                </a:solidFill>
              </a:rPr>
              <a:t>The stage</a:t>
            </a:r>
          </a:p>
        </p:txBody>
      </p:sp>
      <p:pic>
        <p:nvPicPr>
          <p:cNvPr id="22537" name="Picture 9">
            <a:extLst>
              <a:ext uri="{FF2B5EF4-FFF2-40B4-BE49-F238E27FC236}">
                <a16:creationId xmlns:a16="http://schemas.microsoft.com/office/drawing/2014/main" id="{47F2409A-11F5-9477-58AF-6AE424D75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60775"/>
            <a:ext cx="350520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0">
            <a:extLst>
              <a:ext uri="{FF2B5EF4-FFF2-40B4-BE49-F238E27FC236}">
                <a16:creationId xmlns:a16="http://schemas.microsoft.com/office/drawing/2014/main" id="{D11BF74A-3661-7685-9933-10B37C04B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81200"/>
            <a:ext cx="2903538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F5405FFC-D1FB-F5F6-2157-C2BEB882CA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en-US" altLang="en-US" sz="1400"/>
              <a:t>Myths played a key role</a:t>
            </a:r>
            <a:br>
              <a:rPr lang="en-US" altLang="en-US" sz="1400"/>
            </a:br>
            <a:r>
              <a:rPr lang="en-US" altLang="en-US" sz="1400"/>
              <a:t>in Greek drama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4.0" calcmode="lin" valueType="num">
                                      <p:cBhvr override="childStyle">
                                        <p:cTn id="6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0.25" calcmode="lin" valueType="num">
                                      <p:cBhvr override="childStyle">
                                        <p:cTn id="10" dur="2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F654A2ED-0FD0-DD3E-244D-A44C8962A8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Overview of Greek Theatre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E68D02B6-4669-180A-9E16-28A23BC6CE8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4038600" cy="4525963"/>
          </a:xfrm>
        </p:spPr>
        <p:txBody>
          <a:bodyPr/>
          <a:lstStyle/>
          <a:p>
            <a:r>
              <a:rPr lang="en-US" altLang="en-US"/>
              <a:t>The land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142589DA-4905-7ECA-6156-FEA2CCB3D94F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524000"/>
            <a:ext cx="2687638" cy="1533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Rectangle 4">
            <a:extLst>
              <a:ext uri="{FF2B5EF4-FFF2-40B4-BE49-F238E27FC236}">
                <a16:creationId xmlns:a16="http://schemas.microsoft.com/office/drawing/2014/main" id="{220B5583-6825-FE0C-3839-2F7E11690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1447800"/>
            <a:ext cx="2819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The myths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230A5D8D-D10F-9929-E198-5B608BEA9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130550"/>
            <a:ext cx="2819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The stage</a:t>
            </a:r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3B58C7D2-83EF-85A5-13A8-B290410D6C04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3660775"/>
            <a:ext cx="3505200" cy="2892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6EC14632-B27E-7A59-43C2-B40BAAD17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81200"/>
            <a:ext cx="2903538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3076" grpId="0"/>
      <p:bldP spid="307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0D42A12D-F3B2-A5DC-C210-042DD1A899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The Myths – Why they were written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F5EAC5E-0C0B-0C40-74BF-4E97A3B180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altLang="en-US"/>
              <a:t>Explained the unexplainable</a:t>
            </a:r>
          </a:p>
          <a:p>
            <a:pPr marL="609600" indent="-609600">
              <a:buFontTx/>
              <a:buAutoNum type="arabicPeriod"/>
            </a:pPr>
            <a:r>
              <a:rPr lang="en-US" altLang="en-US"/>
              <a:t>Justified religious practices</a:t>
            </a:r>
          </a:p>
          <a:p>
            <a:pPr marL="609600" indent="-609600">
              <a:buFontTx/>
              <a:buAutoNum type="arabicPeriod"/>
            </a:pPr>
            <a:r>
              <a:rPr lang="en-US" altLang="en-US"/>
              <a:t>Gave credibility to leaders</a:t>
            </a:r>
          </a:p>
          <a:p>
            <a:pPr marL="609600" indent="-609600">
              <a:buFontTx/>
              <a:buAutoNum type="arabicPeriod"/>
            </a:pPr>
            <a:r>
              <a:rPr lang="en-US" altLang="en-US"/>
              <a:t>Gave hope</a:t>
            </a:r>
          </a:p>
          <a:p>
            <a:pPr marL="609600" indent="-609600">
              <a:buFontTx/>
              <a:buAutoNum type="arabicPeriod"/>
            </a:pPr>
            <a:r>
              <a:rPr lang="en-US" altLang="en-US"/>
              <a:t>Polytheistic (more than one god)</a:t>
            </a:r>
          </a:p>
          <a:p>
            <a:pPr marL="609600" indent="-609600">
              <a:buFontTx/>
              <a:buAutoNum type="arabicPeriod"/>
            </a:pPr>
            <a:r>
              <a:rPr lang="en-US" altLang="en-US"/>
              <a:t>Centered around the twelve Olympians (primary Greek gods)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 tmFilter="0, 0; .2, .5; .8, .5; 1, 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000" autoRev="1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 tmFilter="0, 0; .2, .5; .8, .5; 1, 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000" autoRev="1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 tmFilter="0, 0; .2, .5; .8, .5; 1, 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1000" autoRev="1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>
            <a:extLst>
              <a:ext uri="{FF2B5EF4-FFF2-40B4-BE49-F238E27FC236}">
                <a16:creationId xmlns:a16="http://schemas.microsoft.com/office/drawing/2014/main" id="{D9125ED8-D099-5EAC-365A-9086EC2AB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86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4">
            <a:extLst>
              <a:ext uri="{FF2B5EF4-FFF2-40B4-BE49-F238E27FC236}">
                <a16:creationId xmlns:a16="http://schemas.microsoft.com/office/drawing/2014/main" id="{74B5C7D9-E5DF-92B7-55B6-A73513B4BC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l"/>
            <a:r>
              <a:rPr lang="en-US" altLang="en-US" sz="4000"/>
              <a:t>Explained the Unexplainable</a:t>
            </a:r>
          </a:p>
        </p:txBody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CD09A704-758B-E5BE-8AC7-67607BEDA11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181600" cy="4530725"/>
          </a:xfrm>
          <a:noFill/>
          <a:ln/>
        </p:spPr>
        <p:txBody>
          <a:bodyPr/>
          <a:lstStyle/>
          <a:p>
            <a:r>
              <a:rPr lang="en-US" altLang="en-US" sz="2800" i="1"/>
              <a:t>When Echo tried to get Narcissus to love her, she was denied.</a:t>
            </a:r>
          </a:p>
          <a:p>
            <a:endParaRPr lang="en-US" altLang="en-US" sz="2800" i="1"/>
          </a:p>
          <a:p>
            <a:r>
              <a:rPr lang="en-US" altLang="en-US" sz="2800" i="1"/>
              <a:t>Saddened, she shriveled to nothing, her existence melting into a rock.</a:t>
            </a:r>
          </a:p>
          <a:p>
            <a:r>
              <a:rPr lang="en-US" altLang="en-US" sz="2800" i="1"/>
              <a:t>		Only her voice remained.</a:t>
            </a:r>
          </a:p>
          <a:p>
            <a:r>
              <a:rPr lang="en-US" altLang="en-US" sz="2800" i="1" u="sng"/>
              <a:t>Hence, the echo!</a:t>
            </a:r>
          </a:p>
        </p:txBody>
      </p:sp>
      <p:pic>
        <p:nvPicPr>
          <p:cNvPr id="24583" name="Picture 7">
            <a:extLst>
              <a:ext uri="{FF2B5EF4-FFF2-40B4-BE49-F238E27FC236}">
                <a16:creationId xmlns:a16="http://schemas.microsoft.com/office/drawing/2014/main" id="{B613300C-FB68-42CA-5DF5-E25B9FCE5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438400"/>
            <a:ext cx="25527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>
            <a:extLst>
              <a:ext uri="{FF2B5EF4-FFF2-40B4-BE49-F238E27FC236}">
                <a16:creationId xmlns:a16="http://schemas.microsoft.com/office/drawing/2014/main" id="{A1809557-9B8E-233B-C2CE-750624C47F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l"/>
            <a:r>
              <a:rPr lang="en-US" altLang="en-US" sz="4000"/>
              <a:t>To justify religious practices</a:t>
            </a:r>
          </a:p>
        </p:txBody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5A5C221D-0BF4-6CD7-7F27-61A289345E3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971800"/>
            <a:ext cx="8077200" cy="2590800"/>
          </a:xfrm>
          <a:noFill/>
          <a:ln/>
        </p:spPr>
        <p:txBody>
          <a:bodyPr/>
          <a:lstStyle/>
          <a:p>
            <a:r>
              <a:rPr lang="en-US" altLang="en-US" sz="2800"/>
              <a:t>Dionysian cults in ancient Greece were founded to worship Dionysus, god of grapes, vegetation, and wine.</a:t>
            </a:r>
          </a:p>
        </p:txBody>
      </p:sp>
      <p:pic>
        <p:nvPicPr>
          <p:cNvPr id="25606" name="Picture 6">
            <a:extLst>
              <a:ext uri="{FF2B5EF4-FFF2-40B4-BE49-F238E27FC236}">
                <a16:creationId xmlns:a16="http://schemas.microsoft.com/office/drawing/2014/main" id="{0E6890B4-CDD1-20FD-6B14-CCFFE8CB2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04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>
            <a:extLst>
              <a:ext uri="{FF2B5EF4-FFF2-40B4-BE49-F238E27FC236}">
                <a16:creationId xmlns:a16="http://schemas.microsoft.com/office/drawing/2014/main" id="{2CDF3C8B-0213-651C-79BB-E1F74C7258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l"/>
            <a:r>
              <a:rPr lang="en-US" altLang="en-US" sz="4000"/>
              <a:t>To give credibility to leaders</a:t>
            </a:r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44B89F2E-5D35-BFD9-7B09-0DB7CDCE26C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48200" y="1676400"/>
            <a:ext cx="4038600" cy="4530725"/>
          </a:xfrm>
          <a:noFill/>
          <a:ln/>
        </p:spPr>
        <p:txBody>
          <a:bodyPr/>
          <a:lstStyle/>
          <a:p>
            <a:pPr algn="r">
              <a:buFontTx/>
              <a:buNone/>
            </a:pPr>
            <a:r>
              <a:rPr lang="en-US" altLang="en-US" sz="2800"/>
              <a:t>The Romans used myths to create family trees for their leaders, enforcing the made-up idea that the emperors were related to the gods and were, then, demigods.</a:t>
            </a:r>
          </a:p>
        </p:txBody>
      </p:sp>
      <p:pic>
        <p:nvPicPr>
          <p:cNvPr id="26630" name="Picture 6">
            <a:extLst>
              <a:ext uri="{FF2B5EF4-FFF2-40B4-BE49-F238E27FC236}">
                <a16:creationId xmlns:a16="http://schemas.microsoft.com/office/drawing/2014/main" id="{1A3FFE50-C653-F16E-CDEE-7D46854A9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86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>
            <a:extLst>
              <a:ext uri="{FF2B5EF4-FFF2-40B4-BE49-F238E27FC236}">
                <a16:creationId xmlns:a16="http://schemas.microsoft.com/office/drawing/2014/main" id="{E8C073C5-BB75-1549-1F60-A041C89E3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3600"/>
            <a:ext cx="26289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>
            <a:extLst>
              <a:ext uri="{FF2B5EF4-FFF2-40B4-BE49-F238E27FC236}">
                <a16:creationId xmlns:a16="http://schemas.microsoft.com/office/drawing/2014/main" id="{6AE891B0-6040-FCE1-6F24-C1F1EDF2F6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l"/>
            <a:r>
              <a:rPr lang="en-US" altLang="en-US"/>
              <a:t>To give hope</a:t>
            </a:r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39D1E1D2-D19B-2370-C9B3-2097A1C16A5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52600" y="1184275"/>
            <a:ext cx="4038600" cy="3844925"/>
          </a:xfrm>
          <a:noFill/>
          <a:ln/>
        </p:spPr>
        <p:txBody>
          <a:bodyPr/>
          <a:lstStyle/>
          <a:p>
            <a:r>
              <a:rPr lang="en-US" altLang="en-US" sz="2400"/>
              <a:t>The ancient citizens of Greece would sacrifice and pray to an ORACLE.</a:t>
            </a:r>
          </a:p>
          <a:p>
            <a:endParaRPr lang="en-US" altLang="en-US" sz="2400"/>
          </a:p>
          <a:p>
            <a:r>
              <a:rPr lang="en-US" altLang="en-US" sz="2400"/>
              <a:t>An oracle was a priest or priestess who would send a message to the gods from mortals who brought their requests.</a:t>
            </a:r>
          </a:p>
        </p:txBody>
      </p:sp>
      <p:pic>
        <p:nvPicPr>
          <p:cNvPr id="27654" name="Picture 6">
            <a:extLst>
              <a:ext uri="{FF2B5EF4-FFF2-40B4-BE49-F238E27FC236}">
                <a16:creationId xmlns:a16="http://schemas.microsoft.com/office/drawing/2014/main" id="{8129ACC4-12A4-FDE8-0186-B082344AB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>
            <a:extLst>
              <a:ext uri="{FF2B5EF4-FFF2-40B4-BE49-F238E27FC236}">
                <a16:creationId xmlns:a16="http://schemas.microsoft.com/office/drawing/2014/main" id="{5BC9F215-342F-50B7-D41E-7F1F710D0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8600"/>
            <a:ext cx="2903538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Text Box 8">
            <a:extLst>
              <a:ext uri="{FF2B5EF4-FFF2-40B4-BE49-F238E27FC236}">
                <a16:creationId xmlns:a16="http://schemas.microsoft.com/office/drawing/2014/main" id="{3CDA822E-81C9-EDA1-7187-4A87CD521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029200"/>
            <a:ext cx="59436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altLang="en-US" sz="2000" b="1">
                <a:solidFill>
                  <a:srgbClr val="006600"/>
                </a:solidFill>
              </a:rPr>
              <a:t>Where DID hope come from?</a:t>
            </a:r>
          </a:p>
          <a:p>
            <a:pPr algn="r" eaLnBrk="0" hangingPunct="0"/>
            <a:endParaRPr lang="en-US" altLang="en-US" sz="2000" b="1">
              <a:solidFill>
                <a:srgbClr val="006600"/>
              </a:solidFill>
            </a:endParaRPr>
          </a:p>
          <a:p>
            <a:pPr algn="r" eaLnBrk="0" hangingPunct="0"/>
            <a:r>
              <a:rPr lang="en-US" altLang="en-US" sz="2000" b="1">
                <a:solidFill>
                  <a:srgbClr val="006600"/>
                </a:solidFill>
              </a:rPr>
              <a:t>After unleashing suffering, famine, disease, and many other evils, the last thing Pandora let out was HOPE.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>
            <a:extLst>
              <a:ext uri="{FF2B5EF4-FFF2-40B4-BE49-F238E27FC236}">
                <a16:creationId xmlns:a16="http://schemas.microsoft.com/office/drawing/2014/main" id="{10E2A92C-35E2-38AE-7B05-4D8DE96E98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6862763" cy="1143000"/>
          </a:xfrm>
          <a:noFill/>
          <a:ln/>
        </p:spPr>
        <p:txBody>
          <a:bodyPr/>
          <a:lstStyle/>
          <a:p>
            <a:r>
              <a:rPr lang="en-US" altLang="en-US"/>
              <a:t>The Oracle at Delphi</a:t>
            </a:r>
          </a:p>
        </p:txBody>
      </p:sp>
      <p:pic>
        <p:nvPicPr>
          <p:cNvPr id="28677" name="Picture 5">
            <a:extLst>
              <a:ext uri="{FF2B5EF4-FFF2-40B4-BE49-F238E27FC236}">
                <a16:creationId xmlns:a16="http://schemas.microsoft.com/office/drawing/2014/main" id="{9D8D4B18-9CC1-99EA-C063-8374EA968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8800"/>
            <a:ext cx="70104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 Box 6">
            <a:extLst>
              <a:ext uri="{FF2B5EF4-FFF2-40B4-BE49-F238E27FC236}">
                <a16:creationId xmlns:a16="http://schemas.microsoft.com/office/drawing/2014/main" id="{FD284AA9-5881-465F-AA30-691356F4E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662488"/>
            <a:ext cx="6705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bg1"/>
                </a:solidFill>
              </a:rPr>
              <a:t>Most famous oracle in Greek mythology.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>
            <a:extLst>
              <a:ext uri="{FF2B5EF4-FFF2-40B4-BE49-F238E27FC236}">
                <a16:creationId xmlns:a16="http://schemas.microsoft.com/office/drawing/2014/main" id="{4CD258B8-0E7E-0272-1697-0E80A9F781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Mount Olympus…</a:t>
            </a:r>
          </a:p>
        </p:txBody>
      </p:sp>
      <p:pic>
        <p:nvPicPr>
          <p:cNvPr id="29701" name="Picture 5">
            <a:extLst>
              <a:ext uri="{FF2B5EF4-FFF2-40B4-BE49-F238E27FC236}">
                <a16:creationId xmlns:a16="http://schemas.microsoft.com/office/drawing/2014/main" id="{E01A0295-1619-C973-F62E-68226A98D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75" y="1676400"/>
            <a:ext cx="28797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 Box 6">
            <a:extLst>
              <a:ext uri="{FF2B5EF4-FFF2-40B4-BE49-F238E27FC236}">
                <a16:creationId xmlns:a16="http://schemas.microsoft.com/office/drawing/2014/main" id="{BC985242-0558-7499-5E08-F72E7B73A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2325" y="1524000"/>
            <a:ext cx="3444875" cy="448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400" b="1">
                <a:solidFill>
                  <a:schemeClr val="hlink"/>
                </a:solidFill>
              </a:rPr>
              <a:t>…Where the </a:t>
            </a:r>
          </a:p>
          <a:p>
            <a:pPr eaLnBrk="0" hangingPunct="0"/>
            <a:endParaRPr lang="en-US" altLang="en-US" sz="2400" b="1">
              <a:solidFill>
                <a:schemeClr val="hlink"/>
              </a:solidFill>
            </a:endParaRPr>
          </a:p>
          <a:p>
            <a:pPr eaLnBrk="0" hangingPunct="0"/>
            <a:r>
              <a:rPr lang="en-US" altLang="en-US" sz="3600" b="1">
                <a:solidFill>
                  <a:schemeClr val="hlink"/>
                </a:solidFill>
              </a:rPr>
              <a:t>Olympians</a:t>
            </a:r>
          </a:p>
          <a:p>
            <a:pPr eaLnBrk="0" hangingPunct="0"/>
            <a:r>
              <a:rPr lang="en-US" altLang="en-US" sz="3600" b="1">
                <a:solidFill>
                  <a:schemeClr val="hlink"/>
                </a:solidFill>
              </a:rPr>
              <a:t> </a:t>
            </a:r>
          </a:p>
          <a:p>
            <a:pPr eaLnBrk="0" hangingPunct="0"/>
            <a:r>
              <a:rPr lang="en-US" altLang="en-US" sz="2400" b="1">
                <a:solidFill>
                  <a:schemeClr val="hlink"/>
                </a:solidFill>
              </a:rPr>
              <a:t>lived.</a:t>
            </a:r>
          </a:p>
          <a:p>
            <a:pPr eaLnBrk="0" hangingPunct="0"/>
            <a:endParaRPr lang="en-US" altLang="en-US" b="1">
              <a:solidFill>
                <a:schemeClr val="hlink"/>
              </a:solidFill>
            </a:endParaRPr>
          </a:p>
          <a:p>
            <a:pPr eaLnBrk="0" hangingPunct="0"/>
            <a:endParaRPr lang="en-US" altLang="en-US" b="1">
              <a:solidFill>
                <a:schemeClr val="hlink"/>
              </a:solidFill>
            </a:endParaRPr>
          </a:p>
          <a:p>
            <a:pPr eaLnBrk="0" hangingPunct="0"/>
            <a:endParaRPr lang="en-US" altLang="en-US" b="1">
              <a:solidFill>
                <a:schemeClr val="hlink"/>
              </a:solidFill>
            </a:endParaRPr>
          </a:p>
          <a:p>
            <a:pPr eaLnBrk="0" hangingPunct="0"/>
            <a:endParaRPr lang="en-US" altLang="en-US" b="1">
              <a:solidFill>
                <a:schemeClr val="hlink"/>
              </a:solidFill>
            </a:endParaRPr>
          </a:p>
          <a:p>
            <a:pPr eaLnBrk="0" hangingPunct="0"/>
            <a:endParaRPr lang="en-US" altLang="en-US" b="1">
              <a:solidFill>
                <a:schemeClr val="hlink"/>
              </a:solidFill>
            </a:endParaRPr>
          </a:p>
          <a:p>
            <a:pPr eaLnBrk="0" hangingPunct="0"/>
            <a:endParaRPr lang="en-US" altLang="en-US" b="1">
              <a:solidFill>
                <a:schemeClr val="hlink"/>
              </a:solidFill>
            </a:endParaRPr>
          </a:p>
          <a:p>
            <a:pPr eaLnBrk="0" hangingPunct="0"/>
            <a:endParaRPr lang="en-US" altLang="en-US" b="1">
              <a:solidFill>
                <a:schemeClr val="hlink"/>
              </a:solidFill>
            </a:endParaRPr>
          </a:p>
          <a:p>
            <a:pPr eaLnBrk="0" hangingPunct="0"/>
            <a:r>
              <a:rPr lang="en-US" altLang="en-US" b="1">
                <a:solidFill>
                  <a:schemeClr val="hlink"/>
                </a:solidFill>
              </a:rPr>
              <a:t>Who are the Olympians?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>
            <a:extLst>
              <a:ext uri="{FF2B5EF4-FFF2-40B4-BE49-F238E27FC236}">
                <a16:creationId xmlns:a16="http://schemas.microsoft.com/office/drawing/2014/main" id="{4F6CC732-B8E2-3798-E71D-BDEAF7B81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>
                <a:solidFill>
                  <a:schemeClr val="accent2"/>
                </a:solidFill>
              </a:rPr>
              <a:t>The Olympians Are the 12 Main Gods</a:t>
            </a:r>
          </a:p>
        </p:txBody>
      </p:sp>
      <p:pic>
        <p:nvPicPr>
          <p:cNvPr id="30725" name="Picture 5">
            <a:extLst>
              <a:ext uri="{FF2B5EF4-FFF2-40B4-BE49-F238E27FC236}">
                <a16:creationId xmlns:a16="http://schemas.microsoft.com/office/drawing/2014/main" id="{A618CB11-2850-81BE-653E-FAA750ABA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1600200"/>
            <a:ext cx="3605213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>
            <a:extLst>
              <a:ext uri="{FF2B5EF4-FFF2-40B4-BE49-F238E27FC236}">
                <a16:creationId xmlns:a16="http://schemas.microsoft.com/office/drawing/2014/main" id="{7E210FB5-1FF4-2D50-1237-4B9905BF7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9238"/>
            <a:ext cx="6705600" cy="650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9" name="Text Box 5">
            <a:extLst>
              <a:ext uri="{FF2B5EF4-FFF2-40B4-BE49-F238E27FC236}">
                <a16:creationId xmlns:a16="http://schemas.microsoft.com/office/drawing/2014/main" id="{AF762B74-5FCE-E86E-EC1A-EBE86EAABB6E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4830763" y="2635250"/>
            <a:ext cx="62484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latin typeface="Trebuchet MS" panose="020B0603020202020204" pitchFamily="34" charset="0"/>
              </a:rPr>
              <a:t>Temperaments of the Olympians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>
            <a:extLst>
              <a:ext uri="{FF2B5EF4-FFF2-40B4-BE49-F238E27FC236}">
                <a16:creationId xmlns:a16="http://schemas.microsoft.com/office/drawing/2014/main" id="{AD7CA2B9-3D14-F7DB-AD8D-2E2039CD4B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Zeus</a:t>
            </a:r>
          </a:p>
        </p:txBody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16A97F5A-37A7-D800-2E80-F731E51E537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  <a:noFill/>
          <a:ln/>
        </p:spPr>
        <p:txBody>
          <a:bodyPr/>
          <a:lstStyle/>
          <a:p>
            <a:r>
              <a:rPr lang="en-US" altLang="en-US" sz="2800"/>
              <a:t>King of gods</a:t>
            </a:r>
          </a:p>
          <a:p>
            <a:r>
              <a:rPr lang="en-US" altLang="en-US" sz="2800"/>
              <a:t>Heaven</a:t>
            </a:r>
          </a:p>
          <a:p>
            <a:r>
              <a:rPr lang="en-US" altLang="en-US" sz="2800"/>
              <a:t>Storms</a:t>
            </a:r>
          </a:p>
          <a:p>
            <a:r>
              <a:rPr lang="en-US" altLang="en-US" sz="2800"/>
              <a:t>Thunder</a:t>
            </a:r>
          </a:p>
          <a:p>
            <a:r>
              <a:rPr lang="en-US" altLang="en-US" sz="2800"/>
              <a:t>lightning</a:t>
            </a:r>
          </a:p>
        </p:txBody>
      </p:sp>
      <p:pic>
        <p:nvPicPr>
          <p:cNvPr id="34822" name="Picture 6">
            <a:extLst>
              <a:ext uri="{FF2B5EF4-FFF2-40B4-BE49-F238E27FC236}">
                <a16:creationId xmlns:a16="http://schemas.microsoft.com/office/drawing/2014/main" id="{75F98BF7-2281-C480-A94D-6F9F2EA16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13" y="1600200"/>
            <a:ext cx="2593975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8113356-BD18-5A3B-042F-180598B8A3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Land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2CF5A10-0ABB-7770-5BD5-9D178FFCC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Greece has thousands of inhabited islands and dramatic mountain ranges</a:t>
            </a:r>
          </a:p>
          <a:p>
            <a:r>
              <a:rPr lang="en-US" altLang="en-US"/>
              <a:t>Greece has a rich culture and history</a:t>
            </a:r>
          </a:p>
          <a:p>
            <a:r>
              <a:rPr lang="en-US" altLang="en-US"/>
              <a:t>Democracy was founded in Greece</a:t>
            </a:r>
          </a:p>
          <a:p>
            <a:r>
              <a:rPr lang="en-US" altLang="en-US"/>
              <a:t>Patriarchal (male dominated) society</a:t>
            </a:r>
          </a:p>
          <a:p>
            <a:r>
              <a:rPr lang="en-US" altLang="en-US"/>
              <a:t>Philosophy, as a practice, began in Greece (Socrates, Plato, Aristotle)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>
            <a:extLst>
              <a:ext uri="{FF2B5EF4-FFF2-40B4-BE49-F238E27FC236}">
                <a16:creationId xmlns:a16="http://schemas.microsoft.com/office/drawing/2014/main" id="{1C6C13F4-D403-705D-9FA4-5D9EA4A97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Poseidon</a:t>
            </a:r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A3B40563-10B3-6DA6-370A-F5049E989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Zeus’s brother</a:t>
            </a:r>
          </a:p>
          <a:p>
            <a:r>
              <a:rPr lang="en-US" altLang="en-US"/>
              <a:t>King of the sea</a:t>
            </a:r>
          </a:p>
          <a:p>
            <a:r>
              <a:rPr lang="en-US" altLang="en-US"/>
              <a:t>Earthquakes</a:t>
            </a:r>
          </a:p>
          <a:p>
            <a:r>
              <a:rPr lang="en-US" altLang="en-US"/>
              <a:t>Horses</a:t>
            </a:r>
          </a:p>
        </p:txBody>
      </p:sp>
      <p:pic>
        <p:nvPicPr>
          <p:cNvPr id="35846" name="Picture 6">
            <a:extLst>
              <a:ext uri="{FF2B5EF4-FFF2-40B4-BE49-F238E27FC236}">
                <a16:creationId xmlns:a16="http://schemas.microsoft.com/office/drawing/2014/main" id="{7123FBD4-D95E-841C-5AB4-43A9C74A5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3" y="1600200"/>
            <a:ext cx="1601787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>
            <a:extLst>
              <a:ext uri="{FF2B5EF4-FFF2-40B4-BE49-F238E27FC236}">
                <a16:creationId xmlns:a16="http://schemas.microsoft.com/office/drawing/2014/main" id="{2E49C7C1-1131-3F8F-84A4-83076D979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Hades</a:t>
            </a:r>
          </a:p>
        </p:txBody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DF46D0F8-929C-5C24-B7E6-7E4B75413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Brother to Zeus and Poseidon</a:t>
            </a:r>
          </a:p>
          <a:p>
            <a:r>
              <a:rPr lang="en-US" altLang="en-US"/>
              <a:t>King of the Underworld (Tartarus)</a:t>
            </a:r>
          </a:p>
          <a:p>
            <a:r>
              <a:rPr lang="en-US" altLang="en-US"/>
              <a:t>Husband of Persphone</a:t>
            </a:r>
          </a:p>
        </p:txBody>
      </p:sp>
      <p:pic>
        <p:nvPicPr>
          <p:cNvPr id="36870" name="Picture 6">
            <a:extLst>
              <a:ext uri="{FF2B5EF4-FFF2-40B4-BE49-F238E27FC236}">
                <a16:creationId xmlns:a16="http://schemas.microsoft.com/office/drawing/2014/main" id="{CD0C89CF-D408-A9CF-28FB-33C030F78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225" y="1600200"/>
            <a:ext cx="3382963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>
            <a:extLst>
              <a:ext uri="{FF2B5EF4-FFF2-40B4-BE49-F238E27FC236}">
                <a16:creationId xmlns:a16="http://schemas.microsoft.com/office/drawing/2014/main" id="{E8A365D0-676A-01CA-506A-8A5C9FD7F4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Ares</a:t>
            </a:r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9448EA7E-49DA-CC56-0E07-61BBBDEAF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God of war</a:t>
            </a:r>
          </a:p>
        </p:txBody>
      </p:sp>
      <p:pic>
        <p:nvPicPr>
          <p:cNvPr id="37894" name="Picture 6">
            <a:extLst>
              <a:ext uri="{FF2B5EF4-FFF2-40B4-BE49-F238E27FC236}">
                <a16:creationId xmlns:a16="http://schemas.microsoft.com/office/drawing/2014/main" id="{F6B9E75D-014A-15CF-B95B-CC0356226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" y="1600200"/>
            <a:ext cx="2525713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>
            <a:extLst>
              <a:ext uri="{FF2B5EF4-FFF2-40B4-BE49-F238E27FC236}">
                <a16:creationId xmlns:a16="http://schemas.microsoft.com/office/drawing/2014/main" id="{8C341E38-267B-71B3-8BA5-8FBB54380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Hephaestus</a:t>
            </a:r>
          </a:p>
        </p:txBody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21BCA4CF-0AC0-3A23-B666-250E703D3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God of fire</a:t>
            </a:r>
          </a:p>
          <a:p>
            <a:r>
              <a:rPr lang="en-US" altLang="en-US"/>
              <a:t>Craftspeople</a:t>
            </a:r>
          </a:p>
          <a:p>
            <a:r>
              <a:rPr lang="en-US" altLang="en-US"/>
              <a:t>Metalworkers</a:t>
            </a:r>
          </a:p>
          <a:p>
            <a:r>
              <a:rPr lang="en-US" altLang="en-US"/>
              <a:t>Artisans</a:t>
            </a:r>
          </a:p>
        </p:txBody>
      </p:sp>
      <p:pic>
        <p:nvPicPr>
          <p:cNvPr id="38918" name="Picture 6">
            <a:extLst>
              <a:ext uri="{FF2B5EF4-FFF2-40B4-BE49-F238E27FC236}">
                <a16:creationId xmlns:a16="http://schemas.microsoft.com/office/drawing/2014/main" id="{5E175AAA-5109-AFD2-33AF-816200CC3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1600200"/>
            <a:ext cx="25908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>
            <a:extLst>
              <a:ext uri="{FF2B5EF4-FFF2-40B4-BE49-F238E27FC236}">
                <a16:creationId xmlns:a16="http://schemas.microsoft.com/office/drawing/2014/main" id="{FEE1845A-641A-0B2D-A6E9-44B96A2EF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Apollo</a:t>
            </a:r>
          </a:p>
        </p:txBody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2FEF1A03-E154-D9C2-A58F-F6B2B3927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God of the sun</a:t>
            </a:r>
          </a:p>
          <a:p>
            <a:r>
              <a:rPr lang="en-US" altLang="en-US"/>
              <a:t>Music</a:t>
            </a:r>
          </a:p>
          <a:p>
            <a:r>
              <a:rPr lang="en-US" altLang="en-US"/>
              <a:t>Poetry</a:t>
            </a:r>
          </a:p>
          <a:p>
            <a:r>
              <a:rPr lang="en-US" altLang="en-US"/>
              <a:t>Fine arts</a:t>
            </a:r>
          </a:p>
          <a:p>
            <a:r>
              <a:rPr lang="en-US" altLang="en-US"/>
              <a:t>Medicine</a:t>
            </a:r>
          </a:p>
        </p:txBody>
      </p:sp>
      <p:pic>
        <p:nvPicPr>
          <p:cNvPr id="39942" name="Picture 6">
            <a:extLst>
              <a:ext uri="{FF2B5EF4-FFF2-40B4-BE49-F238E27FC236}">
                <a16:creationId xmlns:a16="http://schemas.microsoft.com/office/drawing/2014/main" id="{CD8A592E-1291-E69C-6EE3-920B1089D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" y="1600200"/>
            <a:ext cx="2195513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5">
            <a:extLst>
              <a:ext uri="{FF2B5EF4-FFF2-40B4-BE49-F238E27FC236}">
                <a16:creationId xmlns:a16="http://schemas.microsoft.com/office/drawing/2014/main" id="{34A6E7D1-5FC2-C3BD-AF21-A00A7745D5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Hermes</a:t>
            </a:r>
          </a:p>
        </p:txBody>
      </p:sp>
      <p:sp>
        <p:nvSpPr>
          <p:cNvPr id="40966" name="Rectangle 6">
            <a:extLst>
              <a:ext uri="{FF2B5EF4-FFF2-40B4-BE49-F238E27FC236}">
                <a16:creationId xmlns:a16="http://schemas.microsoft.com/office/drawing/2014/main" id="{19F94F8C-D5B2-EEC3-0213-55C8B07911D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  <a:noFill/>
          <a:ln/>
        </p:spPr>
        <p:txBody>
          <a:bodyPr/>
          <a:lstStyle/>
          <a:p>
            <a:r>
              <a:rPr lang="en-US" altLang="en-US" sz="2800"/>
              <a:t>Messenger to the gods</a:t>
            </a:r>
          </a:p>
          <a:p>
            <a:r>
              <a:rPr lang="en-US" altLang="en-US" sz="2800"/>
              <a:t>Trade</a:t>
            </a:r>
          </a:p>
          <a:p>
            <a:r>
              <a:rPr lang="en-US" altLang="en-US" sz="2800"/>
              <a:t>Commerce</a:t>
            </a:r>
          </a:p>
          <a:p>
            <a:r>
              <a:rPr lang="en-US" altLang="en-US" sz="2800"/>
              <a:t>Travelers</a:t>
            </a:r>
          </a:p>
          <a:p>
            <a:r>
              <a:rPr lang="en-US" altLang="en-US" sz="2800"/>
              <a:t>Thieves &amp; scoundrels</a:t>
            </a:r>
          </a:p>
          <a:p>
            <a:pPr>
              <a:buFontTx/>
              <a:buNone/>
            </a:pPr>
            <a:endParaRPr lang="en-US" altLang="en-US" sz="2800"/>
          </a:p>
        </p:txBody>
      </p:sp>
      <p:pic>
        <p:nvPicPr>
          <p:cNvPr id="40967" name="Picture 7">
            <a:extLst>
              <a:ext uri="{FF2B5EF4-FFF2-40B4-BE49-F238E27FC236}">
                <a16:creationId xmlns:a16="http://schemas.microsoft.com/office/drawing/2014/main" id="{351B5CEC-E537-B736-46A4-E540E031D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7363"/>
            <a:ext cx="4038600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>
            <a:extLst>
              <a:ext uri="{FF2B5EF4-FFF2-40B4-BE49-F238E27FC236}">
                <a16:creationId xmlns:a16="http://schemas.microsoft.com/office/drawing/2014/main" id="{5C75BC03-C5F7-E956-C401-EA01964E2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Dionysus</a:t>
            </a:r>
          </a:p>
        </p:txBody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2E699CC1-E535-09A9-4332-69AF99361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God of Wine</a:t>
            </a:r>
          </a:p>
          <a:p>
            <a:r>
              <a:rPr lang="en-US" altLang="en-US"/>
              <a:t>Partying (Revelry)</a:t>
            </a:r>
          </a:p>
        </p:txBody>
      </p:sp>
      <p:pic>
        <p:nvPicPr>
          <p:cNvPr id="41990" name="Picture 6">
            <a:extLst>
              <a:ext uri="{FF2B5EF4-FFF2-40B4-BE49-F238E27FC236}">
                <a16:creationId xmlns:a16="http://schemas.microsoft.com/office/drawing/2014/main" id="{627C5E85-445D-27AF-BCE5-707A0B1F2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5" y="1600200"/>
            <a:ext cx="2900363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>
            <a:extLst>
              <a:ext uri="{FF2B5EF4-FFF2-40B4-BE49-F238E27FC236}">
                <a16:creationId xmlns:a16="http://schemas.microsoft.com/office/drawing/2014/main" id="{56EEEF2F-E85C-2932-38B4-DAE6856A1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Hera</a:t>
            </a:r>
          </a:p>
        </p:txBody>
      </p:sp>
      <p:sp>
        <p:nvSpPr>
          <p:cNvPr id="43013" name="Rectangle 5">
            <a:extLst>
              <a:ext uri="{FF2B5EF4-FFF2-40B4-BE49-F238E27FC236}">
                <a16:creationId xmlns:a16="http://schemas.microsoft.com/office/drawing/2014/main" id="{DABCD0DA-9E82-B86A-88E6-F78B7E3AD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Queen of gods</a:t>
            </a:r>
          </a:p>
          <a:p>
            <a:r>
              <a:rPr lang="en-US" altLang="en-US"/>
              <a:t>Women</a:t>
            </a:r>
          </a:p>
          <a:p>
            <a:r>
              <a:rPr lang="en-US" altLang="en-US"/>
              <a:t>Marriage</a:t>
            </a:r>
          </a:p>
          <a:p>
            <a:r>
              <a:rPr lang="en-US" altLang="en-US"/>
              <a:t>Childbirth</a:t>
            </a:r>
          </a:p>
        </p:txBody>
      </p:sp>
      <p:pic>
        <p:nvPicPr>
          <p:cNvPr id="43014" name="Picture 6">
            <a:extLst>
              <a:ext uri="{FF2B5EF4-FFF2-40B4-BE49-F238E27FC236}">
                <a16:creationId xmlns:a16="http://schemas.microsoft.com/office/drawing/2014/main" id="{8727A24D-2F93-7E61-3F33-4280B8195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921000"/>
            <a:ext cx="4038600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>
            <a:extLst>
              <a:ext uri="{FF2B5EF4-FFF2-40B4-BE49-F238E27FC236}">
                <a16:creationId xmlns:a16="http://schemas.microsoft.com/office/drawing/2014/main" id="{0E4D30DC-D1A0-BFAB-E881-6FE4FBBC9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Demeter</a:t>
            </a:r>
          </a:p>
        </p:txBody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7BC2978F-6074-5753-B71A-380651685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Goddess of Harvest</a:t>
            </a:r>
          </a:p>
          <a:p>
            <a:r>
              <a:rPr lang="en-US" altLang="en-US"/>
              <a:t>Agriculture</a:t>
            </a:r>
          </a:p>
          <a:p>
            <a:r>
              <a:rPr lang="en-US" altLang="en-US"/>
              <a:t>Fertility</a:t>
            </a:r>
          </a:p>
          <a:p>
            <a:r>
              <a:rPr lang="en-US" altLang="en-US"/>
              <a:t>Fruitfulness</a:t>
            </a:r>
          </a:p>
          <a:p>
            <a:r>
              <a:rPr lang="en-US" altLang="en-US"/>
              <a:t>Mom to Persephone</a:t>
            </a:r>
          </a:p>
        </p:txBody>
      </p:sp>
      <p:pic>
        <p:nvPicPr>
          <p:cNvPr id="44038" name="Picture 6">
            <a:extLst>
              <a:ext uri="{FF2B5EF4-FFF2-40B4-BE49-F238E27FC236}">
                <a16:creationId xmlns:a16="http://schemas.microsoft.com/office/drawing/2014/main" id="{7CDE320B-CA36-ADB3-C27B-061EDD468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1600200"/>
            <a:ext cx="3240087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>
            <a:extLst>
              <a:ext uri="{FF2B5EF4-FFF2-40B4-BE49-F238E27FC236}">
                <a16:creationId xmlns:a16="http://schemas.microsoft.com/office/drawing/2014/main" id="{EFBD456E-6367-22F8-841E-9CC43FE49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Hestia</a:t>
            </a:r>
          </a:p>
        </p:txBody>
      </p:sp>
      <p:sp>
        <p:nvSpPr>
          <p:cNvPr id="45061" name="Rectangle 5">
            <a:extLst>
              <a:ext uri="{FF2B5EF4-FFF2-40B4-BE49-F238E27FC236}">
                <a16:creationId xmlns:a16="http://schemas.microsoft.com/office/drawing/2014/main" id="{F5C60FC6-A791-DDE0-A494-644E2687D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Goddess of Hearth</a:t>
            </a:r>
          </a:p>
          <a:p>
            <a:r>
              <a:rPr lang="en-US" altLang="en-US"/>
              <a:t>Home</a:t>
            </a:r>
          </a:p>
          <a:p>
            <a:r>
              <a:rPr lang="en-US" altLang="en-US"/>
              <a:t>Community</a:t>
            </a:r>
          </a:p>
        </p:txBody>
      </p:sp>
      <p:pic>
        <p:nvPicPr>
          <p:cNvPr id="45062" name="Picture 6">
            <a:extLst>
              <a:ext uri="{FF2B5EF4-FFF2-40B4-BE49-F238E27FC236}">
                <a16:creationId xmlns:a16="http://schemas.microsoft.com/office/drawing/2014/main" id="{B10689DD-0310-E44A-75FC-BB9A34105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25" y="1600200"/>
            <a:ext cx="282575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0A11570-0E77-C243-4D25-BB65BB36FD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Land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7D7B840-ECD7-7218-1AA6-C4299A4677F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24000"/>
            <a:ext cx="40386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800"/>
              <a:t>Located in Europe in the Aegean Sea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C48BED5B-AF73-866E-20A8-D27E2A1117A6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1676400"/>
            <a:ext cx="4724400" cy="4724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9BE42A5F-5931-D79B-6234-F9B5828938C4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2819400"/>
            <a:ext cx="2743200" cy="2743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17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>
            <a:extLst>
              <a:ext uri="{FF2B5EF4-FFF2-40B4-BE49-F238E27FC236}">
                <a16:creationId xmlns:a16="http://schemas.microsoft.com/office/drawing/2014/main" id="{7DF0EB97-40BE-280C-FAC8-9DDFC7754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Athena</a:t>
            </a:r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8BEB4A34-C7AB-0225-6BA6-65C872459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Goddess of wisdom</a:t>
            </a:r>
          </a:p>
          <a:p>
            <a:r>
              <a:rPr lang="en-US" altLang="en-US"/>
              <a:t>Practical arts</a:t>
            </a:r>
          </a:p>
          <a:p>
            <a:r>
              <a:rPr lang="en-US" altLang="en-US"/>
              <a:t>War</a:t>
            </a:r>
          </a:p>
        </p:txBody>
      </p:sp>
      <p:pic>
        <p:nvPicPr>
          <p:cNvPr id="46086" name="Picture 6">
            <a:extLst>
              <a:ext uri="{FF2B5EF4-FFF2-40B4-BE49-F238E27FC236}">
                <a16:creationId xmlns:a16="http://schemas.microsoft.com/office/drawing/2014/main" id="{3500C7E1-9455-49B1-3396-FB50CABCD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1600200"/>
            <a:ext cx="2246313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Rectangle 6">
            <a:extLst>
              <a:ext uri="{FF2B5EF4-FFF2-40B4-BE49-F238E27FC236}">
                <a16:creationId xmlns:a16="http://schemas.microsoft.com/office/drawing/2014/main" id="{53AF03FC-91AF-F845-3D41-4B164BED2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Aphrodite</a:t>
            </a:r>
          </a:p>
        </p:txBody>
      </p:sp>
      <p:sp>
        <p:nvSpPr>
          <p:cNvPr id="47111" name="Rectangle 7">
            <a:extLst>
              <a:ext uri="{FF2B5EF4-FFF2-40B4-BE49-F238E27FC236}">
                <a16:creationId xmlns:a16="http://schemas.microsoft.com/office/drawing/2014/main" id="{AD825EDE-AFC5-7CFD-04C9-4A3D20521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Goddess of love and beauty</a:t>
            </a:r>
          </a:p>
        </p:txBody>
      </p:sp>
      <p:pic>
        <p:nvPicPr>
          <p:cNvPr id="47112" name="Picture 8">
            <a:extLst>
              <a:ext uri="{FF2B5EF4-FFF2-40B4-BE49-F238E27FC236}">
                <a16:creationId xmlns:a16="http://schemas.microsoft.com/office/drawing/2014/main" id="{D9ADFA14-6083-4741-E1B5-1BE3D1E31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588" y="1600200"/>
            <a:ext cx="1901825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>
            <a:extLst>
              <a:ext uri="{FF2B5EF4-FFF2-40B4-BE49-F238E27FC236}">
                <a16:creationId xmlns:a16="http://schemas.microsoft.com/office/drawing/2014/main" id="{29D4D883-A4CD-F130-E721-A1512179A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Artemis</a:t>
            </a:r>
          </a:p>
        </p:txBody>
      </p:sp>
      <p:sp>
        <p:nvSpPr>
          <p:cNvPr id="49157" name="Rectangle 5">
            <a:extLst>
              <a:ext uri="{FF2B5EF4-FFF2-40B4-BE49-F238E27FC236}">
                <a16:creationId xmlns:a16="http://schemas.microsoft.com/office/drawing/2014/main" id="{DC9228E7-75B6-519F-1261-DCDBC6466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Goddess of hunting and the moon.</a:t>
            </a:r>
          </a:p>
        </p:txBody>
      </p:sp>
      <p:pic>
        <p:nvPicPr>
          <p:cNvPr id="49158" name="Picture 6">
            <a:extLst>
              <a:ext uri="{FF2B5EF4-FFF2-40B4-BE49-F238E27FC236}">
                <a16:creationId xmlns:a16="http://schemas.microsoft.com/office/drawing/2014/main" id="{BE4B6619-7598-B80D-B272-23726CC96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600200"/>
            <a:ext cx="3224213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Text Box 5">
            <a:extLst>
              <a:ext uri="{FF2B5EF4-FFF2-40B4-BE49-F238E27FC236}">
                <a16:creationId xmlns:a16="http://schemas.microsoft.com/office/drawing/2014/main" id="{9EC306D2-3DCA-8E24-8D8E-0BE11F0DF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676400"/>
            <a:ext cx="69342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8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End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>
            <a:extLst>
              <a:ext uri="{FF2B5EF4-FFF2-40B4-BE49-F238E27FC236}">
                <a16:creationId xmlns:a16="http://schemas.microsoft.com/office/drawing/2014/main" id="{A152E3AD-9835-1B08-A3A3-4714677E1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2513"/>
            <a:ext cx="7920037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>
                <a:cs typeface="Arial" panose="020B0604020202020204" pitchFamily="34" charset="0"/>
              </a:rPr>
              <a:t>This powerpoint was kindly donated to </a:t>
            </a:r>
            <a:r>
              <a:rPr lang="en-GB" altLang="en-US" sz="2400">
                <a:cs typeface="Arial" panose="020B0604020202020204" pitchFamily="34" charset="0"/>
                <a:hlinkClick r:id="rId3"/>
              </a:rPr>
              <a:t>www.worldofteaching.com</a:t>
            </a:r>
            <a:endParaRPr lang="en-GB" altLang="en-US" sz="2400">
              <a:cs typeface="Arial" panose="020B0604020202020204" pitchFamily="34" charset="0"/>
            </a:endParaRPr>
          </a:p>
          <a:p>
            <a:endParaRPr lang="en-GB" altLang="en-US" sz="2400">
              <a:cs typeface="Arial" panose="020B0604020202020204" pitchFamily="34" charset="0"/>
            </a:endParaRPr>
          </a:p>
          <a:p>
            <a:endParaRPr lang="en-GB" altLang="en-US" sz="2400">
              <a:cs typeface="Arial" panose="020B0604020202020204" pitchFamily="34" charset="0"/>
            </a:endParaRPr>
          </a:p>
          <a:p>
            <a:endParaRPr lang="en-GB" altLang="en-US" sz="2400">
              <a:cs typeface="Arial" panose="020B0604020202020204" pitchFamily="34" charset="0"/>
            </a:endParaRPr>
          </a:p>
          <a:p>
            <a:endParaRPr lang="en-GB" altLang="en-US" sz="2400">
              <a:cs typeface="Arial" panose="020B0604020202020204" pitchFamily="34" charset="0"/>
            </a:endParaRPr>
          </a:p>
          <a:p>
            <a:r>
              <a:rPr lang="en-GB" altLang="en-US" sz="2400">
                <a:cs typeface="Arial" panose="020B0604020202020204" pitchFamily="34" charset="0"/>
                <a:hlinkClick r:id="rId3"/>
              </a:rPr>
              <a:t>http://www.worldofteaching.com</a:t>
            </a:r>
            <a:r>
              <a:rPr lang="en-GB" altLang="en-US" sz="2400">
                <a:cs typeface="Arial" panose="020B0604020202020204" pitchFamily="34" charset="0"/>
              </a:rPr>
              <a:t> is home to over a thousand powerpoints submitted by teachers. This is a completely free site and requires no registration. Please visit and I hope it will help in your teaching.</a:t>
            </a:r>
            <a:endParaRPr lang="en-US" altLang="en-US" sz="2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C92C0472-87AE-C06E-26F3-876CCC62D0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Land</a:t>
            </a:r>
          </a:p>
        </p:txBody>
      </p:sp>
      <p:pic>
        <p:nvPicPr>
          <p:cNvPr id="50180" name="Picture 4">
            <a:extLst>
              <a:ext uri="{FF2B5EF4-FFF2-40B4-BE49-F238E27FC236}">
                <a16:creationId xmlns:a16="http://schemas.microsoft.com/office/drawing/2014/main" id="{4EF79662-6EA8-A06F-DF34-D1143FD40775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219200"/>
            <a:ext cx="4075113" cy="5181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182" name="Picture 6">
            <a:extLst>
              <a:ext uri="{FF2B5EF4-FFF2-40B4-BE49-F238E27FC236}">
                <a16:creationId xmlns:a16="http://schemas.microsoft.com/office/drawing/2014/main" id="{405D9E9B-3DE7-2C67-A8B5-8E2C93EE332D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47913"/>
            <a:ext cx="4038600" cy="3028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>
            <a:extLst>
              <a:ext uri="{FF2B5EF4-FFF2-40B4-BE49-F238E27FC236}">
                <a16:creationId xmlns:a16="http://schemas.microsoft.com/office/drawing/2014/main" id="{60800998-4350-CCA7-40A3-A64615062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Overview of Greek Theatre</a:t>
            </a:r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C0602FAC-60A8-73EF-E8E7-88017494D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066800"/>
            <a:ext cx="4038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>
                <a:solidFill>
                  <a:srgbClr val="DDDDDD"/>
                </a:solidFill>
              </a:rPr>
              <a:t>The land</a:t>
            </a:r>
          </a:p>
        </p:txBody>
      </p:sp>
      <p:pic>
        <p:nvPicPr>
          <p:cNvPr id="10246" name="Picture 6">
            <a:extLst>
              <a:ext uri="{FF2B5EF4-FFF2-40B4-BE49-F238E27FC236}">
                <a16:creationId xmlns:a16="http://schemas.microsoft.com/office/drawing/2014/main" id="{CF20861C-460A-71E6-0B83-D7B5CF26E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2687638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Rectangle 7">
            <a:extLst>
              <a:ext uri="{FF2B5EF4-FFF2-40B4-BE49-F238E27FC236}">
                <a16:creationId xmlns:a16="http://schemas.microsoft.com/office/drawing/2014/main" id="{9EDB0436-95AE-BF27-4304-DE1753BBD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1447800"/>
            <a:ext cx="2819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DDDDDD"/>
                </a:solidFill>
              </a:rPr>
              <a:t>The myths</a:t>
            </a:r>
          </a:p>
        </p:txBody>
      </p:sp>
      <p:sp>
        <p:nvSpPr>
          <p:cNvPr id="10248" name="Rectangle 8">
            <a:extLst>
              <a:ext uri="{FF2B5EF4-FFF2-40B4-BE49-F238E27FC236}">
                <a16:creationId xmlns:a16="http://schemas.microsoft.com/office/drawing/2014/main" id="{164E53DB-57C5-6FBF-B454-4C92DB1AA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130550"/>
            <a:ext cx="2819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The stage</a:t>
            </a:r>
          </a:p>
        </p:txBody>
      </p:sp>
      <p:pic>
        <p:nvPicPr>
          <p:cNvPr id="10249" name="Picture 9">
            <a:extLst>
              <a:ext uri="{FF2B5EF4-FFF2-40B4-BE49-F238E27FC236}">
                <a16:creationId xmlns:a16="http://schemas.microsoft.com/office/drawing/2014/main" id="{639A291B-661A-8334-EF5A-EF3697A3B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60775"/>
            <a:ext cx="350520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>
            <a:extLst>
              <a:ext uri="{FF2B5EF4-FFF2-40B4-BE49-F238E27FC236}">
                <a16:creationId xmlns:a16="http://schemas.microsoft.com/office/drawing/2014/main" id="{9E257FB8-BBD1-BDD9-153C-E8FD05F5F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81200"/>
            <a:ext cx="2903538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8766DA4F-7630-5C1C-8E40-033D227111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Stage</a:t>
            </a:r>
          </a:p>
        </p:txBody>
      </p:sp>
      <p:pic>
        <p:nvPicPr>
          <p:cNvPr id="11269" name="Picture 5">
            <a:extLst>
              <a:ext uri="{FF2B5EF4-FFF2-40B4-BE49-F238E27FC236}">
                <a16:creationId xmlns:a16="http://schemas.microsoft.com/office/drawing/2014/main" id="{833584FB-6A5C-0629-5646-B8642497B95B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371600"/>
            <a:ext cx="5257800" cy="5113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12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8B359163-17CE-1D89-F753-90A1620EEB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Stage</a:t>
            </a:r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49BB8EB3-8EFC-4E1C-5A1C-463D541BDDE0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5200" y="1457325"/>
            <a:ext cx="4876800" cy="4638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2" name="Text Box 6">
            <a:extLst>
              <a:ext uri="{FF2B5EF4-FFF2-40B4-BE49-F238E27FC236}">
                <a16:creationId xmlns:a16="http://schemas.microsoft.com/office/drawing/2014/main" id="{84365ACD-ABEB-39F7-6E0E-114706F29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219200"/>
            <a:ext cx="2590800" cy="481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u="sng">
                <a:solidFill>
                  <a:srgbClr val="FF0000"/>
                </a:solidFill>
              </a:rPr>
              <a:t>Three Main Portions of Greek Theatre:</a:t>
            </a:r>
          </a:p>
          <a:p>
            <a:pPr>
              <a:spcBef>
                <a:spcPct val="50000"/>
              </a:spcBef>
            </a:pPr>
            <a:r>
              <a:rPr lang="en-US" altLang="en-US" sz="2000" b="1"/>
              <a:t>Skene – Portion of stage where actors performed (included 1-3 doors in and out)</a:t>
            </a:r>
          </a:p>
          <a:p>
            <a:pPr>
              <a:spcBef>
                <a:spcPct val="50000"/>
              </a:spcBef>
            </a:pPr>
            <a:r>
              <a:rPr lang="en-US" altLang="en-US" sz="2000" b="1"/>
              <a:t>Orchestra – “Dancing Place” where chorus sang to the audience</a:t>
            </a:r>
          </a:p>
          <a:p>
            <a:pPr>
              <a:spcBef>
                <a:spcPct val="50000"/>
              </a:spcBef>
            </a:pPr>
            <a:r>
              <a:rPr lang="en-US" altLang="en-US" sz="2000" b="1"/>
              <a:t>Theatron – Seating for audience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DF975964-68D3-CEC4-B844-990B9C89CD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altLang="en-US"/>
              <a:t>The Stage</a:t>
            </a: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C6C5FCC5-9166-B73A-9635-5EF140DF1F7F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900113"/>
            <a:ext cx="8839200" cy="5826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1803</TotalTime>
  <Words>894</Words>
  <Application>Microsoft Office PowerPoint</Application>
  <PresentationFormat>On-screen Show (4:3)</PresentationFormat>
  <Paragraphs>231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CopprplGoth Bd BT</vt:lpstr>
      <vt:lpstr>Trebuchet MS</vt:lpstr>
      <vt:lpstr>Default Design</vt:lpstr>
      <vt:lpstr>Greek Theatre</vt:lpstr>
      <vt:lpstr>Overview of Greek Theatre</vt:lpstr>
      <vt:lpstr>The Land</vt:lpstr>
      <vt:lpstr>The Land</vt:lpstr>
      <vt:lpstr>The Land</vt:lpstr>
      <vt:lpstr>PowerPoint Presentation</vt:lpstr>
      <vt:lpstr>The Stage</vt:lpstr>
      <vt:lpstr>The Stage</vt:lpstr>
      <vt:lpstr>The Stage</vt:lpstr>
      <vt:lpstr>The Stage</vt:lpstr>
      <vt:lpstr>The Stage</vt:lpstr>
      <vt:lpstr>PowerPoint Presentation</vt:lpstr>
      <vt:lpstr>Major Greek Dramatists</vt:lpstr>
      <vt:lpstr>Sophocles’ Antigone</vt:lpstr>
      <vt:lpstr>PowerPoint Presentation</vt:lpstr>
      <vt:lpstr>Euripides’ Medea</vt:lpstr>
      <vt:lpstr>Jason’s Voyage on the Argo</vt:lpstr>
      <vt:lpstr>Overview of Greek Theatre</vt:lpstr>
      <vt:lpstr>Myths played a key role in Greek drama</vt:lpstr>
      <vt:lpstr>The Myths – Why they were written</vt:lpstr>
      <vt:lpstr>Explained the Unexplainable</vt:lpstr>
      <vt:lpstr>To justify religious practices</vt:lpstr>
      <vt:lpstr>To give credibility to leaders</vt:lpstr>
      <vt:lpstr>To give hope</vt:lpstr>
      <vt:lpstr>The Oracle at Delphi</vt:lpstr>
      <vt:lpstr>Mount Olympus…</vt:lpstr>
      <vt:lpstr>PowerPoint Presentation</vt:lpstr>
      <vt:lpstr>PowerPoint Presentation</vt:lpstr>
      <vt:lpstr>Zeus</vt:lpstr>
      <vt:lpstr>PowerPoint Presentation</vt:lpstr>
      <vt:lpstr>PowerPoint Presentation</vt:lpstr>
      <vt:lpstr>Ares</vt:lpstr>
      <vt:lpstr>PowerPoint Presentation</vt:lpstr>
      <vt:lpstr>PowerPoint Presentation</vt:lpstr>
      <vt:lpstr>Hermes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Maverick Golf Course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Greek Theatre</dc:title>
  <dc:creator>Adam Carter</dc:creator>
  <cp:lastModifiedBy>Nayan GRIFFITHS</cp:lastModifiedBy>
  <cp:revision>26</cp:revision>
  <dcterms:created xsi:type="dcterms:W3CDTF">2003-11-04T04:20:55Z</dcterms:created>
  <dcterms:modified xsi:type="dcterms:W3CDTF">2023-03-21T14:19:36Z</dcterms:modified>
</cp:coreProperties>
</file>