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8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9955623-0424-ED16-79F2-AC9108A0CA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2077917-CDA9-D569-775F-156FCA288AE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17EF2347-A975-12B8-1449-0D7B8F8957E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EAB8F601-27E1-5374-EAEE-B2E75905E69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79E82F9B-DE3D-0FF7-669A-D1AA5F2ED7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52990B54-88FB-4C44-FB0F-0D7513A3F3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CD0857-CFD2-4908-B931-46A6F688F4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A4F809C-06B1-CFEE-6731-C6230C410C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295B4-A1F7-49E3-ADCF-91245F28BB5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5C4AE9C8-DB19-BA9C-8B64-69079F96C9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0201202-E067-6BF5-3D84-B96C337283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Students will be provided a copy of the power point presentation in outline form.  The outline form will have blanks to be filled in during the presentation.  This presentation is in preparation of writing a short story for their portfolio. This presentation was designed for a resource Language Arts class; students having learning and behavior disorders.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656DD5-F435-8A13-BD93-3A3DCBFF61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5284E-C25B-4B35-9782-35C25AB830C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EDA14EF8-0BB1-7393-0631-C7ACE493DB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4D96CCC0-6BD2-5C8F-D886-DDED76D2A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0E1238D-FCAD-92C0-C50C-8F4D532484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5D38D-DF80-4431-91A6-E692EAD3D1F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A32066E9-AF28-C278-D8B2-D789F846D70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3B5B69A3-2449-CE9A-07BB-EEE1E1C9B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E778DAD-57B7-98B9-61CE-44409249E0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09EFC-447F-44A0-B956-BAD9B45FB60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5C26589E-8DEB-5FB7-4B73-F3D3C1DBB41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E8384B07-4547-AAEA-6D4C-8E1DCBF9ED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723CE8-7D3F-4F08-73C8-ABF789E9C5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F8111C-0FDF-4675-A3FD-9B72F2A2292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9B0EE64-8F56-0D1F-03F9-4A5B4588741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1AAE092A-5482-A39A-DA40-8493C49A0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EDE498-3306-EFDF-9773-D91217B4F4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8FAE2-A275-403A-864B-71361CCDF60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435FA6CB-ADD2-EFE5-EA16-DDA15630E06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39D6A37-9250-68B4-6EE2-97D6E6791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909A30-CA09-1163-5CEB-69C76B0077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D314F-6763-4FD7-99A9-C04C2F023F0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DE15F098-6A33-2DC2-93CC-C1D3C567D1E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90E90B3E-387E-96E5-8434-260BA0CE4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3818A8-32DB-D865-1FAF-82F8260A44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6916D-339A-49D4-9ADB-7A0BBE7E28C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A7F4C600-8A8B-1B09-9E8C-C15E41ECCD5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49C9E79-E1B4-8482-90BE-1EA2010823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DD29BF-852E-0E84-9549-57F5B9C20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DA93C-AB95-47FE-B65B-E739592B433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34B2ADBE-EDBF-5DC3-5206-5E75E197979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2C8F482-00C2-DE2C-F430-F3BBD6644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6AADE3-0119-7B84-FE75-569E6A810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3D412F-853F-4A30-82CD-8AE2A763DCC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01A0A53E-D536-1203-EE11-E7519FDB70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6BDEB30-28EC-D226-8D19-8D5BF08B35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567EA6-E606-797E-3D4F-DD2D9EA87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FAB33-AEBD-4A91-8751-A31A7E7EE51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E45EBCE-B4E3-075D-D2D7-ECEC5ACA112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4A5DBE4-9656-9465-DB5A-1ED69EC178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E56151-BE94-AAD3-7D25-34B9A0AE43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E9B589-55A5-4367-B6D2-7E293729D3C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49BECF22-E08B-FAA2-2982-8A31BCD8DA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7B6129C-E6D6-31F9-E74A-90AEFA430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746528-2E71-8956-6A5D-1120EFB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FFBAD-A5D8-41D3-BC55-0412F82928A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884DC666-5318-3188-4AA0-4D90C8CB5B7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0558BF4F-AB3C-F80A-B364-9E9AA8518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95DA96-3E99-EDFB-DD8D-CD85AEC177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E86EB-9F79-4C95-9A6A-9726A167DF5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79262670-74B3-8A0D-C6E9-2A256211B7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F010EDE-D039-F87B-7C85-00D07EE58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F090FA8-3518-388D-268A-F718F03A4AA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05E4A610-B445-2141-062C-A36B1B6CA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>
            <a:extLst>
              <a:ext uri="{FF2B5EF4-FFF2-40B4-BE49-F238E27FC236}">
                <a16:creationId xmlns:a16="http://schemas.microsoft.com/office/drawing/2014/main" id="{97D702C4-E26F-F3DA-53FB-4A817CF1176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85DD5F50-31CB-6AA0-76C4-CB7E854A5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>
            <a:extLst>
              <a:ext uri="{FF2B5EF4-FFF2-40B4-BE49-F238E27FC236}">
                <a16:creationId xmlns:a16="http://schemas.microsoft.com/office/drawing/2014/main" id="{44F1C7EE-118D-AC88-8636-8C18607A7D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6B72496-B1E1-2D81-EBD5-716D2E51ABA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4324A09D-3976-CC24-D4F1-1A2B52857863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D79CDD2A-EA37-B6D1-AF53-E1EC993E54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4DA35688-65E1-2D75-8EB1-096F58789A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338577-B37B-41B7-8E21-78A323CE7D9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F675E-2457-30F6-EA41-AED4BE0D6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D9403-085E-2C79-F0A1-130ABBA08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FB751-7269-797F-1CD7-A6EB23D7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1CDA7-4C50-51E2-9EF7-65D67F3E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BC285-48F8-9314-B451-E38E4B211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92AC3-5C58-46CD-9C88-3174C91C20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3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0153C8-4DA8-880E-D752-F00B406BAD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55CB6-7874-39D8-35FA-72DC3EC12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373B0-1802-46FE-EA9C-63A592741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E0701-ED33-62FE-70E9-59171561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68273-8042-511F-B3F9-9215C782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9D7CD-6E6D-4CBE-9956-C276794A31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445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20A6B-015C-6FA3-734E-ACEAE4C2E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76696-32E6-EBAB-1BC6-1B7B2DD36D3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B20CD81E-3ED6-16B5-B470-1B949EF7EC0F}"/>
              </a:ext>
            </a:extLst>
          </p:cNvPr>
          <p:cNvSpPr>
            <a:spLocks noGrp="1"/>
          </p:cNvSpPr>
          <p:nvPr>
            <p:ph type="media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B3513-272C-9CAC-7CD4-30227367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901B5-5872-3DEE-5CE2-147DE1506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FB114-F007-68CE-3FF5-CEC13691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B9AC4C7-F741-47C9-80D8-A4BCE7286C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335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68A60-85FB-E3F9-1C74-BF0E739F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9AD63-6BCD-1AF4-5837-2BE45EF9335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0782A9DD-5CA5-024C-2DB5-5E324458612A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6BB8D-C242-DAF3-509E-141B1D250F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BECCE0-BB19-47FB-1046-51ACDE53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1D6F1-C9F2-DF90-D509-79A1D3E4D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E008B1-234A-4DDC-A4AC-ED95F5ACAA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53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364D4-F7BF-8921-843C-A21A8B71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A60AC-4F3A-999E-ED57-B71EBE05F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0513D-AD95-6EC3-003B-BA97C4B2D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3CFF2-6202-F39C-0BC9-B47487DCF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07E8A-2BEC-CAB9-92D4-0ABC4345A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E506E-92AD-4591-9307-E308F71A49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63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03E9-2FDF-CCD1-3594-410A80FF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69CCF-E54B-95AC-6B10-1A6706FC9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91D71-BC91-5731-89B4-55AAE9E5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CC15E-9889-AA2E-257F-A80511AA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9A665-7AF7-1225-CD2C-CC50FE8C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0F2A3-5A10-421C-9374-5AB4833A0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15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9AD81-2437-D98C-E021-F183774F0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6B093-41AD-A51C-33E5-43C3FCCE77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E5261-A655-F8DC-2291-63CC7359F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DDDFF-D6F7-33DC-61D6-51C15AB3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E8B9D-FC6E-4519-E1F4-237417A1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C5DE2-BFF2-73E1-3CF1-64D69E3F6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4B28D-38AE-4EC5-BF9F-DD12B9CDD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2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1DCC-6415-4378-1723-6B43FF8F6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4191A-539F-7ADA-A933-5A7C470F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4202F-F24F-2704-F16E-0008BB199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CB5EE-7B8C-CF6A-6735-E68F73F30E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A33850-D325-916A-EA90-946C69E3F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82EA3C-D061-7A53-0DB0-820CF602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5185A-B88C-3F81-CB1D-791B3AC2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9C5E6E-4909-5E0A-F689-BBA4342C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68166-753D-4BFA-A1C1-58166EABE7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11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7199E-B745-6445-F0A4-6F12A2B57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2C156-97AE-38CA-DEDF-9FA8082F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B3A2E-2AEA-443B-B7CF-E3AF93F9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3E7F1-E345-7663-AAC6-6C41F83D5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5B870-2095-4FF5-ADE3-841A86BB8F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505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BF79A9-EE69-2B9B-1A90-65F08C7B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61B113-AF45-EC84-C238-88D0A091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0B8E2-8A1A-1E00-9CBF-3ABD6FBA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EC1C5-44E7-420B-97AC-53DEAF596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66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4BD-C6E9-8573-48FB-545723E59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C2043-5ADD-A70F-06ED-259973326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61EFA-8566-BA92-12B7-5926FC32E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574BEE-B1D9-E1BB-905C-5F0927AC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314C3-5A28-200B-4C88-3E9D21CDF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80AF7-4845-BB82-90F0-11B20829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3088-E557-4313-A20B-DB3EDA3244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52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DFC9-1352-9E2B-F5F5-1419C1D62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B8BB43-E6C6-9070-7999-8AB96FFB5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2504A8-645A-9510-0813-51B2B03BB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3C646-048C-D388-080C-2A565E2C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2491A-3B24-DA6C-E812-C21AF032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E6213-20E6-E127-14CF-A635F89B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249DA-1A35-4DED-9E1E-DFAABD9C6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60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>
            <a:extLst>
              <a:ext uri="{FF2B5EF4-FFF2-40B4-BE49-F238E27FC236}">
                <a16:creationId xmlns:a16="http://schemas.microsoft.com/office/drawing/2014/main" id="{19DCE301-7341-6D01-DA11-5B51FA1FFA0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2087" name="Line 39">
            <a:extLst>
              <a:ext uri="{FF2B5EF4-FFF2-40B4-BE49-F238E27FC236}">
                <a16:creationId xmlns:a16="http://schemas.microsoft.com/office/drawing/2014/main" id="{83A24A4D-233A-9445-62A2-63774939FC45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90" name="Picture 42">
            <a:extLst>
              <a:ext uri="{FF2B5EF4-FFF2-40B4-BE49-F238E27FC236}">
                <a16:creationId xmlns:a16="http://schemas.microsoft.com/office/drawing/2014/main" id="{255E902A-7875-7B9B-134C-0E5B93248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Picture 43">
            <a:extLst>
              <a:ext uri="{FF2B5EF4-FFF2-40B4-BE49-F238E27FC236}">
                <a16:creationId xmlns:a16="http://schemas.microsoft.com/office/drawing/2014/main" id="{8541D42B-05A4-BB32-7385-1F7228049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3" name="Rectangle 45">
            <a:extLst>
              <a:ext uri="{FF2B5EF4-FFF2-40B4-BE49-F238E27FC236}">
                <a16:creationId xmlns:a16="http://schemas.microsoft.com/office/drawing/2014/main" id="{31D272D2-5933-409B-3635-5B45D5707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89DF4526-7266-1A01-2D49-2F741DA4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785B13E-CAC7-2B7A-984D-EB9EEB6184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096" name="Rectangle 48">
            <a:extLst>
              <a:ext uri="{FF2B5EF4-FFF2-40B4-BE49-F238E27FC236}">
                <a16:creationId xmlns:a16="http://schemas.microsoft.com/office/drawing/2014/main" id="{014E70C4-8697-4043-8CF4-1A4C2B024E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097" name="Rectangle 49">
            <a:extLst>
              <a:ext uri="{FF2B5EF4-FFF2-40B4-BE49-F238E27FC236}">
                <a16:creationId xmlns:a16="http://schemas.microsoft.com/office/drawing/2014/main" id="{092D15D2-A3A7-90B9-B4AE-2E2A5FE0F1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74F30A-F1D5-4A8C-B5D0-AB09469D77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wmf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wm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1ECFDEE-0C90-CDF2-C569-462FF633F2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latin typeface="Comic Sans MS" panose="030F0702030302020204" pitchFamily="66" charset="0"/>
              </a:rPr>
              <a:t>Elements of a Short Story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C1C4D40-BA78-62DE-DF08-62E78E6F8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A75D308-DDAE-8F73-3E3C-B1565BBFCC1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Theme: </a:t>
            </a:r>
            <a:r>
              <a:rPr lang="en-US" altLang="en-US" sz="2800">
                <a:latin typeface="Comic Sans MS" panose="030F0702030302020204" pitchFamily="66" charset="0"/>
              </a:rPr>
              <a:t>The story’s main ideas.  The “message” the writer intends to communicate by telling the story.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5847" name="Picture 7">
            <a:extLst>
              <a:ext uri="{FF2B5EF4-FFF2-40B4-BE49-F238E27FC236}">
                <a16:creationId xmlns:a16="http://schemas.microsoft.com/office/drawing/2014/main" id="{36E6C521-4786-FB20-CF13-AFB8E24DD5CA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203450"/>
            <a:ext cx="3733800" cy="32131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  <p:bldP spid="358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55F0B9A-9930-D159-5FA3-4B6F996EF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F3D4885-56C1-3027-AE18-645AE34E1E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Point of view: </a:t>
            </a:r>
            <a:r>
              <a:rPr lang="en-US" altLang="en-US" sz="2800">
                <a:latin typeface="Comic Sans MS" panose="030F0702030302020204" pitchFamily="66" charset="0"/>
              </a:rPr>
              <a:t>The position of the narrator of the story and what the writer sees from that vantage point.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6873" name="Picture 9">
            <a:extLst>
              <a:ext uri="{FF2B5EF4-FFF2-40B4-BE49-F238E27FC236}">
                <a16:creationId xmlns:a16="http://schemas.microsoft.com/office/drawing/2014/main" id="{4906198A-DA64-92AF-9A3F-F2BE00CDC61C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081213"/>
            <a:ext cx="3733800" cy="3455987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  <p:bldP spid="3686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3A70DD7-A312-15E4-9468-CC48339C58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anose="030F0702030302020204" pitchFamily="66" charset="0"/>
              </a:rPr>
              <a:t>Elements of a Short Story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8A3CFF2-C859-34D8-9D03-163DC3A1B75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Setting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Characterization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Plot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Conflict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Climax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Resolution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Theme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Point of view</a:t>
            </a:r>
          </a:p>
        </p:txBody>
      </p:sp>
      <p:pic>
        <p:nvPicPr>
          <p:cNvPr id="40964" name="Picture 4">
            <a:extLst>
              <a:ext uri="{FF2B5EF4-FFF2-40B4-BE49-F238E27FC236}">
                <a16:creationId xmlns:a16="http://schemas.microsoft.com/office/drawing/2014/main" id="{8893CB9F-C906-2B80-B3B1-2CF15BF4F732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4138" y="1752600"/>
            <a:ext cx="3309937" cy="4114800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 autoUpdateAnimBg="0"/>
      <p:bldP spid="409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6508EAD-57BF-24FB-22AA-D5B9AA90EC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44FE1ED-5A3F-DA02-3D04-4BEFEB25BE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2743200"/>
            <a:ext cx="6400800" cy="3200400"/>
          </a:xfrm>
        </p:spPr>
        <p:txBody>
          <a:bodyPr/>
          <a:lstStyle/>
          <a:p>
            <a:pPr algn="l"/>
            <a:r>
              <a:rPr lang="en-US" altLang="en-US">
                <a:latin typeface="Comic Sans MS" panose="030F0702030302020204" pitchFamily="66" charset="0"/>
              </a:rPr>
              <a:t>Great writers are able to use the elements of the short story with such precision that the reader is caught up in the action of the story.  This is a mark of a good story and our goal as a writer.</a:t>
            </a:r>
          </a:p>
          <a:p>
            <a:pPr algn="l"/>
            <a:endParaRPr lang="en-US" altLang="en-US">
              <a:latin typeface="Comic Sans MS" panose="030F0702030302020204" pitchFamily="66" charset="0"/>
            </a:endParaRPr>
          </a:p>
          <a:p>
            <a:pPr algn="l"/>
            <a:endParaRPr lang="en-US" altLang="en-US">
              <a:latin typeface="Comic Sans MS" panose="030F0702030302020204" pitchFamily="66" charset="0"/>
            </a:endParaRPr>
          </a:p>
        </p:txBody>
      </p:sp>
      <p:sp>
        <p:nvSpPr>
          <p:cNvPr id="45060" name="WordArt 4">
            <a:extLst>
              <a:ext uri="{FF2B5EF4-FFF2-40B4-BE49-F238E27FC236}">
                <a16:creationId xmlns:a16="http://schemas.microsoft.com/office/drawing/2014/main" id="{1B42E8ED-EA72-50CA-7C2D-71EB98E77DC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914400"/>
            <a:ext cx="44196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CC"/>
              </a:contourClr>
            </a:sp3d>
          </a:bodyPr>
          <a:lstStyle/>
          <a:p>
            <a:pPr algn="ctr"/>
            <a:r>
              <a:rPr lang="en-GB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Comic Sans MS" panose="030F0702030302020204" pitchFamily="66" charset="0"/>
              </a:rPr>
              <a:t>Short Story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>
            <a:extLst>
              <a:ext uri="{FF2B5EF4-FFF2-40B4-BE49-F238E27FC236}">
                <a16:creationId xmlns:a16="http://schemas.microsoft.com/office/drawing/2014/main" id="{070F9433-F03E-3D9F-0E90-5D6CCFEB9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0BBE5AC-5CE0-7BF2-B209-7199B6CCD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omic Sans MS" panose="030F0702030302020204" pitchFamily="66" charset="0"/>
              </a:rPr>
              <a:t>Definition of a Short Story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975198B-57FB-04CB-8EDB-8636DAC3DDD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3"/>
              </a:buBlip>
            </a:pPr>
            <a:r>
              <a:rPr lang="en-US" altLang="en-US" sz="2000">
                <a:latin typeface="Comic Sans MS" panose="030F0702030302020204" pitchFamily="66" charset="0"/>
              </a:rPr>
              <a:t>Tells about a single event or experience </a:t>
            </a:r>
          </a:p>
          <a:p>
            <a:pPr>
              <a:buFontTx/>
              <a:buBlip>
                <a:blip r:embed="rId3"/>
              </a:buBlip>
            </a:pPr>
            <a:r>
              <a:rPr lang="en-US" altLang="en-US" sz="2000">
                <a:latin typeface="Comic Sans MS" panose="030F0702030302020204" pitchFamily="66" charset="0"/>
              </a:rPr>
              <a:t>Fictional (not true)</a:t>
            </a:r>
          </a:p>
          <a:p>
            <a:pPr>
              <a:buFontTx/>
              <a:buBlip>
                <a:blip r:embed="rId3"/>
              </a:buBlip>
            </a:pPr>
            <a:r>
              <a:rPr lang="en-US" altLang="en-US" sz="2000">
                <a:latin typeface="Comic Sans MS" panose="030F0702030302020204" pitchFamily="66" charset="0"/>
              </a:rPr>
              <a:t>500 to 15,000 words in length</a:t>
            </a:r>
          </a:p>
          <a:p>
            <a:pPr>
              <a:buFontTx/>
              <a:buBlip>
                <a:blip r:embed="rId3"/>
              </a:buBlip>
            </a:pPr>
            <a:r>
              <a:rPr lang="en-US" altLang="en-US" sz="2000">
                <a:latin typeface="Comic Sans MS" panose="030F0702030302020204" pitchFamily="66" charset="0"/>
              </a:rPr>
              <a:t>It has a beginning, middle, and end</a:t>
            </a:r>
          </a:p>
          <a:p>
            <a:pPr>
              <a:buFontTx/>
              <a:buBlip>
                <a:blip r:embed="rId3"/>
              </a:buBlip>
            </a:pPr>
            <a:r>
              <a:rPr lang="en-US" altLang="en-US" sz="2000">
                <a:latin typeface="Comic Sans MS" panose="030F0702030302020204" pitchFamily="66" charset="0"/>
              </a:rPr>
              <a:t>Creates an impression on the reader</a:t>
            </a:r>
          </a:p>
          <a:p>
            <a:pPr>
              <a:buFontTx/>
              <a:buNone/>
            </a:pPr>
            <a:endParaRPr lang="en-US" altLang="en-US" sz="2000">
              <a:latin typeface="Comic Sans MS" panose="030F0702030302020204" pitchFamily="66" charset="0"/>
            </a:endParaRP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B69CDB5E-AA2F-D90B-5E96-0989C416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8288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pic>
        <p:nvPicPr>
          <p:cNvPr id="28683" name="Picture 11">
            <a:extLst>
              <a:ext uri="{FF2B5EF4-FFF2-40B4-BE49-F238E27FC236}">
                <a16:creationId xmlns:a16="http://schemas.microsoft.com/office/drawing/2014/main" id="{83B6F643-9BAE-1BC1-DF0F-0DF8D7103320}"/>
              </a:ext>
            </a:extLst>
          </p:cNvPr>
          <p:cNvPicPr>
            <a:picLocks noGrp="1" noChangeAspect="1" noChangeArrowheads="1" noCrop="1"/>
          </p:cNvPicPr>
          <p:nvPr>
            <p:ph type="media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327275"/>
            <a:ext cx="3733800" cy="2963863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C763A4A-2E8C-01CC-2816-228B87F8C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anose="030F0702030302020204" pitchFamily="66" charset="0"/>
              </a:rPr>
              <a:t>Elements of a Short Story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244386C-5BB9-A3D0-2001-5B366E602EB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Setting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Characterization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Plot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Conflict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Climax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Resolution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Theme</a:t>
            </a:r>
          </a:p>
          <a:p>
            <a:pPr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z="2800">
                <a:latin typeface="Comic Sans MS" panose="030F0702030302020204" pitchFamily="66" charset="0"/>
              </a:rPr>
              <a:t>Point of view</a:t>
            </a:r>
          </a:p>
        </p:txBody>
      </p:sp>
      <p:pic>
        <p:nvPicPr>
          <p:cNvPr id="29701" name="Picture 5">
            <a:extLst>
              <a:ext uri="{FF2B5EF4-FFF2-40B4-BE49-F238E27FC236}">
                <a16:creationId xmlns:a16="http://schemas.microsoft.com/office/drawing/2014/main" id="{DE35DC4E-4A2B-3F16-2BA4-4F90982EDCC1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4138" y="1752600"/>
            <a:ext cx="3309937" cy="4114800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522B462-CCAD-2A78-44BB-49B9AC5F7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A5495A8-0004-C84D-C5B3-02B82B004C6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Setting</a:t>
            </a:r>
            <a:r>
              <a:rPr lang="en-US" altLang="en-US" sz="2800">
                <a:latin typeface="Comic Sans MS" panose="030F0702030302020204" pitchFamily="66" charset="0"/>
              </a:rPr>
              <a:t>:Tells the reader where and when the story takes place.</a:t>
            </a:r>
          </a:p>
        </p:txBody>
      </p:sp>
      <p:pic>
        <p:nvPicPr>
          <p:cNvPr id="31749" name="Picture 5">
            <a:extLst>
              <a:ext uri="{FF2B5EF4-FFF2-40B4-BE49-F238E27FC236}">
                <a16:creationId xmlns:a16="http://schemas.microsoft.com/office/drawing/2014/main" id="{B85626EC-FC86-421D-5D7F-57A653449273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144713"/>
            <a:ext cx="3733800" cy="3328987"/>
          </a:xfr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  <p:bldP spid="317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>
            <a:extLst>
              <a:ext uri="{FF2B5EF4-FFF2-40B4-BE49-F238E27FC236}">
                <a16:creationId xmlns:a16="http://schemas.microsoft.com/office/drawing/2014/main" id="{B42171BB-68F8-2081-7DC2-1EEA9B93B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2771" name="Rectangle 1027">
            <a:extLst>
              <a:ext uri="{FF2B5EF4-FFF2-40B4-BE49-F238E27FC236}">
                <a16:creationId xmlns:a16="http://schemas.microsoft.com/office/drawing/2014/main" id="{86DF3EAB-9056-C8C4-6B92-38F7A4035A6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4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Characterization: </a:t>
            </a:r>
            <a:r>
              <a:rPr lang="en-US" altLang="en-US" sz="2000">
                <a:latin typeface="Comic Sans MS" panose="030F0702030302020204" pitchFamily="66" charset="0"/>
              </a:rPr>
              <a:t>Creation of imaginary people who appear to be real to the reader.  The writer gives information about the characters in the story.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2773" name="Picture 1029">
            <a:extLst>
              <a:ext uri="{FF2B5EF4-FFF2-40B4-BE49-F238E27FC236}">
                <a16:creationId xmlns:a16="http://schemas.microsoft.com/office/drawing/2014/main" id="{5C622FCB-1EE4-2029-DD8D-A87747EBC281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103438"/>
            <a:ext cx="3733800" cy="3411537"/>
          </a:xfr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  <p:bldP spid="327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B5CF30E-870A-420D-E37A-E5D184BFC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7968370-7403-C87A-3125-D6E02D2D57B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Plot: </a:t>
            </a:r>
            <a:r>
              <a:rPr lang="en-US" altLang="en-US" sz="2800">
                <a:latin typeface="Comic Sans MS" panose="030F0702030302020204" pitchFamily="66" charset="0"/>
              </a:rPr>
              <a:t>A series of events through which the writer reveals what is happening, to whom, and why.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3797" name="Picture 5">
            <a:extLst>
              <a:ext uri="{FF2B5EF4-FFF2-40B4-BE49-F238E27FC236}">
                <a16:creationId xmlns:a16="http://schemas.microsoft.com/office/drawing/2014/main" id="{31A9292A-4149-D02D-DB6C-D36F75927E6A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314575"/>
            <a:ext cx="3733800" cy="2989263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autoUpdateAnimBg="0"/>
      <p:bldP spid="337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00C88C5-37CE-AF6E-ECD9-5042E4AA1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4DC71CB-F276-02BC-3374-AAC72800F1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Conflict: </a:t>
            </a:r>
            <a:r>
              <a:rPr lang="en-US" altLang="en-US" sz="2800">
                <a:latin typeface="Comic Sans MS" panose="030F0702030302020204" pitchFamily="66" charset="0"/>
              </a:rPr>
              <a:t>Is a problem in the story that needs to be resolved.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4821" name="Picture 5">
            <a:extLst>
              <a:ext uri="{FF2B5EF4-FFF2-40B4-BE49-F238E27FC236}">
                <a16:creationId xmlns:a16="http://schemas.microsoft.com/office/drawing/2014/main" id="{82C5CEEA-5FA1-EEAF-C31D-E101E2706DFE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224088"/>
            <a:ext cx="3733800" cy="3170237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autoUpdateAnimBg="0"/>
      <p:bldP spid="348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50D54C1A-6668-855D-4857-75496DDE03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61D6D81-D76E-E278-03D2-46367F22B4E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Climax: </a:t>
            </a:r>
            <a:r>
              <a:rPr lang="en-US" altLang="en-US" sz="2800">
                <a:latin typeface="Comic Sans MS" panose="030F0702030302020204" pitchFamily="66" charset="0"/>
              </a:rPr>
              <a:t>When the action comes to its highest point of conflict.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7893" name="Picture 5">
            <a:extLst>
              <a:ext uri="{FF2B5EF4-FFF2-40B4-BE49-F238E27FC236}">
                <a16:creationId xmlns:a16="http://schemas.microsoft.com/office/drawing/2014/main" id="{6216AD09-76E2-9491-4C0B-B132962194C6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6350" y="1752600"/>
            <a:ext cx="3467100" cy="4114800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  <p:bldP spid="378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04E449E-62DF-26A0-E6D5-37DFBB6E7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omic Sans MS" panose="030F0702030302020204" pitchFamily="66" charset="0"/>
              </a:rPr>
              <a:t>Short Story Vocabulary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E48C9F8-60A2-83A0-7283-E0FD307172F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altLang="en-US" sz="2800" b="1">
                <a:latin typeface="Comic Sans MS" panose="030F0702030302020204" pitchFamily="66" charset="0"/>
              </a:rPr>
              <a:t>Resolution: </a:t>
            </a:r>
            <a:r>
              <a:rPr lang="en-US" altLang="en-US" sz="2800">
                <a:latin typeface="Comic Sans MS" panose="030F0702030302020204" pitchFamily="66" charset="0"/>
              </a:rPr>
              <a:t>The story’s action after the climax until the end of the story. The “conclusion” of the story.</a:t>
            </a:r>
            <a:endParaRPr lang="en-US" altLang="en-US" sz="2800" b="1">
              <a:latin typeface="Comic Sans MS" panose="030F0702030302020204" pitchFamily="66" charset="0"/>
            </a:endParaRP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ECA5FDA1-A08C-DE06-665F-1D572E8A4E78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4750" y="1752600"/>
            <a:ext cx="3668713" cy="411480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autoUpdateAnimBg="0"/>
      <p:bldP spid="38915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352</TotalTime>
  <Words>422</Words>
  <Application>Microsoft Office PowerPoint</Application>
  <PresentationFormat>On-screen Show (4:3)</PresentationFormat>
  <Paragraphs>64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Comic Sans MS</vt:lpstr>
      <vt:lpstr>Wingdings</vt:lpstr>
      <vt:lpstr>Arial</vt:lpstr>
      <vt:lpstr>Notebook</vt:lpstr>
      <vt:lpstr>Elements of a Short Story</vt:lpstr>
      <vt:lpstr>Definition of a Short Story</vt:lpstr>
      <vt:lpstr>Elements of a Short Story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Elements of a Short Story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short story</dc:title>
  <dc:creator>Jerald and Mary Ellington</dc:creator>
  <cp:lastModifiedBy>Nayan GRIFFITHS</cp:lastModifiedBy>
  <cp:revision>8</cp:revision>
  <cp:lastPrinted>1601-01-01T00:00:00Z</cp:lastPrinted>
  <dcterms:created xsi:type="dcterms:W3CDTF">2003-03-11T07:17:08Z</dcterms:created>
  <dcterms:modified xsi:type="dcterms:W3CDTF">2023-03-21T14:21:28Z</dcterms:modified>
</cp:coreProperties>
</file>